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5714" r:id="rId4"/>
    <p:sldMasterId id="2147485787" r:id="rId5"/>
  </p:sldMasterIdLst>
  <p:notesMasterIdLst>
    <p:notesMasterId r:id="rId61"/>
  </p:notesMasterIdLst>
  <p:sldIdLst>
    <p:sldId id="256" r:id="rId6"/>
    <p:sldId id="2147482259" r:id="rId7"/>
    <p:sldId id="2147482422" r:id="rId8"/>
    <p:sldId id="2147482388" r:id="rId9"/>
    <p:sldId id="2147482433" r:id="rId10"/>
    <p:sldId id="2147482428" r:id="rId11"/>
    <p:sldId id="2147482434" r:id="rId12"/>
    <p:sldId id="2147482435" r:id="rId13"/>
    <p:sldId id="2147482437" r:id="rId14"/>
    <p:sldId id="2147482438" r:id="rId15"/>
    <p:sldId id="2147482390" r:id="rId16"/>
    <p:sldId id="2147483593" r:id="rId17"/>
    <p:sldId id="2147482439" r:id="rId18"/>
    <p:sldId id="2147482401" r:id="rId19"/>
    <p:sldId id="259" r:id="rId20"/>
    <p:sldId id="2147482150" r:id="rId21"/>
    <p:sldId id="2147481356" r:id="rId22"/>
    <p:sldId id="2147482407" r:id="rId23"/>
    <p:sldId id="2147482408" r:id="rId24"/>
    <p:sldId id="2147482441" r:id="rId25"/>
    <p:sldId id="2147482409" r:id="rId26"/>
    <p:sldId id="258" r:id="rId27"/>
    <p:sldId id="2147482442" r:id="rId28"/>
    <p:sldId id="257" r:id="rId29"/>
    <p:sldId id="2147482411" r:id="rId30"/>
    <p:sldId id="2147481873" r:id="rId31"/>
    <p:sldId id="2147479987" r:id="rId32"/>
    <p:sldId id="2147482394" r:id="rId33"/>
    <p:sldId id="2147482391" r:id="rId34"/>
    <p:sldId id="2147482395" r:id="rId35"/>
    <p:sldId id="2147482424" r:id="rId36"/>
    <p:sldId id="2147482400" r:id="rId37"/>
    <p:sldId id="2147480666" r:id="rId38"/>
    <p:sldId id="2147482431" r:id="rId39"/>
    <p:sldId id="2147482379" r:id="rId40"/>
    <p:sldId id="2147482425" r:id="rId41"/>
    <p:sldId id="2147480357" r:id="rId42"/>
    <p:sldId id="2147482440" r:id="rId43"/>
    <p:sldId id="261" r:id="rId44"/>
    <p:sldId id="263" r:id="rId45"/>
    <p:sldId id="270" r:id="rId46"/>
    <p:sldId id="271" r:id="rId47"/>
    <p:sldId id="269" r:id="rId48"/>
    <p:sldId id="264" r:id="rId49"/>
    <p:sldId id="260" r:id="rId50"/>
    <p:sldId id="262" r:id="rId51"/>
    <p:sldId id="266" r:id="rId52"/>
    <p:sldId id="2147482430" r:id="rId53"/>
    <p:sldId id="267" r:id="rId54"/>
    <p:sldId id="265" r:id="rId55"/>
    <p:sldId id="2147483647" r:id="rId56"/>
    <p:sldId id="535" r:id="rId57"/>
    <p:sldId id="2147483645" r:id="rId58"/>
    <p:sldId id="301" r:id="rId59"/>
    <p:sldId id="2147483646"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Agenda" id="{B088FF24-3BE6-4127-9A12-98FBDF1C12AE}">
          <p14:sldIdLst>
            <p14:sldId id="256"/>
            <p14:sldId id="2147482259"/>
          </p14:sldIdLst>
        </p14:section>
        <p14:section name="Context setting: RAG overview (optional)" id="{1254A8A8-5517-4E91-B66A-C7D86E073AFC}">
          <p14:sldIdLst>
            <p14:sldId id="2147482422"/>
            <p14:sldId id="2147482388"/>
            <p14:sldId id="2147482433"/>
            <p14:sldId id="2147482428"/>
            <p14:sldId id="2147482434"/>
            <p14:sldId id="2147482435"/>
            <p14:sldId id="2147482437"/>
          </p14:sldIdLst>
        </p14:section>
        <p14:section name="Product Overview" id="{565540D4-BE68-4E0A-B567-F3BE885E814D}">
          <p14:sldIdLst>
            <p14:sldId id="2147482438"/>
            <p14:sldId id="2147482390"/>
            <p14:sldId id="2147483593"/>
            <p14:sldId id="2147482439"/>
          </p14:sldIdLst>
        </p14:section>
        <p14:section name="Quality" id="{EA02A577-764A-4FD4-973B-CC500A2EF582}">
          <p14:sldIdLst>
            <p14:sldId id="2147482401"/>
            <p14:sldId id="259"/>
            <p14:sldId id="2147482150"/>
            <p14:sldId id="2147481356"/>
            <p14:sldId id="2147482407"/>
            <p14:sldId id="2147482408"/>
            <p14:sldId id="2147482441"/>
          </p14:sldIdLst>
        </p14:section>
        <p14:section name="Agility" id="{7045765C-0397-489B-AF8E-690F68ADFB6D}">
          <p14:sldIdLst>
            <p14:sldId id="2147482409"/>
            <p14:sldId id="258"/>
            <p14:sldId id="2147482442"/>
            <p14:sldId id="257"/>
            <p14:sldId id="2147482411"/>
            <p14:sldId id="2147481873"/>
            <p14:sldId id="2147479987"/>
          </p14:sldIdLst>
        </p14:section>
        <p14:section name="Scale" id="{9157E259-F573-4D29-A80E-FCACD85D716C}">
          <p14:sldIdLst>
            <p14:sldId id="2147482394"/>
            <p14:sldId id="2147482391"/>
            <p14:sldId id="2147482395"/>
            <p14:sldId id="2147482424"/>
            <p14:sldId id="2147482400"/>
          </p14:sldIdLst>
        </p14:section>
        <p14:section name="Momentum" id="{3F753D8C-B9F1-444A-BB19-1B4B17313B9D}">
          <p14:sldIdLst>
            <p14:sldId id="2147480666"/>
            <p14:sldId id="2147482431"/>
            <p14:sldId id="2147482379"/>
            <p14:sldId id="2147482425"/>
            <p14:sldId id="2147480357"/>
            <p14:sldId id="2147482440"/>
          </p14:sldIdLst>
        </p14:section>
        <p14:section name="What's New - Product releases" id="{2A32478A-B8E4-4797-BA23-B745004412B9}">
          <p14:sldIdLst>
            <p14:sldId id="261"/>
            <p14:sldId id="263"/>
          </p14:sldIdLst>
        </p14:section>
        <p14:section name="Integrated vectorization" id="{180A0B19-1322-43F9-995E-C72377018668}">
          <p14:sldIdLst>
            <p14:sldId id="270"/>
            <p14:sldId id="271"/>
            <p14:sldId id="269"/>
            <p14:sldId id="264"/>
            <p14:sldId id="260"/>
          </p14:sldIdLst>
        </p14:section>
        <p14:section name="Megastorage - more capacity" id="{18BC81D1-5565-494E-B2D6-E292EA29F594}">
          <p14:sldIdLst>
            <p14:sldId id="262"/>
          </p14:sldIdLst>
        </p14:section>
        <p14:section name="Releases: vector and hybrid search" id="{AF84041E-D3AB-45A0-99A4-4F5FEBA7CBB7}">
          <p14:sldIdLst>
            <p14:sldId id="266"/>
          </p14:sldIdLst>
        </p14:section>
        <p14:section name="Vector search: price performance" id="{018F252D-087F-4FA5-9E66-454CC1104B43}">
          <p14:sldIdLst>
            <p14:sldId id="2147482430"/>
          </p14:sldIdLst>
        </p14:section>
        <p14:section name="Vector search: relevance" id="{69C71A03-BBEA-4502-8C8D-38CD178FC5E7}">
          <p14:sldIdLst>
            <p14:sldId id="267"/>
            <p14:sldId id="265"/>
            <p14:sldId id="2147483647"/>
          </p14:sldIdLst>
        </p14:section>
        <p14:section name="Fabric onelake integration" id="{3C0993E9-695C-41D0-B990-D9FB8B85BE57}">
          <p14:sldIdLst>
            <p14:sldId id="535"/>
            <p14:sldId id="2147483645"/>
          </p14:sldIdLst>
        </p14:section>
        <p14:section name="Embeddings AI Studio model catalog" id="{57ED187C-9DEE-4F40-9203-182EF0B998CD}">
          <p14:sldIdLst>
            <p14:sldId id="301"/>
            <p14:sldId id="21474836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03280C-6AAF-B0FE-47DF-3425564CE7DE}" name="Allison Sparrow" initials="AS" userId="S::alsparrow@microsoft.com::c67eeae2-bc25-40f7-a31a-74e931390c1e" providerId="AD"/>
  <p188:author id="{634A6B15-EBCE-901D-9DB5-187BF9892785}" name="Samantha Sahami" initials="SS" userId="S::sasahami@microsoft.com::cbaafa5e-1a40-4bd7-a3e4-3de6db3b1d3e" providerId="AD"/>
  <p188:author id="{2ACAF633-56A5-DB8E-1EA9-1D63A2446A36}" name="Anna Bai" initials="AB" userId="S::annabai@microsoft.com::c77579af-feaf-415d-b573-24cd4bec90e8" providerId="AD"/>
  <p188:author id="{0FB41745-652E-2147-2A4A-50176497E60F}" name="Keyuna Evans (CELA)" initials="KE(" userId="S::keevans@microsoft.com::653310ed-6ca1-49d8-8b9c-3ff545fb456e" providerId="AD"/>
  <p188:author id="{144B2148-8CC1-A9B8-1B9F-29F10D2EC6DD}" name="Sunita Kannan" initials="SK" userId="S::sukanna@microsoft.com::7cda3bf5-55a3-4c1d-8baa-3c8a311250cd" providerId="AD"/>
  <p188:author id="{EBB4B15B-C155-85BB-24C9-54F2B97955F2}" name="Pablo Castro" initials="PC" userId="S::pablocas@microsoft.com::93083297-f88d-4e51-9931-a14ae08793ea" providerId="AD"/>
  <p188:author id="{A21CDE93-6B48-02D5-15E4-E690EF2F9966}" name="Julianne Hart" initials="JH" userId="S::juliannehart@microsoft.com::f0141a3b-18c3-4f67-8ad4-bff2f68b5430" providerId="AD"/>
  <p188:author id="{BCEE0DBD-6189-2E6B-5D68-8C29FD3B679A}" name="Bryan Osotio" initials="BO" userId="S::bryano@silverfoxprod.com::c8637d84-43de-46a3-8341-5dfe5659269c" providerId="AD"/>
  <p188:author id="{036A32CC-B169-AD24-8D6C-13468C089A32}" name="Courtney Walsh" initials="CW" userId="S::courtneyg@silverfoxprod.com::daf9133a-e195-4e64-9b96-c39fb023d4f2" providerId="AD"/>
  <p188:author id="{4A7A3BD1-DD43-8DBB-6DEC-2ECC8760C411}" name="David Griffith" initials="DG" userId="S::davidg@silverfoxprod.com::d098c8ac-700f-46f0-bf84-2134bdb9d901" providerId="AD"/>
  <p188:author id="{B042F2D3-E795-929E-2C78-19213ECBE383}" name="Chris Wells" initials="CW" userId="S::chris@silverfoxprod.com::3736eb2b-5b46-4f26-8b99-bcd5fd723518" providerId="AD"/>
  <p188:author id="{98AA16E9-6F42-0421-4A5D-410E64BE366D}" name="Gia Mondragon" initials="GM" userId="S::gimondra@microsoft.com::942c60c1-e28f-4a6b-9058-6fe50a0db7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96D0"/>
    <a:srgbClr val="3A77A0"/>
    <a:srgbClr val="375991"/>
    <a:srgbClr val="03A5D1"/>
    <a:srgbClr val="3E65A4"/>
    <a:srgbClr val="0070C4"/>
    <a:srgbClr val="2099D1"/>
    <a:srgbClr val="45C0BE"/>
    <a:srgbClr val="3CB8C6"/>
    <a:srgbClr val="32AD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DCEB6E-5EB7-4BD3-99D3-709C5EA5563E}" v="1" dt="2024-07-29T17:50:17.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86" y="23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31750" cap="rnd">
              <a:solidFill>
                <a:schemeClr val="accent3"/>
              </a:solidFill>
              <a:round/>
            </a:ln>
            <a:effectLst/>
          </c:spPr>
          <c:marker>
            <c:symbol val="circle"/>
            <c:size val="5"/>
            <c:spPr>
              <a:solidFill>
                <a:schemeClr val="accent3"/>
              </a:solidFill>
              <a:ln w="9525">
                <a:noFill/>
              </a:ln>
              <a:effectLst/>
            </c:spPr>
          </c:marker>
          <c:xVal>
            <c:numRef>
              <c:f>Sheet1!$A$2:$A$5</c:f>
              <c:numCache>
                <c:formatCode>General</c:formatCode>
                <c:ptCount val="4"/>
                <c:pt idx="0">
                  <c:v>5</c:v>
                </c:pt>
                <c:pt idx="1">
                  <c:v>10</c:v>
                </c:pt>
                <c:pt idx="2">
                  <c:v>20</c:v>
                </c:pt>
                <c:pt idx="3">
                  <c:v>30</c:v>
                </c:pt>
              </c:numCache>
            </c:numRef>
          </c:xVal>
          <c:yVal>
            <c:numRef>
              <c:f>Sheet1!$B$2:$B$5</c:f>
              <c:numCache>
                <c:formatCode>General</c:formatCode>
                <c:ptCount val="4"/>
                <c:pt idx="0">
                  <c:v>74</c:v>
                </c:pt>
                <c:pt idx="1">
                  <c:v>66</c:v>
                </c:pt>
                <c:pt idx="2">
                  <c:v>61</c:v>
                </c:pt>
                <c:pt idx="3">
                  <c:v>57</c:v>
                </c:pt>
              </c:numCache>
            </c:numRef>
          </c:yVal>
          <c:smooth val="0"/>
          <c:extLst>
            <c:ext xmlns:c16="http://schemas.microsoft.com/office/drawing/2014/chart" uri="{C3380CC4-5D6E-409C-BE32-E72D297353CC}">
              <c16:uniqueId val="{00000000-D8F7-4746-9606-9D00456C0101}"/>
            </c:ext>
          </c:extLst>
        </c:ser>
        <c:ser>
          <c:idx val="1"/>
          <c:order val="1"/>
          <c:tx>
            <c:strRef>
              <c:f>Sheet1!$C$1</c:f>
              <c:strCache>
                <c:ptCount val="1"/>
                <c:pt idx="0">
                  <c:v>Column1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5</c:v>
                </c:pt>
                <c:pt idx="1">
                  <c:v>10</c:v>
                </c:pt>
                <c:pt idx="2">
                  <c:v>20</c:v>
                </c:pt>
                <c:pt idx="3">
                  <c:v>30</c:v>
                </c:pt>
              </c:numCache>
            </c:numRef>
          </c:xVal>
          <c:yVal>
            <c:numRef>
              <c:f>Sheet1!$C$2:$C$5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1-D8F7-4746-9606-9D00456C0101}"/>
            </c:ext>
          </c:extLst>
        </c:ser>
        <c:ser>
          <c:idx val="2"/>
          <c:order val="2"/>
          <c:tx>
            <c:strRef>
              <c:f>Sheet1!$D$1</c:f>
              <c:strCache>
                <c:ptCount val="1"/>
                <c:pt idx="0">
                  <c:v>Column2</c:v>
                </c:pt>
              </c:strCache>
            </c:strRef>
          </c:tx>
          <c:spPr>
            <a:ln w="31750" cap="rnd">
              <a:solidFill>
                <a:schemeClr val="accent5"/>
              </a:solidFill>
              <a:round/>
            </a:ln>
            <a:effectLst/>
          </c:spPr>
          <c:marker>
            <c:symbol val="circle"/>
            <c:size val="5"/>
            <c:spPr>
              <a:solidFill>
                <a:schemeClr val="accent5"/>
              </a:solidFill>
              <a:ln w="9525">
                <a:noFill/>
              </a:ln>
              <a:effectLst/>
            </c:spPr>
          </c:marker>
          <c:xVal>
            <c:numRef>
              <c:f>Sheet1!$A$2:$A$5</c:f>
              <c:numCache>
                <c:formatCode>General</c:formatCode>
                <c:ptCount val="4"/>
                <c:pt idx="0">
                  <c:v>5</c:v>
                </c:pt>
                <c:pt idx="1">
                  <c:v>10</c:v>
                </c:pt>
                <c:pt idx="2">
                  <c:v>20</c:v>
                </c:pt>
                <c:pt idx="3">
                  <c:v>30</c:v>
                </c:pt>
              </c:numCache>
            </c:numRef>
          </c:xVal>
          <c:yVal>
            <c:numRef>
              <c:f>Sheet1!$D$2:$D$5</c:f>
              <c:numCache>
                <c:formatCode>General</c:formatCode>
                <c:ptCount val="4"/>
                <c:pt idx="0">
                  <c:v>66</c:v>
                </c:pt>
                <c:pt idx="1">
                  <c:v>63</c:v>
                </c:pt>
                <c:pt idx="2">
                  <c:v>58</c:v>
                </c:pt>
                <c:pt idx="3">
                  <c:v>55</c:v>
                </c:pt>
              </c:numCache>
            </c:numRef>
          </c:yVal>
          <c:smooth val="0"/>
          <c:extLst>
            <c:ext xmlns:c16="http://schemas.microsoft.com/office/drawing/2014/chart" uri="{C3380CC4-5D6E-409C-BE32-E72D297353CC}">
              <c16:uniqueId val="{00000002-D8F7-4746-9606-9D00456C0101}"/>
            </c:ext>
          </c:extLst>
        </c:ser>
        <c:ser>
          <c:idx val="3"/>
          <c:order val="3"/>
          <c:tx>
            <c:strRef>
              <c:f>Sheet1!$E$1</c:f>
              <c:strCache>
                <c:ptCount val="1"/>
                <c:pt idx="0">
                  <c:v>Column3</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Sheet1!$A$2:$A$5</c:f>
              <c:numCache>
                <c:formatCode>General</c:formatCode>
                <c:ptCount val="4"/>
                <c:pt idx="0">
                  <c:v>5</c:v>
                </c:pt>
                <c:pt idx="1">
                  <c:v>10</c:v>
                </c:pt>
                <c:pt idx="2">
                  <c:v>20</c:v>
                </c:pt>
                <c:pt idx="3">
                  <c:v>30</c:v>
                </c:pt>
              </c:numCache>
            </c:numRef>
          </c:xVal>
          <c:yVal>
            <c:numRef>
              <c:f>Sheet1!$E$2:$E$5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3-D8F7-4746-9606-9D00456C0101}"/>
            </c:ext>
          </c:extLst>
        </c:ser>
        <c:ser>
          <c:idx val="4"/>
          <c:order val="4"/>
          <c:tx>
            <c:strRef>
              <c:f>Sheet1!$F$1</c:f>
              <c:strCache>
                <c:ptCount val="1"/>
                <c:pt idx="0">
                  <c:v>Column4</c:v>
                </c:pt>
              </c:strCache>
            </c:strRef>
          </c:tx>
          <c:spPr>
            <a:ln w="19050" cap="rnd">
              <a:solidFill>
                <a:schemeClr val="accent2"/>
              </a:solidFill>
              <a:round/>
            </a:ln>
            <a:effectLst/>
          </c:spPr>
          <c:marker>
            <c:symbol val="circle"/>
            <c:size val="5"/>
            <c:spPr>
              <a:solidFill>
                <a:schemeClr val="accent2"/>
              </a:solidFill>
              <a:ln w="9525">
                <a:noFill/>
              </a:ln>
              <a:effectLst/>
            </c:spPr>
          </c:marker>
          <c:xVal>
            <c:numRef>
              <c:f>Sheet1!$A$2:$A$5</c:f>
              <c:numCache>
                <c:formatCode>General</c:formatCode>
                <c:ptCount val="4"/>
                <c:pt idx="0">
                  <c:v>5</c:v>
                </c:pt>
                <c:pt idx="1">
                  <c:v>10</c:v>
                </c:pt>
                <c:pt idx="2">
                  <c:v>20</c:v>
                </c:pt>
                <c:pt idx="3">
                  <c:v>30</c:v>
                </c:pt>
              </c:numCache>
            </c:numRef>
          </c:xVal>
          <c:yVal>
            <c:numRef>
              <c:f>Sheet1!$F$2:$F$5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4-D8F7-4746-9606-9D00456C0101}"/>
            </c:ext>
          </c:extLst>
        </c:ser>
        <c:ser>
          <c:idx val="5"/>
          <c:order val="5"/>
          <c:tx>
            <c:strRef>
              <c:f>Sheet1!$G$1</c:f>
              <c:strCache>
                <c:ptCount val="1"/>
                <c:pt idx="0">
                  <c:v>Column5</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Sheet1!$A$2:$A$5</c:f>
              <c:numCache>
                <c:formatCode>General</c:formatCode>
                <c:ptCount val="4"/>
                <c:pt idx="0">
                  <c:v>5</c:v>
                </c:pt>
                <c:pt idx="1">
                  <c:v>10</c:v>
                </c:pt>
                <c:pt idx="2">
                  <c:v>20</c:v>
                </c:pt>
                <c:pt idx="3">
                  <c:v>30</c:v>
                </c:pt>
              </c:numCache>
            </c:numRef>
          </c:xVal>
          <c:yVal>
            <c:numRef>
              <c:f>Sheet1!$G$2:$G$5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5-D8F7-4746-9606-9D00456C0101}"/>
            </c:ext>
          </c:extLst>
        </c:ser>
        <c:ser>
          <c:idx val="6"/>
          <c:order val="6"/>
          <c:tx>
            <c:strRef>
              <c:f>Sheet1!$H$1</c:f>
              <c:strCache>
                <c:ptCount val="1"/>
                <c:pt idx="0">
                  <c:v>Column6</c:v>
                </c:pt>
              </c:strCache>
            </c:strRef>
          </c:tx>
          <c:spPr>
            <a:ln w="317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Sheet1!$A$2:$A$5</c:f>
              <c:numCache>
                <c:formatCode>General</c:formatCode>
                <c:ptCount val="4"/>
                <c:pt idx="0">
                  <c:v>5</c:v>
                </c:pt>
                <c:pt idx="1">
                  <c:v>10</c:v>
                </c:pt>
                <c:pt idx="2">
                  <c:v>20</c:v>
                </c:pt>
                <c:pt idx="3">
                  <c:v>30</c:v>
                </c:pt>
              </c:numCache>
            </c:numRef>
          </c:xVal>
          <c:yVal>
            <c:numRef>
              <c:f>Sheet1!$H$2:$H$5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6-D8F7-4746-9606-9D00456C0101}"/>
            </c:ext>
          </c:extLst>
        </c:ser>
        <c:ser>
          <c:idx val="7"/>
          <c:order val="7"/>
          <c:tx>
            <c:strRef>
              <c:f>Sheet1!$I$1</c:f>
              <c:strCache>
                <c:ptCount val="1"/>
                <c:pt idx="0">
                  <c:v>Column7</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Sheet1!$A$2:$A$5</c:f>
              <c:numCache>
                <c:formatCode>General</c:formatCode>
                <c:ptCount val="4"/>
                <c:pt idx="0">
                  <c:v>5</c:v>
                </c:pt>
                <c:pt idx="1">
                  <c:v>10</c:v>
                </c:pt>
                <c:pt idx="2">
                  <c:v>20</c:v>
                </c:pt>
                <c:pt idx="3">
                  <c:v>30</c:v>
                </c:pt>
              </c:numCache>
            </c:numRef>
          </c:xVal>
          <c:yVal>
            <c:numRef>
              <c:f>Sheet1!$I$2:$I$5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7-D8F7-4746-9606-9D00456C0101}"/>
            </c:ext>
          </c:extLst>
        </c:ser>
        <c:ser>
          <c:idx val="8"/>
          <c:order val="8"/>
          <c:tx>
            <c:strRef>
              <c:f>Sheet1!$J$1</c:f>
              <c:strCache>
                <c:ptCount val="1"/>
                <c:pt idx="0">
                  <c:v>Column8</c:v>
                </c:pt>
              </c:strCache>
            </c:strRef>
          </c:tx>
          <c:spPr>
            <a:ln w="317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xVal>
            <c:numRef>
              <c:f>Sheet1!$A$2:$A$5</c:f>
              <c:numCache>
                <c:formatCode>General</c:formatCode>
                <c:ptCount val="4"/>
                <c:pt idx="0">
                  <c:v>5</c:v>
                </c:pt>
                <c:pt idx="1">
                  <c:v>10</c:v>
                </c:pt>
                <c:pt idx="2">
                  <c:v>20</c:v>
                </c:pt>
                <c:pt idx="3">
                  <c:v>30</c:v>
                </c:pt>
              </c:numCache>
            </c:numRef>
          </c:xVal>
          <c:yVal>
            <c:numRef>
              <c:f>Sheet1!$J$2:$J$5</c:f>
              <c:numCache>
                <c:formatCode>General</c:formatCode>
                <c:ptCount val="4"/>
                <c:pt idx="0">
                  <c:v>64</c:v>
                </c:pt>
                <c:pt idx="1">
                  <c:v>59</c:v>
                </c:pt>
                <c:pt idx="2">
                  <c:v>54</c:v>
                </c:pt>
                <c:pt idx="3">
                  <c:v>51</c:v>
                </c:pt>
              </c:numCache>
            </c:numRef>
          </c:yVal>
          <c:smooth val="0"/>
          <c:extLst>
            <c:ext xmlns:c16="http://schemas.microsoft.com/office/drawing/2014/chart" uri="{C3380CC4-5D6E-409C-BE32-E72D297353CC}">
              <c16:uniqueId val="{00000008-D8F7-4746-9606-9D00456C0101}"/>
            </c:ext>
          </c:extLst>
        </c:ser>
        <c:dLbls>
          <c:showLegendKey val="0"/>
          <c:showVal val="0"/>
          <c:showCatName val="0"/>
          <c:showSerName val="0"/>
          <c:showPercent val="0"/>
          <c:showBubbleSize val="0"/>
        </c:dLbls>
        <c:axId val="171314224"/>
        <c:axId val="1889209744"/>
      </c:scatterChart>
      <c:valAx>
        <c:axId val="17131422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89209744"/>
        <c:crosses val="autoZero"/>
        <c:crossBetween val="midCat"/>
      </c:valAx>
      <c:valAx>
        <c:axId val="1889209744"/>
        <c:scaling>
          <c:orientation val="minMax"/>
          <c:max val="75"/>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1314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009749555721206"/>
          <c:y val="0.10952343076258422"/>
          <c:w val="0.84679957344609402"/>
          <c:h val="0.68191772422401775"/>
        </c:manualLayout>
      </c:layout>
      <c:barChart>
        <c:barDir val="col"/>
        <c:grouping val="clustered"/>
        <c:varyColors val="0"/>
        <c:ser>
          <c:idx val="0"/>
          <c:order val="0"/>
          <c:tx>
            <c:strRef>
              <c:f>Sheet1!$B$1</c:f>
              <c:strCache>
                <c:ptCount val="1"/>
                <c:pt idx="0">
                  <c:v>Keyword</c:v>
                </c:pt>
              </c:strCache>
            </c:strRef>
          </c:tx>
          <c:spPr>
            <a:solidFill>
              <a:srgbClr val="0078D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1"/>
                <c:pt idx="0">
                  <c:v>Miracl dataset</c:v>
                </c:pt>
              </c:strCache>
              <c:extLst/>
            </c:strRef>
          </c:cat>
          <c:val>
            <c:numRef>
              <c:f>Sheet1!$B$2:$B$4</c:f>
              <c:numCache>
                <c:formatCode>General</c:formatCode>
                <c:ptCount val="1"/>
                <c:pt idx="0">
                  <c:v>50</c:v>
                </c:pt>
              </c:numCache>
              <c:extLst/>
            </c:numRef>
          </c:val>
          <c:extLst>
            <c:ext xmlns:c16="http://schemas.microsoft.com/office/drawing/2014/chart" uri="{C3380CC4-5D6E-409C-BE32-E72D297353CC}">
              <c16:uniqueId val="{00000000-A31B-443A-8C75-990859EDB4B7}"/>
            </c:ext>
          </c:extLst>
        </c:ser>
        <c:ser>
          <c:idx val="1"/>
          <c:order val="1"/>
          <c:tx>
            <c:strRef>
              <c:f>Sheet1!$C$1</c:f>
              <c:strCache>
                <c:ptCount val="1"/>
                <c:pt idx="0">
                  <c:v>Vector (ada-002)</c:v>
                </c:pt>
              </c:strCache>
            </c:strRef>
          </c:tx>
          <c:spPr>
            <a:solidFill>
              <a:srgbClr val="2A446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1"/>
                <c:pt idx="0">
                  <c:v>Miracl dataset</c:v>
                </c:pt>
              </c:strCache>
              <c:extLst/>
            </c:strRef>
          </c:cat>
          <c:val>
            <c:numRef>
              <c:f>Sheet1!$C$2:$C$4</c:f>
              <c:numCache>
                <c:formatCode>General</c:formatCode>
                <c:ptCount val="1"/>
                <c:pt idx="0">
                  <c:v>58</c:v>
                </c:pt>
              </c:numCache>
              <c:extLst/>
            </c:numRef>
          </c:val>
          <c:extLst>
            <c:ext xmlns:c16="http://schemas.microsoft.com/office/drawing/2014/chart" uri="{C3380CC4-5D6E-409C-BE32-E72D297353CC}">
              <c16:uniqueId val="{00000001-A31B-443A-8C75-990859EDB4B7}"/>
            </c:ext>
          </c:extLst>
        </c:ser>
        <c:ser>
          <c:idx val="2"/>
          <c:order val="2"/>
          <c:tx>
            <c:strRef>
              <c:f>Sheet1!$D$1</c:f>
              <c:strCache>
                <c:ptCount val="1"/>
                <c:pt idx="0">
                  <c:v>Hybrid</c:v>
                </c:pt>
              </c:strCache>
            </c:strRef>
          </c:tx>
          <c:spPr>
            <a:solidFill>
              <a:srgbClr val="49C5B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1"/>
                <c:pt idx="0">
                  <c:v>Miracl dataset</c:v>
                </c:pt>
              </c:strCache>
              <c:extLst/>
            </c:strRef>
          </c:cat>
          <c:val>
            <c:numRef>
              <c:f>Sheet1!$D$2:$D$4</c:f>
              <c:numCache>
                <c:formatCode>General</c:formatCode>
                <c:ptCount val="1"/>
                <c:pt idx="0">
                  <c:v>59</c:v>
                </c:pt>
              </c:numCache>
              <c:extLst/>
            </c:numRef>
          </c:val>
          <c:extLst>
            <c:ext xmlns:c16="http://schemas.microsoft.com/office/drawing/2014/chart" uri="{C3380CC4-5D6E-409C-BE32-E72D297353CC}">
              <c16:uniqueId val="{00000002-A31B-443A-8C75-990859EDB4B7}"/>
            </c:ext>
          </c:extLst>
        </c:ser>
        <c:ser>
          <c:idx val="3"/>
          <c:order val="3"/>
          <c:tx>
            <c:strRef>
              <c:f>Sheet1!$E$1</c:f>
              <c:strCache>
                <c:ptCount val="1"/>
                <c:pt idx="0">
                  <c:v>Hybrid + reranking</c:v>
                </c:pt>
              </c:strCache>
            </c:strRef>
          </c:tx>
          <c:spPr>
            <a:solidFill>
              <a:srgbClr val="C03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1"/>
                <c:pt idx="0">
                  <c:v>Miracl dataset</c:v>
                </c:pt>
              </c:strCache>
              <c:extLst/>
            </c:strRef>
          </c:cat>
          <c:val>
            <c:numRef>
              <c:f>Sheet1!$E$2:$E$4</c:f>
              <c:numCache>
                <c:formatCode>General</c:formatCode>
                <c:ptCount val="1"/>
                <c:pt idx="0">
                  <c:v>72</c:v>
                </c:pt>
              </c:numCache>
              <c:extLst/>
            </c:numRef>
          </c:val>
          <c:extLst>
            <c:ext xmlns:c16="http://schemas.microsoft.com/office/drawing/2014/chart" uri="{C3380CC4-5D6E-409C-BE32-E72D297353CC}">
              <c16:uniqueId val="{00000003-A31B-443A-8C75-990859EDB4B7}"/>
            </c:ext>
          </c:extLst>
        </c:ser>
        <c:dLbls>
          <c:showLegendKey val="0"/>
          <c:showVal val="0"/>
          <c:showCatName val="0"/>
          <c:showSerName val="0"/>
          <c:showPercent val="0"/>
          <c:showBubbleSize val="0"/>
        </c:dLbls>
        <c:gapWidth val="219"/>
        <c:overlap val="-27"/>
        <c:axId val="916287696"/>
        <c:axId val="916281576"/>
      </c:barChart>
      <c:catAx>
        <c:axId val="91628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6281576"/>
        <c:crosses val="autoZero"/>
        <c:auto val="1"/>
        <c:lblAlgn val="ctr"/>
        <c:lblOffset val="100"/>
        <c:noMultiLvlLbl val="0"/>
      </c:catAx>
      <c:valAx>
        <c:axId val="916281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Accuracy</a:t>
                </a:r>
                <a:r>
                  <a:rPr lang="en-US" baseline="0"/>
                  <a:t> score</a:t>
                </a:r>
                <a:endParaRPr lang="en-US"/>
              </a:p>
            </c:rich>
          </c:tx>
          <c:layout>
            <c:manualLayout>
              <c:xMode val="edge"/>
              <c:yMode val="edge"/>
              <c:x val="1.0745810919934861E-2"/>
              <c:y val="0.3104246133778290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16287696"/>
        <c:crosses val="autoZero"/>
        <c:crossBetween val="between"/>
      </c:valAx>
      <c:spPr>
        <a:noFill/>
        <a:ln>
          <a:noFill/>
        </a:ln>
        <a:effectLst/>
      </c:spPr>
    </c:plotArea>
    <c:legend>
      <c:legendPos val="b"/>
      <c:layout>
        <c:manualLayout>
          <c:xMode val="edge"/>
          <c:yMode val="edge"/>
          <c:x val="3.369796097286213E-2"/>
          <c:y val="0.88041815906573884"/>
          <c:w val="0.93301193516347403"/>
          <c:h val="0.1195818085887174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009749555721206"/>
          <c:y val="0.10952343076258422"/>
          <c:w val="0.84679957344609402"/>
          <c:h val="0.68191772422401775"/>
        </c:manualLayout>
      </c:layout>
      <c:barChart>
        <c:barDir val="col"/>
        <c:grouping val="clustered"/>
        <c:varyColors val="0"/>
        <c:ser>
          <c:idx val="0"/>
          <c:order val="0"/>
          <c:tx>
            <c:strRef>
              <c:f>Sheet1!$B$1</c:f>
              <c:strCache>
                <c:ptCount val="1"/>
                <c:pt idx="0">
                  <c:v>Keyword</c:v>
                </c:pt>
              </c:strCache>
            </c:strRef>
          </c:tx>
          <c:spPr>
            <a:solidFill>
              <a:srgbClr val="0078D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1"/>
                <c:pt idx="0">
                  <c:v>Miracl dataset</c:v>
                </c:pt>
              </c:strCache>
              <c:extLst/>
            </c:strRef>
          </c:cat>
          <c:val>
            <c:numRef>
              <c:f>Sheet1!$B$2:$B$4</c:f>
              <c:numCache>
                <c:formatCode>General</c:formatCode>
                <c:ptCount val="1"/>
                <c:pt idx="0">
                  <c:v>50</c:v>
                </c:pt>
              </c:numCache>
              <c:extLst/>
            </c:numRef>
          </c:val>
          <c:extLst>
            <c:ext xmlns:c16="http://schemas.microsoft.com/office/drawing/2014/chart" uri="{C3380CC4-5D6E-409C-BE32-E72D297353CC}">
              <c16:uniqueId val="{00000000-A31B-443A-8C75-990859EDB4B7}"/>
            </c:ext>
          </c:extLst>
        </c:ser>
        <c:ser>
          <c:idx val="1"/>
          <c:order val="1"/>
          <c:tx>
            <c:strRef>
              <c:f>Sheet1!$C$1</c:f>
              <c:strCache>
                <c:ptCount val="1"/>
                <c:pt idx="0">
                  <c:v>Vector (ada-002)</c:v>
                </c:pt>
              </c:strCache>
            </c:strRef>
          </c:tx>
          <c:spPr>
            <a:solidFill>
              <a:srgbClr val="2A446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1"/>
                <c:pt idx="0">
                  <c:v>Miracl dataset</c:v>
                </c:pt>
              </c:strCache>
              <c:extLst/>
            </c:strRef>
          </c:cat>
          <c:val>
            <c:numRef>
              <c:f>Sheet1!$C$2:$C$4</c:f>
              <c:numCache>
                <c:formatCode>General</c:formatCode>
                <c:ptCount val="1"/>
                <c:pt idx="0">
                  <c:v>58</c:v>
                </c:pt>
              </c:numCache>
              <c:extLst/>
            </c:numRef>
          </c:val>
          <c:extLst>
            <c:ext xmlns:c16="http://schemas.microsoft.com/office/drawing/2014/chart" uri="{C3380CC4-5D6E-409C-BE32-E72D297353CC}">
              <c16:uniqueId val="{00000001-A31B-443A-8C75-990859EDB4B7}"/>
            </c:ext>
          </c:extLst>
        </c:ser>
        <c:ser>
          <c:idx val="2"/>
          <c:order val="2"/>
          <c:tx>
            <c:strRef>
              <c:f>Sheet1!$D$1</c:f>
              <c:strCache>
                <c:ptCount val="1"/>
                <c:pt idx="0">
                  <c:v>Hybrid</c:v>
                </c:pt>
              </c:strCache>
            </c:strRef>
          </c:tx>
          <c:spPr>
            <a:solidFill>
              <a:srgbClr val="49C5B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1"/>
                <c:pt idx="0">
                  <c:v>Miracl dataset</c:v>
                </c:pt>
              </c:strCache>
              <c:extLst/>
            </c:strRef>
          </c:cat>
          <c:val>
            <c:numRef>
              <c:f>Sheet1!$D$2:$D$4</c:f>
              <c:numCache>
                <c:formatCode>General</c:formatCode>
                <c:ptCount val="1"/>
                <c:pt idx="0">
                  <c:v>59</c:v>
                </c:pt>
              </c:numCache>
              <c:extLst/>
            </c:numRef>
          </c:val>
          <c:extLst>
            <c:ext xmlns:c16="http://schemas.microsoft.com/office/drawing/2014/chart" uri="{C3380CC4-5D6E-409C-BE32-E72D297353CC}">
              <c16:uniqueId val="{00000002-A31B-443A-8C75-990859EDB4B7}"/>
            </c:ext>
          </c:extLst>
        </c:ser>
        <c:ser>
          <c:idx val="3"/>
          <c:order val="3"/>
          <c:tx>
            <c:strRef>
              <c:f>Sheet1!$E$1</c:f>
              <c:strCache>
                <c:ptCount val="1"/>
                <c:pt idx="0">
                  <c:v>Hybrid + reranking</c:v>
                </c:pt>
              </c:strCache>
            </c:strRef>
          </c:tx>
          <c:spPr>
            <a:solidFill>
              <a:srgbClr val="C03B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1"/>
                <c:pt idx="0">
                  <c:v>Miracl dataset</c:v>
                </c:pt>
              </c:strCache>
              <c:extLst/>
            </c:strRef>
          </c:cat>
          <c:val>
            <c:numRef>
              <c:f>Sheet1!$E$2:$E$4</c:f>
              <c:numCache>
                <c:formatCode>General</c:formatCode>
                <c:ptCount val="1"/>
                <c:pt idx="0">
                  <c:v>72</c:v>
                </c:pt>
              </c:numCache>
              <c:extLst/>
            </c:numRef>
          </c:val>
          <c:extLst>
            <c:ext xmlns:c16="http://schemas.microsoft.com/office/drawing/2014/chart" uri="{C3380CC4-5D6E-409C-BE32-E72D297353CC}">
              <c16:uniqueId val="{00000003-A31B-443A-8C75-990859EDB4B7}"/>
            </c:ext>
          </c:extLst>
        </c:ser>
        <c:dLbls>
          <c:showLegendKey val="0"/>
          <c:showVal val="0"/>
          <c:showCatName val="0"/>
          <c:showSerName val="0"/>
          <c:showPercent val="0"/>
          <c:showBubbleSize val="0"/>
        </c:dLbls>
        <c:gapWidth val="219"/>
        <c:overlap val="-27"/>
        <c:axId val="916287696"/>
        <c:axId val="916281576"/>
      </c:barChart>
      <c:catAx>
        <c:axId val="91628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16281576"/>
        <c:crosses val="autoZero"/>
        <c:auto val="1"/>
        <c:lblAlgn val="ctr"/>
        <c:lblOffset val="100"/>
        <c:noMultiLvlLbl val="0"/>
      </c:catAx>
      <c:valAx>
        <c:axId val="916281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Accuracy</a:t>
                </a:r>
                <a:r>
                  <a:rPr lang="en-US" baseline="0"/>
                  <a:t> score</a:t>
                </a:r>
                <a:endParaRPr lang="en-US"/>
              </a:p>
            </c:rich>
          </c:tx>
          <c:layout>
            <c:manualLayout>
              <c:xMode val="edge"/>
              <c:yMode val="edge"/>
              <c:x val="1.0745810919934861E-2"/>
              <c:y val="0.3104246133778290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16287696"/>
        <c:crosses val="autoZero"/>
        <c:crossBetween val="between"/>
      </c:valAx>
      <c:spPr>
        <a:noFill/>
        <a:ln>
          <a:noFill/>
        </a:ln>
        <a:effectLst/>
      </c:spPr>
    </c:plotArea>
    <c:legend>
      <c:legendPos val="b"/>
      <c:layout>
        <c:manualLayout>
          <c:xMode val="edge"/>
          <c:yMode val="edge"/>
          <c:x val="3.369796097286213E-2"/>
          <c:y val="0.88041815906573884"/>
          <c:w val="0.93301193516347403"/>
          <c:h val="0.1195818085887174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8856134573488"/>
          <c:y val="2.7013267342917438E-2"/>
          <c:w val="0.7338792392497826"/>
          <c:h val="0.70909965342890235"/>
        </c:manualLayout>
      </c:layout>
      <c:barChart>
        <c:barDir val="col"/>
        <c:grouping val="clustered"/>
        <c:varyColors val="0"/>
        <c:ser>
          <c:idx val="0"/>
          <c:order val="0"/>
          <c:tx>
            <c:strRef>
              <c:f>Sheet2!$B$20</c:f>
              <c:strCache>
                <c:ptCount val="1"/>
                <c:pt idx="0">
                  <c:v>Previous Vector Limit</c:v>
                </c:pt>
              </c:strCache>
            </c:strRef>
          </c:tx>
          <c:spPr>
            <a:gradFill flip="none" rotWithShape="1">
              <a:gsLst>
                <a:gs pos="0">
                  <a:srgbClr val="1E8AB1"/>
                </a:gs>
                <a:gs pos="64000">
                  <a:srgbClr val="399A91"/>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Sheet2!$B$21:$B$26</c:f>
              <c:numCache>
                <c:formatCode>General</c:formatCode>
                <c:ptCount val="6"/>
                <c:pt idx="0">
                  <c:v>1</c:v>
                </c:pt>
                <c:pt idx="1">
                  <c:v>36</c:v>
                </c:pt>
                <c:pt idx="2">
                  <c:v>144</c:v>
                </c:pt>
                <c:pt idx="3">
                  <c:v>432</c:v>
                </c:pt>
                <c:pt idx="4">
                  <c:v>144</c:v>
                </c:pt>
                <c:pt idx="5">
                  <c:v>432</c:v>
                </c:pt>
              </c:numCache>
            </c:numRef>
          </c:val>
          <c:extLst>
            <c:ext xmlns:c16="http://schemas.microsoft.com/office/drawing/2014/chart" uri="{C3380CC4-5D6E-409C-BE32-E72D297353CC}">
              <c16:uniqueId val="{00000000-EC99-4841-BC43-BA5967664309}"/>
            </c:ext>
          </c:extLst>
        </c:ser>
        <c:ser>
          <c:idx val="1"/>
          <c:order val="1"/>
          <c:tx>
            <c:strRef>
              <c:f>Sheet2!$C$20</c:f>
              <c:strCache>
                <c:ptCount val="1"/>
                <c:pt idx="0">
                  <c:v>New Vector Limit</c:v>
                </c:pt>
              </c:strCache>
            </c:strRef>
          </c:tx>
          <c:spPr>
            <a:gradFill flip="none" rotWithShape="1">
              <a:gsLst>
                <a:gs pos="0">
                  <a:srgbClr val="C03BC4"/>
                </a:gs>
                <a:gs pos="100000">
                  <a:srgbClr val="0078D4"/>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Sheet2!$C$21:$C$26</c:f>
              <c:numCache>
                <c:formatCode>General</c:formatCode>
                <c:ptCount val="6"/>
                <c:pt idx="0">
                  <c:v>5</c:v>
                </c:pt>
                <c:pt idx="1">
                  <c:v>420</c:v>
                </c:pt>
                <c:pt idx="2">
                  <c:v>1800</c:v>
                </c:pt>
                <c:pt idx="3">
                  <c:v>3600</c:v>
                </c:pt>
                <c:pt idx="4">
                  <c:v>1800</c:v>
                </c:pt>
                <c:pt idx="5">
                  <c:v>3600</c:v>
                </c:pt>
              </c:numCache>
            </c:numRef>
          </c:val>
          <c:extLst>
            <c:ext xmlns:c16="http://schemas.microsoft.com/office/drawing/2014/chart" uri="{C3380CC4-5D6E-409C-BE32-E72D297353CC}">
              <c16:uniqueId val="{00000001-EC99-4841-BC43-BA5967664309}"/>
            </c:ext>
          </c:extLst>
        </c:ser>
        <c:dLbls>
          <c:showLegendKey val="0"/>
          <c:showVal val="0"/>
          <c:showCatName val="0"/>
          <c:showSerName val="0"/>
          <c:showPercent val="0"/>
          <c:showBubbleSize val="0"/>
        </c:dLbls>
        <c:gapWidth val="21"/>
        <c:overlap val="11"/>
        <c:axId val="140111248"/>
        <c:axId val="140112688"/>
      </c:barChart>
      <c:catAx>
        <c:axId val="1401112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0112688"/>
        <c:crosses val="autoZero"/>
        <c:auto val="1"/>
        <c:lblAlgn val="ctr"/>
        <c:lblOffset val="100"/>
        <c:noMultiLvlLbl val="0"/>
      </c:catAx>
      <c:valAx>
        <c:axId val="140112688"/>
        <c:scaling>
          <c:orientation val="minMax"/>
          <c:max val="3700"/>
          <c:min val="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200" b="0" i="0" u="none" strike="noStrike" kern="1200" cap="all" baseline="0">
                    <a:solidFill>
                      <a:schemeClr val="tx1"/>
                    </a:solidFill>
                    <a:latin typeface="+mj-lt"/>
                    <a:ea typeface="+mn-ea"/>
                    <a:cs typeface="+mn-cs"/>
                  </a:defRPr>
                </a:pPr>
                <a:r>
                  <a:rPr lang="en-US" b="0" cap="none" baseline="0">
                    <a:latin typeface="+mj-lt"/>
                  </a:rPr>
                  <a:t>Total vector limit (GB/service)</a:t>
                </a:r>
              </a:p>
            </c:rich>
          </c:tx>
          <c:layout>
            <c:manualLayout>
              <c:xMode val="edge"/>
              <c:yMode val="edge"/>
              <c:x val="3.5756706876779037E-2"/>
              <c:y val="5.4801729865215955E-2"/>
            </c:manualLayout>
          </c:layout>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0111248"/>
        <c:crosses val="autoZero"/>
        <c:crossBetween val="between"/>
      </c:valAx>
      <c:spPr>
        <a:noFill/>
        <a:ln>
          <a:noFill/>
        </a:ln>
        <a:effectLst/>
      </c:spPr>
    </c:plotArea>
    <c:legend>
      <c:legendPos val="b"/>
      <c:layout>
        <c:manualLayout>
          <c:xMode val="edge"/>
          <c:yMode val="edge"/>
          <c:x val="0.29080714129315277"/>
          <c:y val="0.91122249759324925"/>
          <c:w val="0.56145725920024192"/>
          <c:h val="4.693280894008754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CC0F9-6CD9-4702-946D-B421856AFF2F}" type="datetimeFigureOut">
              <a:rPr lang="en-US" smtClean="0"/>
              <a:t>7/29/2024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E0D09-D30A-40CF-BEA9-771DFCB7639B}" type="slidenum">
              <a:rPr lang="en-US" smtClean="0"/>
              <a:t>‹#›</a:t>
            </a:fld>
            <a:endParaRPr lang="en-US"/>
          </a:p>
        </p:txBody>
      </p:sp>
    </p:spTree>
    <p:extLst>
      <p:ext uri="{BB962C8B-B14F-4D97-AF65-F5344CB8AC3E}">
        <p14:creationId xmlns:p14="http://schemas.microsoft.com/office/powerpoint/2010/main" val="127750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azure/search/search-data-sources-gallery"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github.com/Azure/azure-sdk-for-j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ustomers.microsoft.com/en-us/story/1702043495902005748-pwc-azure-openai-service-united-kingd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customers.microsoft.com/en-us/story/1740058425924206437-telstra-telecommunications-azure-openai-servic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ustomers.microsoft.com/en-us/story/1702043495902005748-pwc-azure-openai-service-united-kingd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ka.ms/vector-capacity-reg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 are going to talk about how to build scalable, production ready </a:t>
            </a:r>
            <a:r>
              <a:rPr lang="en-US" err="1"/>
              <a:t>GenAI</a:t>
            </a:r>
            <a:r>
              <a:rPr lang="en-US"/>
              <a:t> apps with your own data.  </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0BBE0D09-D30A-40CF-BEA9-771DFCB7639B}" type="slidenum">
              <a:rPr lang="en-US" smtClean="0"/>
              <a:t>2</a:t>
            </a:fld>
            <a:endParaRPr lang="en-US"/>
          </a:p>
        </p:txBody>
      </p:sp>
    </p:spTree>
    <p:extLst>
      <p:ext uri="{BB962C8B-B14F-4D97-AF65-F5344CB8AC3E}">
        <p14:creationId xmlns:p14="http://schemas.microsoft.com/office/powerpoint/2010/main" val="768378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a:p>
            <a:pPr algn="l" rtl="0" fontAlgn="base"/>
            <a:r>
              <a:rPr lang="en-US"/>
              <a:t>Here’s why customers use AI Search as their retrieval system in their RAG apps.</a:t>
            </a:r>
          </a:p>
          <a:p>
            <a:pPr algn="l" rtl="0" fontAlgn="base"/>
            <a:endParaRPr lang="en-US"/>
          </a:p>
          <a:p>
            <a:pPr marL="228600" indent="-228600" fontAlgn="base">
              <a:buAutoNum type="arabicPeriod"/>
            </a:pPr>
            <a:r>
              <a:rPr lang="en-US"/>
              <a:t>AI Search provides a comprehensive set of search technology, to pull the right information for every interaction, and delivered with built-in best practices, out of the box.</a:t>
            </a:r>
          </a:p>
          <a:p>
            <a:pPr marL="228600" indent="-228600">
              <a:buAutoNum type="arabicPeriod"/>
            </a:pPr>
            <a:r>
              <a:rPr lang="en-US"/>
              <a:t>From data sources to processing to end-to-end app development, Azure AI Search offers development and deployment options so you can manage your stack easily in any environment, with any data, at any volume.</a:t>
            </a:r>
          </a:p>
          <a:p>
            <a:pPr marL="228600" indent="-228600" algn="l">
              <a:buAutoNum type="arabicPeriod"/>
            </a:pPr>
            <a:r>
              <a:rPr lang="en-US"/>
              <a:t>We support customers at any scale with our enterprise-ready foundation, with built-in protection, compliance and control over your data.</a:t>
            </a:r>
          </a:p>
          <a:p>
            <a:pPr marL="0" indent="0" fontAlgn="base">
              <a:buNone/>
            </a:pPr>
            <a:endParaRPr lang="en-US"/>
          </a:p>
          <a:p>
            <a:pPr algn="l" rtl="0" fontAlgn="base"/>
            <a:r>
              <a:rPr lang="en-US"/>
              <a:t> </a:t>
            </a:r>
          </a:p>
          <a:p>
            <a:pPr algn="l" rtl="0" fontAlgn="base"/>
            <a:r>
              <a:rPr lang="en-US"/>
              <a:t>Let's walk through how Azure AI Search empowers customers to scale, build better AI experiences and stay agile. </a:t>
            </a:r>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11</a:t>
            </a:fld>
            <a:endParaRPr lang="en-US"/>
          </a:p>
        </p:txBody>
      </p:sp>
    </p:spTree>
    <p:extLst>
      <p:ext uri="{BB962C8B-B14F-4D97-AF65-F5344CB8AC3E}">
        <p14:creationId xmlns:p14="http://schemas.microsoft.com/office/powerpoint/2010/main" val="2675534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12</a:t>
            </a:fld>
            <a:endParaRPr lang="en-US"/>
          </a:p>
        </p:txBody>
      </p:sp>
    </p:spTree>
    <p:extLst>
      <p:ext uri="{BB962C8B-B14F-4D97-AF65-F5344CB8AC3E}">
        <p14:creationId xmlns:p14="http://schemas.microsoft.com/office/powerpoint/2010/main" val="20572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7/29/2024 10:49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564057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Let’s talk about quality.</a:t>
            </a:r>
          </a:p>
          <a:p>
            <a:endParaRPr lang="en-US" b="0"/>
          </a:p>
          <a:p>
            <a:pPr algn="l" rtl="0" fontAlgn="base"/>
            <a:endParaRPr lang="en-US"/>
          </a:p>
          <a:p>
            <a:pPr algn="l" rtl="0" fontAlgn="base"/>
            <a:r>
              <a:rPr lang="en-US"/>
              <a:t>When using RAG, the application is only as good as what data is retrieved. The better the data retrieved, the better the application. </a:t>
            </a:r>
          </a:p>
          <a:p>
            <a:pPr algn="l" rtl="0" fontAlgn="base"/>
            <a:endParaRPr lang="en-US"/>
          </a:p>
          <a:p>
            <a:pPr algn="l" rtl="0" fontAlgn="base"/>
            <a:r>
              <a:rPr lang="en-US"/>
              <a:t>When we say Azure AI Search is built with quality in mind, we incorporate a broad span of retrieval capabilities, including vector, hybrid and multi-vector search, so that your application is incorporating the right data, that makes sense for every user interacting with your application. </a:t>
            </a:r>
          </a:p>
          <a:p>
            <a:pPr algn="l" rtl="0" fontAlgn="base"/>
            <a:endParaRPr lang="en-US"/>
          </a:p>
          <a:p>
            <a:pPr algn="l" rtl="0" fontAlgn="base"/>
            <a:r>
              <a:rPr lang="en-US"/>
              <a:t>With Azure AI Search, you are equipped with a state-of-the-art retrieval system that gives you the search technology needed to build better apps.</a:t>
            </a:r>
          </a:p>
          <a:p>
            <a:r>
              <a:rPr lang="en-US" b="0"/>
              <a:t> </a:t>
            </a:r>
          </a:p>
        </p:txBody>
      </p:sp>
      <p:sp>
        <p:nvSpPr>
          <p:cNvPr id="4" name="Slide Number Placeholder 3"/>
          <p:cNvSpPr>
            <a:spLocks noGrp="1"/>
          </p:cNvSpPr>
          <p:nvPr>
            <p:ph type="sldNum" sz="quarter" idx="5"/>
          </p:nvPr>
        </p:nvSpPr>
        <p:spPr/>
        <p:txBody>
          <a:bodyPr/>
          <a:lstStyle/>
          <a:p>
            <a:fld id="{0BBE0D09-D30A-40CF-BEA9-771DFCB7639B}" type="slidenum">
              <a:rPr lang="en-US" smtClean="0"/>
              <a:t>14</a:t>
            </a:fld>
            <a:endParaRPr lang="en-US"/>
          </a:p>
        </p:txBody>
      </p:sp>
    </p:spTree>
    <p:extLst>
      <p:ext uri="{BB962C8B-B14F-4D97-AF65-F5344CB8AC3E}">
        <p14:creationId xmlns:p14="http://schemas.microsoft.com/office/powerpoint/2010/main" val="159362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you’re going to use your own data in your </a:t>
            </a:r>
            <a:r>
              <a:rPr lang="en-US" err="1"/>
              <a:t>GenAI</a:t>
            </a:r>
            <a:r>
              <a:rPr lang="en-US"/>
              <a:t> app, Azure AI Search acts as the retrieval system in your RAG architecture: It incorporates the most relevant, domain specific knowledge for every query, so your application provides the responses you expect. </a:t>
            </a:r>
          </a:p>
          <a:p>
            <a:pPr>
              <a:defRPr/>
            </a:pPr>
            <a:endParaRPr lang="en-US"/>
          </a:p>
          <a:p>
            <a:pPr>
              <a:defRPr/>
            </a:pPr>
            <a:r>
              <a:rPr lang="en-US"/>
              <a:t>A common way to describe RAG is that you are “grounding” your AI application with your data.</a:t>
            </a:r>
          </a:p>
          <a:p>
            <a:pPr>
              <a:defRPr/>
            </a:pPr>
            <a:r>
              <a:rPr lang="en-US"/>
              <a:t> </a:t>
            </a:r>
          </a:p>
          <a:p>
            <a:pPr>
              <a:defRPr/>
            </a:pPr>
            <a:r>
              <a:rPr lang="en-US"/>
              <a:t>If you are building an app using an AI model, you probably want to create an experience based on your own data, versus public web data. RAG is a way to incorporate your data into your </a:t>
            </a:r>
            <a:r>
              <a:rPr lang="en-US" err="1"/>
              <a:t>GenAI</a:t>
            </a:r>
            <a:r>
              <a:rPr lang="en-US"/>
              <a:t> application.</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Out of the box, an AI model has a limited set of knowledge. RAG enables your app to learn new facts or knowledge outside what the model was originally trained on. This way, your app isn’t limited to a static/outdated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 important point to note, that with RAG, the knowledge you provide is externalized, and not incorporated into the model itself. This ensures you remain in control of your data, at all times.</a:t>
            </a:r>
          </a:p>
          <a:p>
            <a:pPr>
              <a:defRPr/>
            </a:pPr>
            <a:endParaRPr lang="en-US"/>
          </a:p>
          <a:p>
            <a:pPr>
              <a:defRPr/>
            </a:pPr>
            <a:r>
              <a:rPr lang="en-US"/>
              <a:t>When implementing RAG, a critical component is the "Retrieval system" which surfaces the right information from your data, that's needed to answer any particular question or interaction. </a:t>
            </a:r>
          </a:p>
          <a:p>
            <a:pPr>
              <a:defRPr/>
            </a:pPr>
            <a:endParaRPr lang="en-US"/>
          </a:p>
          <a:p>
            <a:pPr>
              <a:defRPr/>
            </a:pPr>
            <a:r>
              <a:rPr lang="en-US"/>
              <a:t>From there, you use the language model like Azure OpenAI GPT to apply reasoning and produce a relevant response.</a:t>
            </a:r>
          </a:p>
          <a:p>
            <a:pPr>
              <a:defRPr/>
            </a:pPr>
            <a:endParaRPr lang="en-US"/>
          </a:p>
          <a:p>
            <a:pPr>
              <a:defRPr/>
            </a:pPr>
            <a:r>
              <a:rPr lang="en-US"/>
              <a:t>When customers build their </a:t>
            </a:r>
            <a:r>
              <a:rPr lang="en-US" err="1"/>
              <a:t>GenAI</a:t>
            </a:r>
            <a:r>
              <a:rPr lang="en-US"/>
              <a:t> applications, Azure AI Search is used as the "retrieval system" in their RAG stack.</a:t>
            </a:r>
          </a:p>
          <a:p>
            <a:pPr>
              <a:defRPr/>
            </a:pPr>
            <a:endParaRPr lang="en-US"/>
          </a:p>
          <a:p>
            <a:pPr>
              <a:defRPr/>
            </a:pPr>
            <a:endParaRPr lang="en-US"/>
          </a:p>
          <a:p>
            <a:pPr>
              <a:defRPr/>
            </a:pPr>
            <a:endParaRPr lang="en-US"/>
          </a:p>
          <a:p>
            <a:pPr>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948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can’t rely on one search strategy like vector search and expect your application to perform the way you intended. Complete stacks work better: meaning you need to have a lot of various capabilities at your fingertips to ensure your app “just works.”</a:t>
            </a:r>
          </a:p>
          <a:p>
            <a:endParaRPr lang="en-US"/>
          </a:p>
          <a:p>
            <a:endParaRPr lang="en-US"/>
          </a:p>
          <a:p>
            <a:endParaRPr lang="en-US"/>
          </a:p>
          <a:p>
            <a:r>
              <a:rPr lang="en-US"/>
              <a:t>https://techcommunity.microsoft.com/t5/azure-ai-services-blog/azure-cognitive-search-outperforming-vector-search-with-hybrid/ba-p/3929167</a:t>
            </a:r>
          </a:p>
          <a:p>
            <a:endParaRPr lang="en-US"/>
          </a:p>
          <a:p>
            <a:r>
              <a:rPr lang="en-US"/>
              <a:t>We ran tests to evaluate what retrieval strategies worked best, on customer data and on public datasets. </a:t>
            </a:r>
          </a:p>
          <a:p>
            <a:endParaRPr lang="en-US"/>
          </a:p>
          <a:p>
            <a:r>
              <a:rPr lang="en-US"/>
              <a:t>For these datasets, applying hybrid search and reranking was more likely to deliver better results than using one of these search strategies on their own.</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7/29/2024 10:49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49882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AI Search has been in information retrieval for a long time, and over the years we continue to expand available search capabilities to our customers. Search &amp; retrieval has always been our focus, and we take pride in offering a comprehensive, robust search stack. </a:t>
            </a:r>
          </a:p>
          <a:p>
            <a:endParaRPr lang="en-US"/>
          </a:p>
          <a:p>
            <a:r>
              <a:rPr lang="en-US"/>
              <a:t>The point of this slide is not to dive into every feature, but showcase the variety of capabilities we offer: it doesn’t stop at search capabilities like vector search and hybrid search. There is also pre/post metadata filtering, ranking search documents in priority order and support for 56 languages. </a:t>
            </a:r>
          </a:p>
          <a:p>
            <a:endParaRPr lang="en-US">
              <a:solidFill>
                <a:schemeClr val="tx1"/>
              </a:solidFill>
            </a:endParaRPr>
          </a:p>
          <a:p>
            <a:r>
              <a:rPr lang="en-US"/>
              <a:t>Information retrieval is why Azure AI Search exists, with or without </a:t>
            </a:r>
            <a:r>
              <a:rPr lang="en-US" err="1"/>
              <a:t>GenAI</a:t>
            </a:r>
            <a:r>
              <a:rPr lang="en-US"/>
              <a:t>, and customers can build apps on years of product development and search technology at their fingertips.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7/29/2024 10:49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81826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highlight>
                  <a:srgbClr val="FFFFFF"/>
                </a:highlight>
                <a:latin typeface="Aptos" panose="020B0004020202020204" pitchFamily="34" charset="0"/>
              </a:rPr>
              <a:t>Finally, we take all of that testing and customer validation, and built those learnings into the product, so you don’t have to do the heavy lifting. We turn our learnings into simple actions, so you are equipped with the best search strategies immediately, without the need to do a bunch of configuring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83B2-9E1D-40E7-A177-21ADA22504D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82367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following are two customers who required multiple search strategies just so their app performed as it was designed.</a:t>
            </a:r>
          </a:p>
          <a:p>
            <a:endParaRPr lang="en-US"/>
          </a:p>
          <a:p>
            <a:r>
              <a:rPr lang="en-US"/>
              <a:t>More on these two customers here: https://aka.ms/AISearch-RAGatScaleblog</a:t>
            </a:r>
          </a:p>
          <a:p>
            <a:endParaRPr lang="en-US" b="1" i="0">
              <a:solidFill>
                <a:srgbClr val="000000"/>
              </a:solidFill>
              <a:effectLst/>
              <a:latin typeface="WordVisi_MSFontServi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also have a demo that shows how much better your quality gets as you implement hybrid search and reranking: https://microsoft-my.sharepoint.com/:v:/p/mcasalaina/Ed31kGW76wtMtj6yl5ngP84Ba8tKpXJdlV-paZcYxyQQCg?e=jUoeK6v</a:t>
            </a:r>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19</a:t>
            </a:fld>
            <a:endParaRPr lang="en-US"/>
          </a:p>
        </p:txBody>
      </p:sp>
    </p:spTree>
    <p:extLst>
      <p:ext uri="{BB962C8B-B14F-4D97-AF65-F5344CB8AC3E}">
        <p14:creationId xmlns:p14="http://schemas.microsoft.com/office/powerpoint/2010/main" val="1855083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highlight>
                  <a:srgbClr val="FFFFFF"/>
                </a:highlight>
                <a:latin typeface="WordVisi_MSFontService"/>
              </a:rPr>
              <a:t>Azure AI Search offers various development and deployment options so you can manage your stack easily in any environment, with any data, and at any volume.</a:t>
            </a:r>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WordVisi_MSFontService"/>
              </a:rPr>
              <a:t>We help you move from idea to production fast with deep platform and data integrations, across data sources, LLMs and OSS frameworks for agile development and rapid scale.</a:t>
            </a:r>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BBE0D09-D30A-40CF-BEA9-771DFCB7639B}" type="slidenum">
              <a:rPr lang="en-US" smtClean="0"/>
              <a:t>21</a:t>
            </a:fld>
            <a:endParaRPr lang="en-US"/>
          </a:p>
        </p:txBody>
      </p:sp>
    </p:spTree>
    <p:extLst>
      <p:ext uri="{BB962C8B-B14F-4D97-AF65-F5344CB8AC3E}">
        <p14:creationId xmlns:p14="http://schemas.microsoft.com/office/powerpoint/2010/main" val="4240825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But first, we need to frame the conversation and talk about retrieval augmented generation, and how it fits into the </a:t>
            </a:r>
            <a:r>
              <a:rPr lang="en-US" err="1"/>
              <a:t>GenAI</a:t>
            </a:r>
            <a:r>
              <a:rPr lang="en-US"/>
              <a:t> stack.  </a:t>
            </a:r>
          </a:p>
          <a:p>
            <a:pPr>
              <a:defRPr/>
            </a:pPr>
            <a:endParaRPr lang="en-US"/>
          </a:p>
          <a:p>
            <a:pPr>
              <a:defRPr/>
            </a:pPr>
            <a:r>
              <a:rPr lang="en-US"/>
              <a:t>A common way to describe RAG is that you are “grounding” your AI application with your data.</a:t>
            </a:r>
          </a:p>
          <a:p>
            <a:pPr>
              <a:defRPr/>
            </a:pPr>
            <a:r>
              <a:rPr lang="en-US"/>
              <a:t> </a:t>
            </a:r>
          </a:p>
          <a:p>
            <a:pPr>
              <a:defRPr/>
            </a:pPr>
            <a:r>
              <a:rPr lang="en-US"/>
              <a:t>If you are building an app using an AI model, you probably want to create an experience based on your own data, versus public web data. RAG is a way to incorporate your data into your </a:t>
            </a:r>
            <a:r>
              <a:rPr lang="en-US" err="1"/>
              <a:t>GenAI</a:t>
            </a:r>
            <a:r>
              <a:rPr lang="en-US"/>
              <a:t> application.</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Out of the box, an AI model has a limited set of knowledge. RAG enables your app to learn new facts or knowledge outside what the model was originally trained on. This way, your app isn’t limited to a static/outdated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 important point to note, that with RAG, the knowledge you provide is externalized, and not incorporated into the model itself. This ensures you remain in control of your data, at all times.</a:t>
            </a:r>
          </a:p>
          <a:p>
            <a:pPr>
              <a:defRPr/>
            </a:pPr>
            <a:endParaRPr lang="en-US"/>
          </a:p>
          <a:p>
            <a:pPr>
              <a:defRPr/>
            </a:pPr>
            <a:r>
              <a:rPr lang="en-US"/>
              <a:t>When implementing RAG, a critical component is the "Retrieval system" which surfaces the right information from your data, that's needed to answer any particular question or interaction. </a:t>
            </a:r>
          </a:p>
          <a:p>
            <a:pPr>
              <a:defRPr/>
            </a:pPr>
            <a:endParaRPr lang="en-US"/>
          </a:p>
          <a:p>
            <a:pPr>
              <a:defRPr/>
            </a:pPr>
            <a:r>
              <a:rPr lang="en-US"/>
              <a:t>From there, you use the language model like Azure OpenAI GPT to apply reasoning and produce a relevant response.</a:t>
            </a:r>
          </a:p>
          <a:p>
            <a:pPr>
              <a:defRPr/>
            </a:pPr>
            <a:endParaRPr lang="en-US"/>
          </a:p>
          <a:p>
            <a:pPr>
              <a:defRPr/>
            </a:pPr>
            <a:r>
              <a:rPr lang="en-US"/>
              <a:t>When customers build their </a:t>
            </a:r>
            <a:r>
              <a:rPr lang="en-US" err="1"/>
              <a:t>GenAI</a:t>
            </a:r>
            <a:r>
              <a:rPr lang="en-US"/>
              <a:t> applications, Azure AI Search is used as the "retrieval system" in their RAG stack.</a:t>
            </a:r>
          </a:p>
          <a:p>
            <a:pPr>
              <a:defRPr/>
            </a:pPr>
            <a:endParaRPr lang="en-US"/>
          </a:p>
          <a:p>
            <a:pPr>
              <a:defRPr/>
            </a:pPr>
            <a:endParaRPr lang="en-US"/>
          </a:p>
          <a:p>
            <a:pPr>
              <a:defRPr/>
            </a:pPr>
            <a:endParaRPr lang="en-US"/>
          </a:p>
          <a:p>
            <a:pPr>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6988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1">
                <a:solidFill>
                  <a:srgbClr val="000000"/>
                </a:solidFill>
                <a:effectLst/>
                <a:highlight>
                  <a:srgbClr val="FFFFFF"/>
                </a:highlight>
                <a:latin typeface="WordVisi_MSFontService"/>
              </a:rPr>
              <a:t>Out of the box indexing</a:t>
            </a:r>
            <a:r>
              <a:rPr lang="en-US" sz="1200" b="0" i="0">
                <a:solidFill>
                  <a:srgbClr val="000000"/>
                </a:solidFill>
                <a:effectLst/>
                <a:highlight>
                  <a:srgbClr val="FFFFFF"/>
                </a:highlight>
                <a:latin typeface="WordVisi_MSFontService"/>
              </a:rPr>
              <a:t> to accelerate data processing pipeline:</a:t>
            </a:r>
            <a:r>
              <a:rPr lang="en-US" sz="12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Use indexers that connect to supported Azure &amp; </a:t>
            </a:r>
            <a:r>
              <a:rPr lang="en-US" sz="1200" b="0" i="0" u="sng" strike="noStrike">
                <a:solidFill>
                  <a:srgbClr val="467886"/>
                </a:solidFill>
                <a:effectLst/>
                <a:highlight>
                  <a:srgbClr val="FFFFFF"/>
                </a:highlight>
                <a:latin typeface="WordVisi_MSFontService"/>
                <a:hlinkClick r:id="rId3"/>
              </a:rPr>
              <a:t>third-party</a:t>
            </a:r>
            <a:r>
              <a:rPr lang="en-US" sz="1200" b="0" i="0">
                <a:solidFill>
                  <a:srgbClr val="000000"/>
                </a:solidFill>
                <a:effectLst/>
                <a:highlight>
                  <a:srgbClr val="FFFFFF"/>
                </a:highlight>
                <a:latin typeface="WordVisi_MSFontService"/>
              </a:rPr>
              <a:t> data sources to automatically upload data into your index</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For supported data sources, automatically perform data chunking and vectorization upon ingestion, eliminating extra steps and tools required.</a:t>
            </a:r>
            <a:r>
              <a:rPr lang="en-US" sz="1200" b="0" i="0">
                <a:solidFill>
                  <a:srgbClr val="000000"/>
                </a:solidFill>
                <a:effectLst/>
                <a:highlight>
                  <a:srgbClr val="FFFFFF"/>
                </a:highlight>
                <a:latin typeface="WordVisiPilcrow_MSFontService"/>
              </a:rPr>
              <a:t> </a:t>
            </a:r>
          </a:p>
          <a:p>
            <a:pPr algn="l" rtl="0" fontAlgn="base">
              <a:buFont typeface="Arial" panose="020B0604020202020204" pitchFamily="34" charset="0"/>
              <a:buChar char="•"/>
            </a:pPr>
            <a:endParaRPr lang="en-US" sz="1200" b="0" i="0">
              <a:solidFill>
                <a:srgbClr val="000000"/>
              </a:solidFill>
              <a:effectLst/>
              <a:highlight>
                <a:srgbClr val="FFFFFF"/>
              </a:highlight>
              <a:latin typeface="Aptos" panose="020B0004020202020204" pitchFamily="34" charset="0"/>
            </a:endParaRPr>
          </a:p>
          <a:p>
            <a:pPr algn="l" rtl="0" fontAlgn="base"/>
            <a:r>
              <a:rPr lang="en-US" sz="1200" b="0" i="1">
                <a:solidFill>
                  <a:srgbClr val="000000"/>
                </a:solidFill>
                <a:effectLst/>
                <a:highlight>
                  <a:srgbClr val="FFFFFF"/>
                </a:highlight>
                <a:latin typeface="WordVisi_MSFontService"/>
              </a:rPr>
              <a:t>Develop your way</a:t>
            </a:r>
            <a:r>
              <a:rPr lang="en-US" sz="1200" b="0" i="0">
                <a:solidFill>
                  <a:srgbClr val="000000"/>
                </a:solidFill>
                <a:effectLst/>
                <a:highlight>
                  <a:srgbClr val="FFFFFF"/>
                </a:highlight>
                <a:latin typeface="WordVisi_MSFontService"/>
              </a:rPr>
              <a:t> and choose how and where you want to build:</a:t>
            </a:r>
            <a:r>
              <a:rPr lang="en-US" sz="12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Use Azure AI Search via SDKs, AI Studio, Copilot studio, or OSS frameworks – wherever you need to get your RAG up and running.</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SDK for </a:t>
            </a:r>
            <a:r>
              <a:rPr lang="en-US" sz="1200" b="0" i="0" u="sng" strike="noStrike">
                <a:solidFill>
                  <a:srgbClr val="467886"/>
                </a:solidFill>
                <a:effectLst/>
                <a:highlight>
                  <a:srgbClr val="FFFFFF"/>
                </a:highlight>
                <a:latin typeface="WordVisi_MSFontService"/>
                <a:hlinkClick r:id="rId4"/>
              </a:rPr>
              <a:t>JavaScript</a:t>
            </a:r>
            <a:r>
              <a:rPr lang="en-US" sz="1200" b="0" i="0">
                <a:solidFill>
                  <a:srgbClr val="000000"/>
                </a:solidFill>
                <a:effectLst/>
                <a:highlight>
                  <a:srgbClr val="FFFFFF"/>
                </a:highlight>
                <a:latin typeface="WordVisi_MSFontService"/>
              </a:rPr>
              <a:t> (with support for NodeJS and Typescript), Python, .NET, Java</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Accessible through OSS frameworks </a:t>
            </a:r>
            <a:r>
              <a:rPr lang="en-US" sz="1200" b="0" i="0" err="1">
                <a:solidFill>
                  <a:srgbClr val="000000"/>
                </a:solidFill>
                <a:effectLst/>
                <a:highlight>
                  <a:srgbClr val="FFFFFF"/>
                </a:highlight>
                <a:latin typeface="WordVisi_MSFontService"/>
              </a:rPr>
              <a:t>Langchain</a:t>
            </a:r>
            <a:r>
              <a:rPr lang="en-US" sz="1200" b="0" i="0">
                <a:solidFill>
                  <a:srgbClr val="000000"/>
                </a:solidFill>
                <a:effectLst/>
                <a:highlight>
                  <a:srgbClr val="FFFFFF"/>
                </a:highlight>
                <a:latin typeface="WordVisi_MSFontService"/>
              </a:rPr>
              <a:t>, Semantic kernel and </a:t>
            </a:r>
            <a:r>
              <a:rPr lang="en-US" sz="1200" b="0" i="0" err="1">
                <a:solidFill>
                  <a:srgbClr val="000000"/>
                </a:solidFill>
                <a:effectLst/>
                <a:highlight>
                  <a:srgbClr val="FFFFFF"/>
                </a:highlight>
                <a:latin typeface="WordVisi_MSFontService"/>
              </a:rPr>
              <a:t>Llamaindex</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Code samples and repos to get up and running quickly</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r>
              <a:rPr lang="en-US" sz="12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r>
              <a:rPr lang="en-US" sz="1200" b="0" i="1">
                <a:solidFill>
                  <a:srgbClr val="000000"/>
                </a:solidFill>
                <a:effectLst/>
                <a:highlight>
                  <a:srgbClr val="FFFFFF"/>
                </a:highlight>
                <a:latin typeface="WordVisi_MSFontService"/>
              </a:rPr>
              <a:t>Run full-stack RAG</a:t>
            </a:r>
            <a:r>
              <a:rPr lang="en-US" sz="1200" b="0" i="0">
                <a:solidFill>
                  <a:srgbClr val="000000"/>
                </a:solidFill>
                <a:effectLst/>
                <a:highlight>
                  <a:srgbClr val="FFFFFF"/>
                </a:highlight>
                <a:latin typeface="WordVisi_MSFontService"/>
              </a:rPr>
              <a:t> with a native LLM integration with Azure OpenAI Service, or through Azure Machine Learning as a vector store: </a:t>
            </a:r>
            <a:r>
              <a:rPr lang="en-US" sz="12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native LLM integration for full-stack RAG solution out of the box</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200" b="0" i="0">
                <a:solidFill>
                  <a:srgbClr val="000000"/>
                </a:solidFill>
                <a:effectLst/>
                <a:highlight>
                  <a:srgbClr val="FFFFFF"/>
                </a:highlight>
                <a:latin typeface="WordVisi_MSFontService"/>
              </a:rPr>
              <a:t>Use Azure AI Search as a vector store for RAG within Azure Machine Learning</a:t>
            </a:r>
            <a:r>
              <a:rPr lang="en-US" sz="1200" b="0" i="0">
                <a:solidFill>
                  <a:srgbClr val="000000"/>
                </a:solidFill>
                <a:effectLst/>
                <a:highlight>
                  <a:srgbClr val="FFFFFF"/>
                </a:highlight>
                <a:latin typeface="WordVisiPilcrow_MSFontService"/>
              </a:rPr>
              <a:t> </a:t>
            </a:r>
            <a:endParaRPr lang="en-US" sz="1200" b="0" i="0">
              <a:solidFill>
                <a:srgbClr val="000000"/>
              </a:solidFill>
              <a:effectLst/>
              <a:highlight>
                <a:srgbClr val="FFFFFF"/>
              </a:highlight>
              <a:latin typeface="Aptos" panose="020B0004020202020204" pitchFamily="34" charset="0"/>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7/29/2024 10:49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60778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every step of the way, Azure AI Search offers seamless integrations built to support </a:t>
            </a:r>
            <a:r>
              <a:rPr lang="en-US" err="1"/>
              <a:t>GenAI</a:t>
            </a:r>
            <a:r>
              <a:rPr lang="en-US"/>
              <a:t> deployments.</a:t>
            </a:r>
          </a:p>
          <a:p>
            <a:endParaRPr lang="en-US"/>
          </a:p>
          <a:p>
            <a:r>
              <a:rPr lang="en-US"/>
              <a:t>Data:</a:t>
            </a:r>
          </a:p>
          <a:p>
            <a:r>
              <a:rPr lang="en-US"/>
              <a:t>With indexers that connect to supported Azure data sources to automatically upload your data into your index</a:t>
            </a:r>
          </a:p>
          <a:p>
            <a:endParaRPr lang="en-US"/>
          </a:p>
          <a:p>
            <a:r>
              <a:rPr lang="en-US"/>
              <a:t>For data like vectors, we also simplify the indexing pipeline by automatically performing chunking and vectorization upon ingestion, in one flow, eliminating extra steps and tools.</a:t>
            </a:r>
          </a:p>
          <a:p>
            <a:endParaRPr lang="en-US"/>
          </a:p>
          <a:p>
            <a:r>
              <a:rPr lang="en-US"/>
              <a:t>Models:</a:t>
            </a:r>
          </a:p>
          <a:p>
            <a:r>
              <a:rPr lang="en-US"/>
              <a:t>Run full-stack RAG using native LLM integrations with Azure OpenAI Service for the latest OpenAI models, and Azure Machine Learning to run RAG with your own custom models</a:t>
            </a:r>
          </a:p>
          <a:p>
            <a:endParaRPr lang="en-US"/>
          </a:p>
          <a:p>
            <a:r>
              <a:rPr lang="en-US"/>
              <a:t>Orchestration:</a:t>
            </a:r>
          </a:p>
          <a:p>
            <a:r>
              <a:rPr lang="en-US"/>
              <a:t>Build out your application using OSS frameworks or in platforms like Copilot Studio and Azure AI Studio – you choose how and where you want to build</a:t>
            </a:r>
          </a:p>
        </p:txBody>
      </p:sp>
      <p:sp>
        <p:nvSpPr>
          <p:cNvPr id="4" name="Slide Number Placeholder 3"/>
          <p:cNvSpPr>
            <a:spLocks noGrp="1"/>
          </p:cNvSpPr>
          <p:nvPr>
            <p:ph type="sldNum" sz="quarter" idx="5"/>
          </p:nvPr>
        </p:nvSpPr>
        <p:spPr/>
        <p:txBody>
          <a:bodyPr/>
          <a:lstStyle/>
          <a:p>
            <a:fld id="{0BBE0D09-D30A-40CF-BEA9-771DFCB7639B}" type="slidenum">
              <a:rPr lang="en-US" smtClean="0"/>
              <a:t>23</a:t>
            </a:fld>
            <a:endParaRPr lang="en-US"/>
          </a:p>
        </p:txBody>
      </p:sp>
    </p:spTree>
    <p:extLst>
      <p:ext uri="{BB962C8B-B14F-4D97-AF65-F5344CB8AC3E}">
        <p14:creationId xmlns:p14="http://schemas.microsoft.com/office/powerpoint/2010/main" val="3086346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Both PWC and Telstra are great examples of customers who’s architecture makes the most of Azure AI Search’s integrations to run RAG and support their organizational goals. </a:t>
            </a:r>
          </a:p>
          <a:p>
            <a:endParaRPr lang="en-US"/>
          </a:p>
          <a:p>
            <a:pPr marL="0" marR="0">
              <a:lnSpc>
                <a:spcPct val="107000"/>
              </a:lnSpc>
              <a:spcBef>
                <a:spcPts val="0"/>
              </a:spcBef>
              <a:spcAft>
                <a:spcPts val="800"/>
              </a:spcAft>
            </a:pPr>
            <a:r>
              <a:rPr lang="en-US" sz="1200" u="sng">
                <a:solidFill>
                  <a:srgbClr val="467886"/>
                </a:solidFill>
                <a:effectLst/>
                <a:latin typeface="Segoe UI"/>
                <a:ea typeface="Aptos" panose="020B0004020202020204" pitchFamily="34" charset="0"/>
                <a:cs typeface="Segoe UI"/>
                <a:hlinkClick r:id="rId3"/>
              </a:rPr>
              <a:t>PWC: FULL CASE STUDY</a:t>
            </a:r>
            <a:r>
              <a:rPr lang="en-US" sz="1200">
                <a:effectLst/>
                <a:latin typeface="Segoe UI"/>
                <a:ea typeface="Aptos" panose="020B0004020202020204" pitchFamily="34" charset="0"/>
                <a:cs typeface="Segoe UI"/>
              </a:rPr>
              <a:t> </a:t>
            </a:r>
            <a:r>
              <a:rPr lang="en-US" sz="1200">
                <a:effectLst/>
                <a:latin typeface="Segoe UI"/>
                <a:ea typeface="Aptos" panose="020B0004020202020204" pitchFamily="34" charset="0"/>
                <a:cs typeface="Segoe UI"/>
                <a:hlinkClick r:id="rId3"/>
              </a:rPr>
              <a:t>https://customers.microsoft.com/en-us/story/1702043495902005748-pwc-azure-openai-service-united-kingdom</a:t>
            </a:r>
          </a:p>
          <a:p>
            <a:pPr>
              <a:lnSpc>
                <a:spcPct val="107000"/>
              </a:lnSpc>
              <a:spcAft>
                <a:spcPts val="800"/>
              </a:spcAft>
            </a:pPr>
            <a:endParaRPr lang="en-US">
              <a:latin typeface="Segoe UI"/>
              <a:ea typeface="Aptos" panose="020B0004020202020204" pitchFamily="34" charset="0"/>
              <a:cs typeface="Segoe UI"/>
            </a:endParaRPr>
          </a:p>
          <a:p>
            <a:pPr marL="0" marR="0">
              <a:lnSpc>
                <a:spcPct val="107000"/>
              </a:lnSpc>
              <a:spcBef>
                <a:spcPts val="0"/>
              </a:spcBef>
              <a:spcAft>
                <a:spcPts val="800"/>
              </a:spcAft>
            </a:pPr>
            <a:r>
              <a:rPr lang="en-US" sz="1200">
                <a:effectLst/>
                <a:latin typeface="Segoe UI"/>
                <a:ea typeface="Aptos" panose="020B0004020202020204" pitchFamily="34" charset="0"/>
                <a:cs typeface="Segoe UI"/>
              </a:rPr>
              <a:t>PwC uses Cosmos to store chat history generated by the application, Azure AI Search as the retrieval system for their RAG and AKS to host their app</a:t>
            </a:r>
          </a:p>
          <a:p>
            <a:pPr marL="0" marR="0">
              <a:lnSpc>
                <a:spcPct val="107000"/>
              </a:lnSpc>
              <a:spcBef>
                <a:spcPts val="0"/>
              </a:spcBef>
              <a:spcAft>
                <a:spcPts val="800"/>
              </a:spcAft>
            </a:pPr>
            <a:endParaRPr lang="en-US" sz="1200">
              <a:effectLst/>
              <a:latin typeface="Segoe UI" panose="020B0502040204020203"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200">
                <a:effectLst/>
                <a:latin typeface="Segoe UI"/>
                <a:ea typeface="Aptos" panose="020B0004020202020204" pitchFamily="34" charset="0"/>
                <a:cs typeface="Segoe UI"/>
              </a:rPr>
              <a:t>Telstra:</a:t>
            </a:r>
            <a:r>
              <a:rPr lang="en-US">
                <a:latin typeface="Segoe UI"/>
                <a:ea typeface="Aptos" panose="020B0004020202020204" pitchFamily="34" charset="0"/>
                <a:cs typeface="Segoe UI"/>
              </a:rPr>
              <a:t> </a:t>
            </a:r>
            <a:r>
              <a:rPr lang="en-US" sz="1200">
                <a:effectLst/>
                <a:latin typeface="Segoe UI"/>
                <a:ea typeface="Aptos" panose="020B0004020202020204" pitchFamily="34" charset="0"/>
                <a:cs typeface="Segoe UI"/>
              </a:rPr>
              <a:t> </a:t>
            </a:r>
            <a:r>
              <a:rPr lang="en-US" sz="1200">
                <a:effectLst/>
                <a:latin typeface="Segoe UI"/>
                <a:ea typeface="Aptos" panose="020B0004020202020204" pitchFamily="34" charset="0"/>
                <a:cs typeface="Segoe UI"/>
                <a:hlinkClick r:id="rId4"/>
              </a:rPr>
              <a:t>https://customers.microsoft.com/en-us/story/1740058425924206437-telstra-telecommunications-azure-openai-service</a:t>
            </a:r>
            <a:endParaRPr lang="en-US">
              <a:latin typeface="Segoe UI"/>
              <a:ea typeface="Aptos" panose="020B0004020202020204" pitchFamily="34" charset="0"/>
              <a:cs typeface="Segoe UI"/>
              <a:hlinkClick r:id="rId4"/>
            </a:endParaRPr>
          </a:p>
          <a:p>
            <a:pPr marL="0" marR="0">
              <a:lnSpc>
                <a:spcPct val="107000"/>
              </a:lnSpc>
              <a:spcBef>
                <a:spcPts val="0"/>
              </a:spcBef>
              <a:spcAft>
                <a:spcPts val="800"/>
              </a:spcAft>
            </a:pPr>
            <a:endParaRPr lang="en-US" sz="1200">
              <a:effectLst/>
              <a:latin typeface="Segoe UI" panose="020B0502040204020203" pitchFamily="34" charset="0"/>
              <a:ea typeface="Aptos" panose="020B0004020202020204" pitchFamily="34" charset="0"/>
              <a:cs typeface="Segoe UI"/>
            </a:endParaRPr>
          </a:p>
        </p:txBody>
      </p:sp>
      <p:sp>
        <p:nvSpPr>
          <p:cNvPr id="4" name="Slide Number Placeholder 3"/>
          <p:cNvSpPr>
            <a:spLocks noGrp="1"/>
          </p:cNvSpPr>
          <p:nvPr>
            <p:ph type="sldNum" sz="quarter" idx="5"/>
          </p:nvPr>
        </p:nvSpPr>
        <p:spPr/>
        <p:txBody>
          <a:bodyPr/>
          <a:lstStyle/>
          <a:p>
            <a:fld id="{0BBE0D09-D30A-40CF-BEA9-771DFCB7639B}" type="slidenum">
              <a:rPr lang="en-US" smtClean="0"/>
              <a:t>25</a:t>
            </a:fld>
            <a:endParaRPr lang="en-US"/>
          </a:p>
        </p:txBody>
      </p:sp>
    </p:spTree>
    <p:extLst>
      <p:ext uri="{BB962C8B-B14F-4D97-AF65-F5344CB8AC3E}">
        <p14:creationId xmlns:p14="http://schemas.microsoft.com/office/powerpoint/2010/main" val="1724028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Telstra wanted to improve customer service, it considered how to reduce the need for consumers to repeat their queries to staff, as well as supporting customer service agents with a faster and easier way to find answers to customer queries.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Telstra turned to Azure OpenAI Service, Azure AI Search, and Azure Machine Learning as the platforms on which to create two tools: Ask Telstra, which puts technical information at the agents’ fingertips, and One Sentence Summary, which instantly brings agents up-to-speed on customer history.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Telstra’s trials of the AI-enabled tools achieved impressive results: 90 percent of customer service agents using One Sentence Summary saved time and increased effectiveness, reducing follow-up contact by 20 percent. The stage is set for AI-enhanced processes.</a:t>
            </a:r>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26</a:t>
            </a:fld>
            <a:endParaRPr lang="en-US"/>
          </a:p>
        </p:txBody>
      </p:sp>
    </p:spTree>
    <p:extLst>
      <p:ext uri="{BB962C8B-B14F-4D97-AF65-F5344CB8AC3E}">
        <p14:creationId xmlns:p14="http://schemas.microsoft.com/office/powerpoint/2010/main" val="2139503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u="sng">
                <a:solidFill>
                  <a:srgbClr val="467886"/>
                </a:solidFill>
                <a:effectLst/>
                <a:latin typeface="Segoe UI" panose="020B0502040204020203" pitchFamily="34" charset="0"/>
                <a:ea typeface="Aptos" panose="020B0004020202020204" pitchFamily="34" charset="0"/>
                <a:cs typeface="Times New Roman" panose="02020603050405020304" pitchFamily="18" charset="0"/>
                <a:hlinkClick r:id="rId3"/>
              </a:rPr>
              <a:t>FULL CASE STUDY</a:t>
            </a:r>
            <a:r>
              <a:rPr lang="en-US" sz="1200">
                <a:effectLst/>
                <a:latin typeface="Segoe UI" panose="020B0502040204020203" pitchFamily="34" charset="0"/>
                <a:ea typeface="Aptos" panose="020B0004020202020204" pitchFamily="34" charset="0"/>
                <a:cs typeface="Times New Roman" panose="02020603050405020304" pitchFamily="18" charset="0"/>
              </a:rPr>
              <a:t> (and image source)</a:t>
            </a:r>
          </a:p>
          <a:p>
            <a:pPr marL="0" marR="0">
              <a:lnSpc>
                <a:spcPct val="107000"/>
              </a:lnSpc>
              <a:spcBef>
                <a:spcPts val="0"/>
              </a:spcBef>
              <a:spcAft>
                <a:spcPts val="800"/>
              </a:spcAft>
            </a:pPr>
            <a:endParaRPr lang="en-US" sz="12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a:effectLst/>
                <a:latin typeface="Segoe UI" panose="020B0502040204020203" pitchFamily="34" charset="0"/>
                <a:ea typeface="Aptos" panose="020B0004020202020204" pitchFamily="34" charset="0"/>
                <a:cs typeface="Times New Roman" panose="02020603050405020304" pitchFamily="18" charset="0"/>
              </a:rPr>
              <a:t>A great example of applying RAG to a </a:t>
            </a:r>
            <a:r>
              <a:rPr lang="en-US" sz="1200" b="1">
                <a:effectLst/>
                <a:latin typeface="Segoe UI" panose="020B0502040204020203" pitchFamily="34" charset="0"/>
                <a:ea typeface="Aptos" panose="020B0004020202020204" pitchFamily="34" charset="0"/>
                <a:cs typeface="Times New Roman" panose="02020603050405020304" pitchFamily="18" charset="0"/>
              </a:rPr>
              <a:t>high-quality</a:t>
            </a:r>
            <a:r>
              <a:rPr lang="en-US" sz="1200">
                <a:effectLst/>
                <a:latin typeface="Segoe UI" panose="020B0502040204020203" pitchFamily="34" charset="0"/>
                <a:ea typeface="Aptos" panose="020B0004020202020204" pitchFamily="34" charset="0"/>
                <a:cs typeface="Times New Roman" panose="02020603050405020304" pitchFamily="18" charset="0"/>
              </a:rPr>
              <a:t> </a:t>
            </a:r>
            <a:r>
              <a:rPr lang="en-US" sz="1200" err="1">
                <a:effectLst/>
                <a:latin typeface="Segoe UI" panose="020B0502040204020203" pitchFamily="34" charset="0"/>
                <a:ea typeface="Aptos" panose="020B0004020202020204" pitchFamily="34" charset="0"/>
                <a:cs typeface="Times New Roman" panose="02020603050405020304" pitchFamily="18" charset="0"/>
              </a:rPr>
              <a:t>GenAI</a:t>
            </a:r>
            <a:r>
              <a:rPr lang="en-US" sz="1200">
                <a:effectLst/>
                <a:latin typeface="Segoe UI" panose="020B0502040204020203" pitchFamily="34" charset="0"/>
                <a:ea typeface="Aptos" panose="020B0004020202020204" pitchFamily="34" charset="0"/>
                <a:cs typeface="Times New Roman" panose="02020603050405020304" pitchFamily="18" charset="0"/>
              </a:rPr>
              <a:t> experience is PWC. </a:t>
            </a:r>
          </a:p>
          <a:p>
            <a:pPr marL="342900" marR="0" lvl="0" indent="-342900">
              <a:lnSpc>
                <a:spcPct val="107000"/>
              </a:lnSpc>
              <a:spcBef>
                <a:spcPts val="0"/>
              </a:spcBef>
              <a:spcAft>
                <a:spcPts val="0"/>
              </a:spcAft>
              <a:buFont typeface="Symbol" panose="05050102010706020507" pitchFamily="18" charset="2"/>
              <a:buChar char=""/>
            </a:pPr>
            <a:r>
              <a:rPr lang="en-US" sz="1200">
                <a:effectLst/>
                <a:latin typeface="Segoe UI" panose="020B0502040204020203" pitchFamily="34" charset="0"/>
                <a:ea typeface="Aptos" panose="020B0004020202020204" pitchFamily="34" charset="0"/>
                <a:cs typeface="Times New Roman" panose="02020603050405020304" pitchFamily="18" charset="0"/>
              </a:rPr>
              <a:t>PricewaterhouseCoopers is </a:t>
            </a:r>
            <a:r>
              <a:rPr lang="en-US" sz="1200" b="1">
                <a:effectLst/>
                <a:latin typeface="Segoe UI" panose="020B0502040204020203" pitchFamily="34" charset="0"/>
                <a:ea typeface="Aptos" panose="020B0004020202020204" pitchFamily="34" charset="0"/>
                <a:cs typeface="Times New Roman" panose="02020603050405020304" pitchFamily="18" charset="0"/>
              </a:rPr>
              <a:t>among the leading professional services networks</a:t>
            </a:r>
            <a:r>
              <a:rPr lang="en-US" sz="1200">
                <a:effectLst/>
                <a:latin typeface="Segoe UI" panose="020B0502040204020203" pitchFamily="34" charset="0"/>
                <a:ea typeface="Aptos" panose="020B0004020202020204" pitchFamily="34" charset="0"/>
                <a:cs typeface="Times New Roman" panose="02020603050405020304" pitchFamily="18" charset="0"/>
              </a:rPr>
              <a:t>, offering accounting, auditing, human resources and more…</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a:effectLst/>
                <a:latin typeface="Segoe UI" panose="020B0502040204020203" pitchFamily="34" charset="0"/>
                <a:ea typeface="Aptos" panose="020B0004020202020204" pitchFamily="34" charset="0"/>
                <a:cs typeface="Times New Roman" panose="02020603050405020304" pitchFamily="18" charset="0"/>
              </a:rPr>
              <a:t>They needed to </a:t>
            </a:r>
            <a:r>
              <a:rPr lang="en-US" sz="1200" b="0">
                <a:effectLst/>
                <a:latin typeface="Segoe UI" panose="020B0502040204020203" pitchFamily="34" charset="0"/>
                <a:ea typeface="Aptos" panose="020B0004020202020204" pitchFamily="34" charset="0"/>
                <a:cs typeface="Times New Roman" panose="02020603050405020304" pitchFamily="18" charset="0"/>
              </a:rPr>
              <a:t>simplify their </a:t>
            </a:r>
            <a:r>
              <a:rPr lang="en-US" sz="1200" b="1">
                <a:effectLst/>
                <a:latin typeface="Segoe UI" panose="020B0502040204020203" pitchFamily="34" charset="0"/>
                <a:ea typeface="Aptos" panose="020B0004020202020204" pitchFamily="34" charset="0"/>
                <a:cs typeface="Times New Roman" panose="02020603050405020304" pitchFamily="18" charset="0"/>
              </a:rPr>
              <a:t>auditing process</a:t>
            </a:r>
            <a:r>
              <a:rPr lang="en-US" sz="1200">
                <a:effectLst/>
                <a:latin typeface="Segoe UI" panose="020B0502040204020203" pitchFamily="34" charset="0"/>
                <a:ea typeface="Aptos" panose="020B0004020202020204" pitchFamily="34" charset="0"/>
                <a:cs typeface="Times New Roman" panose="02020603050405020304" pitchFamily="18" charset="0"/>
              </a:rPr>
              <a:t> in a way that </a:t>
            </a:r>
            <a:r>
              <a:rPr lang="en-US" sz="1200" i="1">
                <a:effectLst/>
                <a:latin typeface="Segoe UI" panose="020B0502040204020203" pitchFamily="34" charset="0"/>
                <a:ea typeface="Aptos" panose="020B0004020202020204" pitchFamily="34" charset="0"/>
                <a:cs typeface="Times New Roman" panose="02020603050405020304" pitchFamily="18" charset="0"/>
              </a:rPr>
              <a:t>felt effortless </a:t>
            </a:r>
            <a:r>
              <a:rPr lang="en-US" sz="1200" i="0">
                <a:effectLst/>
                <a:latin typeface="Segoe UI" panose="020B0502040204020203" pitchFamily="34" charset="0"/>
                <a:ea typeface="Aptos" panose="020B0004020202020204" pitchFamily="34" charset="0"/>
                <a:cs typeface="Times New Roman" panose="02020603050405020304" pitchFamily="18" charset="0"/>
              </a:rPr>
              <a:t>for their clients.</a:t>
            </a:r>
          </a:p>
          <a:p>
            <a:pPr marL="342900" marR="0" lvl="0" indent="-342900">
              <a:lnSpc>
                <a:spcPct val="107000"/>
              </a:lnSpc>
              <a:spcBef>
                <a:spcPts val="0"/>
              </a:spcBef>
              <a:spcAft>
                <a:spcPts val="0"/>
              </a:spcAft>
              <a:buFont typeface="Symbol" panose="05050102010706020507" pitchFamily="18" charset="2"/>
              <a:buChar char=""/>
            </a:pPr>
            <a:r>
              <a:rPr lang="en-US" sz="1200" b="0">
                <a:effectLst/>
                <a:latin typeface="Segoe UI" panose="020B0502040204020203" pitchFamily="34" charset="0"/>
                <a:ea typeface="Aptos" panose="020B0004020202020204" pitchFamily="34" charset="0"/>
                <a:cs typeface="Times New Roman" panose="02020603050405020304" pitchFamily="18" charset="0"/>
              </a:rPr>
              <a:t>They needed technology to work harder in the background and basically get </a:t>
            </a:r>
            <a:r>
              <a:rPr lang="en-US" sz="1200" b="1">
                <a:effectLst/>
                <a:latin typeface="Segoe UI" panose="020B0502040204020203" pitchFamily="34" charset="0"/>
                <a:ea typeface="Aptos" panose="020B0004020202020204" pitchFamily="34" charset="0"/>
                <a:cs typeface="Times New Roman" panose="02020603050405020304" pitchFamily="18" charset="0"/>
              </a:rPr>
              <a:t>OUT of the way.</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a:effectLst/>
                <a:latin typeface="Segoe UI" panose="020B0502040204020203" pitchFamily="34" charset="0"/>
                <a:ea typeface="Aptos" panose="020B0004020202020204" pitchFamily="34" charset="0"/>
                <a:cs typeface="Times New Roman" panose="02020603050405020304" pitchFamily="18" charset="0"/>
              </a:rPr>
              <a:t>Through </a:t>
            </a:r>
            <a:r>
              <a:rPr lang="en-US" sz="1200" b="1">
                <a:effectLst/>
                <a:latin typeface="Segoe UI" panose="020B0502040204020203" pitchFamily="34" charset="0"/>
                <a:ea typeface="Aptos" panose="020B0004020202020204" pitchFamily="34" charset="0"/>
                <a:cs typeface="Times New Roman" panose="02020603050405020304" pitchFamily="18" charset="0"/>
              </a:rPr>
              <a:t>the combination </a:t>
            </a:r>
            <a:r>
              <a:rPr lang="en-US" sz="1200">
                <a:effectLst/>
                <a:latin typeface="Segoe UI" panose="020B0502040204020203" pitchFamily="34" charset="0"/>
                <a:ea typeface="Aptos" panose="020B0004020202020204" pitchFamily="34" charset="0"/>
                <a:cs typeface="Times New Roman" panose="02020603050405020304" pitchFamily="18" charset="0"/>
              </a:rPr>
              <a:t>of Azure OpenAI Service and Azure AI Search, PWC was able to develop their ‘Next Generation Audit’ application.</a:t>
            </a:r>
          </a:p>
          <a:p>
            <a:pPr marL="342900" marR="0" lvl="0" indent="-342900">
              <a:lnSpc>
                <a:spcPct val="107000"/>
              </a:lnSpc>
              <a:spcBef>
                <a:spcPts val="0"/>
              </a:spcBef>
              <a:spcAft>
                <a:spcPts val="800"/>
              </a:spcAft>
              <a:buFont typeface="Symbol" panose="05050102010706020507" pitchFamily="18" charset="2"/>
              <a:buChar char=""/>
            </a:pPr>
            <a:r>
              <a:rPr lang="en-US" sz="1200">
                <a:effectLst/>
                <a:latin typeface="Segoe UI" panose="020B0502040204020203" pitchFamily="34" charset="0"/>
                <a:ea typeface="Aptos" panose="020B0004020202020204" pitchFamily="34" charset="0"/>
                <a:cs typeface="Times New Roman" panose="02020603050405020304" pitchFamily="18" charset="0"/>
              </a:rPr>
              <a:t>With Azure, they </a:t>
            </a:r>
            <a:r>
              <a:rPr lang="en-US" sz="1200" b="1">
                <a:effectLst/>
                <a:latin typeface="Segoe UI" panose="020B0502040204020203" pitchFamily="34" charset="0"/>
                <a:ea typeface="Aptos" panose="020B0004020202020204" pitchFamily="34" charset="0"/>
                <a:cs typeface="Times New Roman" panose="02020603050405020304" pitchFamily="18" charset="0"/>
              </a:rPr>
              <a:t>turned petabytes of data </a:t>
            </a:r>
            <a:r>
              <a:rPr lang="en-US" sz="1200">
                <a:effectLst/>
                <a:latin typeface="Segoe UI" panose="020B0502040204020203" pitchFamily="34" charset="0"/>
                <a:ea typeface="Aptos" panose="020B0004020202020204" pitchFamily="34" charset="0"/>
                <a:cs typeface="Times New Roman" panose="02020603050405020304" pitchFamily="18" charset="0"/>
              </a:rPr>
              <a:t>across tens of thousands of clients into </a:t>
            </a:r>
            <a:r>
              <a:rPr lang="en-US" sz="1200" b="1">
                <a:effectLst/>
                <a:latin typeface="Segoe UI" panose="020B0502040204020203" pitchFamily="34" charset="0"/>
                <a:ea typeface="Aptos" panose="020B0004020202020204" pitchFamily="34" charset="0"/>
                <a:cs typeface="Times New Roman" panose="02020603050405020304" pitchFamily="18" charset="0"/>
              </a:rPr>
              <a:t>secure, efficient and actionable </a:t>
            </a:r>
            <a:r>
              <a:rPr lang="en-US" sz="1200" b="0">
                <a:effectLst/>
                <a:latin typeface="Segoe UI" panose="020B0502040204020203" pitchFamily="34" charset="0"/>
                <a:ea typeface="Aptos" panose="020B0004020202020204" pitchFamily="34" charset="0"/>
                <a:cs typeface="Times New Roman" panose="02020603050405020304" pitchFamily="18" charset="0"/>
              </a:rPr>
              <a:t>insights at </a:t>
            </a:r>
            <a:r>
              <a:rPr lang="en-US" sz="1200">
                <a:effectLst/>
                <a:latin typeface="Segoe UI" panose="020B0502040204020203" pitchFamily="34" charset="0"/>
                <a:ea typeface="Aptos" panose="020B0004020202020204" pitchFamily="34" charset="0"/>
                <a:cs typeface="Times New Roman" panose="02020603050405020304" pitchFamily="18" charset="0"/>
              </a:rPr>
              <a:t>a massive scale.</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27</a:t>
            </a:fld>
            <a:endParaRPr lang="en-US"/>
          </a:p>
        </p:txBody>
      </p:sp>
    </p:spTree>
    <p:extLst>
      <p:ext uri="{BB962C8B-B14F-4D97-AF65-F5344CB8AC3E}">
        <p14:creationId xmlns:p14="http://schemas.microsoft.com/office/powerpoint/2010/main" val="368165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highlight>
                  <a:srgbClr val="FFFFFF"/>
                </a:highlight>
                <a:latin typeface="Aptos" panose="020B0004020202020204" pitchFamily="34" charset="0"/>
              </a:rPr>
              <a:t>Let’s talk about scalability. In 2023, everyone built a proof of concept. This year, these apps are going into production, and your app needs to be built to scale.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Aptos" panose="020B0004020202020204" pitchFamily="34" charset="0"/>
              </a:rPr>
              <a:t>Not only that, we are seeing new advances and trends that will also require larger scale. For example, Memory is a popular trend to apply in AI applications, where the app can remember previous interactions the user had to influence its responses.   Trends like these will require more capacity and  capabilities like multi-tenant support.</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Aptos" panose="020B0004020202020204" pitchFamily="34" charset="0"/>
              </a:rPr>
              <a:t> </a:t>
            </a:r>
            <a:endParaRPr lang="en-US" sz="1200" b="0" i="0">
              <a:solidFill>
                <a:srgbClr val="000000"/>
              </a:solidFill>
              <a:effectLst/>
              <a:highlight>
                <a:srgbClr val="FFFFFF"/>
              </a:highlight>
              <a:latin typeface="Aptos" panose="020B0004020202020204" pitchFamily="34" charset="0"/>
            </a:endParaRPr>
          </a:p>
          <a:p>
            <a:pPr algn="l" rtl="0" fontAlgn="base"/>
            <a:r>
              <a:rPr lang="en-US" sz="1200" b="0" i="0">
                <a:solidFill>
                  <a:srgbClr val="000000"/>
                </a:solidFill>
                <a:effectLst/>
                <a:highlight>
                  <a:srgbClr val="FFFFFF"/>
                </a:highlight>
                <a:latin typeface="Aptos" panose="020B0004020202020204" pitchFamily="34" charset="0"/>
              </a:rPr>
              <a:t>Over half of the Fortune 500 trust Azure AI Search for their enterprise applications, thanks to its ability to scale, handle massive workloads and ensure enterprise-grade resilience at any volume. </a:t>
            </a:r>
          </a:p>
          <a:p>
            <a:pPr algn="l" rtl="0" fontAlgn="base"/>
            <a:endParaRPr lang="en-US" sz="1200" b="0" i="0">
              <a:solidFill>
                <a:srgbClr val="000000"/>
              </a:solidFill>
              <a:effectLst/>
              <a:highlight>
                <a:srgbClr val="FFFFFF"/>
              </a:highlight>
              <a:latin typeface="Aptos" panose="020B0004020202020204" pitchFamily="34" charset="0"/>
            </a:endParaRPr>
          </a:p>
          <a:p>
            <a:pPr algn="l" rtl="0" fontAlgn="base"/>
            <a:r>
              <a:rPr lang="en-US" sz="1200" b="0" i="0">
                <a:solidFill>
                  <a:srgbClr val="000000"/>
                </a:solidFill>
                <a:effectLst/>
                <a:highlight>
                  <a:srgbClr val="FFFFFF"/>
                </a:highlight>
                <a:latin typeface="Aptos" panose="020B0004020202020204" pitchFamily="34" charset="0"/>
              </a:rPr>
              <a:t>With Azure AI Search, we support the ability to build a multi billion vector index in one service with our increased vector capacity and compute. With our enterprise ready platform and vector database, we support production at scale and accomplishing your AI goals. </a:t>
            </a:r>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28</a:t>
            </a:fld>
            <a:endParaRPr lang="en-US"/>
          </a:p>
        </p:txBody>
      </p:sp>
    </p:spTree>
    <p:extLst>
      <p:ext uri="{BB962C8B-B14F-4D97-AF65-F5344CB8AC3E}">
        <p14:creationId xmlns:p14="http://schemas.microsoft.com/office/powerpoint/2010/main" val="1903272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highlight>
                  <a:srgbClr val="FFFFFF"/>
                </a:highlight>
                <a:latin typeface="WordVisi_MSFontService"/>
              </a:rPr>
              <a:t>Vector databases are extremely popular in the </a:t>
            </a:r>
            <a:r>
              <a:rPr lang="en-US" sz="1800" b="0" i="0" err="1">
                <a:solidFill>
                  <a:srgbClr val="000000"/>
                </a:solidFill>
                <a:effectLst/>
                <a:highlight>
                  <a:srgbClr val="FFFFFF"/>
                </a:highlight>
                <a:latin typeface="WordVisi_MSFontService"/>
              </a:rPr>
              <a:t>GenAI</a:t>
            </a:r>
            <a:r>
              <a:rPr lang="en-US" sz="1800" b="0" i="0">
                <a:solidFill>
                  <a:srgbClr val="000000"/>
                </a:solidFill>
                <a:effectLst/>
                <a:highlight>
                  <a:srgbClr val="FFFFFF"/>
                </a:highlight>
                <a:latin typeface="WordVisi_MSFontService"/>
              </a:rPr>
              <a:t> market, and so for customers who want to understand whether we are a vector database – we tick all of those boxes and more. </a:t>
            </a:r>
          </a:p>
          <a:p>
            <a:pPr algn="l" rtl="0" fontAlgn="base"/>
            <a:endParaRPr lang="en-US" sz="1800" b="0" i="0">
              <a:solidFill>
                <a:srgbClr val="000000"/>
              </a:solidFill>
              <a:effectLst/>
              <a:highlight>
                <a:srgbClr val="FFFFFF"/>
              </a:highlight>
              <a:latin typeface="WordVisi_MSFontService"/>
            </a:endParaRPr>
          </a:p>
          <a:p>
            <a:pPr algn="l" rtl="0" fontAlgn="base"/>
            <a:r>
              <a:rPr lang="en-US" sz="1800" b="0" i="0">
                <a:solidFill>
                  <a:srgbClr val="000000"/>
                </a:solidFill>
                <a:effectLst/>
                <a:highlight>
                  <a:srgbClr val="FFFFFF"/>
                </a:highlight>
                <a:latin typeface="WordVisi_MSFontService"/>
              </a:rPr>
              <a:t>In addition to our various search capabilities available, Azure AI Search offers streamlined vector data processing, </a:t>
            </a:r>
          </a:p>
          <a:p>
            <a:pPr algn="l" rtl="0" fontAlgn="base"/>
            <a:endParaRPr lang="en-US" sz="1800" b="0" i="0">
              <a:solidFill>
                <a:srgbClr val="000000"/>
              </a:solidFill>
              <a:effectLst/>
              <a:highlight>
                <a:srgbClr val="FFFFFF"/>
              </a:highlight>
              <a:latin typeface="WordVisi_MSFontService"/>
            </a:endParaRPr>
          </a:p>
          <a:p>
            <a:pPr algn="l" rtl="0" fontAlgn="base"/>
            <a:r>
              <a:rPr lang="en-US" sz="1800" b="0" i="0">
                <a:solidFill>
                  <a:srgbClr val="000000"/>
                </a:solidFill>
                <a:effectLst/>
                <a:highlight>
                  <a:srgbClr val="FFFFFF"/>
                </a:highlight>
                <a:latin typeface="WordVisi_MSFontService"/>
              </a:rPr>
              <a:t>Data management</a:t>
            </a:r>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WordVisi_MSFontService"/>
              </a:rPr>
              <a:t>Build a multi-billion vector index in a single service without compromising performance or cost, with a market leader in vector capacity.</a:t>
            </a:r>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WordVisi_MSFontService"/>
              </a:rPr>
              <a:t>Data processing and preparation:</a:t>
            </a:r>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00000"/>
                </a:solidFill>
                <a:effectLst/>
                <a:highlight>
                  <a:srgbClr val="FFFFFF"/>
                </a:highlight>
                <a:latin typeface="WordVisi_MSFontService"/>
              </a:rPr>
              <a:t>Streamlined indexing with data enrichment to gain insights and draw connections from any form of data</a:t>
            </a:r>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Support low latency requirements with push model that has no restrictions of data source type, frequency and in your control.</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Use indexers to automatically upload data with native Azure data platform integrations and third-party connectors</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Explicit and transparent vector data processing</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Enrich and extract meaningful insights from all aspects of your data with accessible, market-tested AI models on demand.</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Automatically process images, natural language, documents and text during ingestion, to extract, enrich and structure data with further meaning and utility.</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r>
              <a:rPr lang="en-US" sz="1800" b="0" i="1">
                <a:solidFill>
                  <a:srgbClr val="000000"/>
                </a:solidFill>
                <a:effectLst/>
                <a:highlight>
                  <a:srgbClr val="FFFFFF"/>
                </a:highlight>
                <a:latin typeface="WordVisi_MSFontService"/>
              </a:rPr>
              <a:t>Query </a:t>
            </a:r>
            <a:r>
              <a:rPr lang="en-US" sz="1800" b="0" i="0">
                <a:solidFill>
                  <a:srgbClr val="000000"/>
                </a:solidFill>
                <a:effectLst/>
                <a:highlight>
                  <a:srgbClr val="FFFFFF"/>
                </a:highlight>
                <a:latin typeface="WordVisi_MSFontService"/>
              </a:rPr>
              <a:t>with similarity search and hybrid search, multi-modal, multi-vector to surface relevant results across text, images, audio and video data. </a:t>
            </a:r>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Query-time vectorization support: Use a vector as a query directly, or provide the query text and Azure AI Search will automatically use the configured embedding model to vectorize it for you</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Support multimodal search, such as images and text by creating multi-vector queries and multiple vectors per document</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Limit vector searches with metadata filtering, applied pre or post query execution</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Support for Exhaustive KNN and approximate-nearest-neighbor search for both comprehensive and fast processing.</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r>
              <a:rPr lang="en-US" sz="1800" b="0" i="0">
                <a:solidFill>
                  <a:srgbClr val="000000"/>
                </a:solidFill>
                <a:effectLst/>
                <a:highlight>
                  <a:srgbClr val="FFFFFF"/>
                </a:highlight>
                <a:latin typeface="WordVisi_MSFontService"/>
              </a:rPr>
              <a:t>Store</a:t>
            </a:r>
            <a:r>
              <a:rPr lang="en-US" sz="1800" b="0" i="0">
                <a:solidFill>
                  <a:srgbClr val="000000"/>
                </a:solidFill>
                <a:effectLst/>
                <a:highlight>
                  <a:srgbClr val="FFFFFF"/>
                </a:highlight>
                <a:latin typeface="WordVisiPilcrow_MSFontService"/>
              </a:rPr>
              <a:t> </a:t>
            </a:r>
            <a:endParaRPr lang="en-US" b="0" i="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store vectors to serve as long term memory or an external knowledge base for LLMs</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Document size</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Vector dimensions</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0" i="0">
                <a:solidFill>
                  <a:srgbClr val="000000"/>
                </a:solidFill>
                <a:effectLst/>
                <a:highlight>
                  <a:srgbClr val="FFFFFF"/>
                </a:highlight>
                <a:latin typeface="WordVisi_MSFontService"/>
              </a:rPr>
              <a:t>Multi-tenant</a:t>
            </a:r>
            <a:r>
              <a:rPr lang="en-US" sz="1800" b="0" i="0">
                <a:solidFill>
                  <a:srgbClr val="000000"/>
                </a:solidFill>
                <a:effectLst/>
                <a:highlight>
                  <a:srgbClr val="FFFFFF"/>
                </a:highlight>
                <a:latin typeface="WordVisiPilcrow_MSFontService"/>
              </a:rPr>
              <a:t> </a:t>
            </a:r>
            <a:endParaRPr lang="en-US" sz="1800" b="0" i="0">
              <a:solidFill>
                <a:srgbClr val="000000"/>
              </a:solidFill>
              <a:effectLst/>
              <a:highlight>
                <a:srgbClr val="FFFFFF"/>
              </a:highlight>
              <a:latin typeface="Aptos" panose="020B0004020202020204" pitchFamily="34" charset="0"/>
            </a:endParaRPr>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29</a:t>
            </a:fld>
            <a:endParaRPr lang="en-US"/>
          </a:p>
        </p:txBody>
      </p:sp>
    </p:spTree>
    <p:extLst>
      <p:ext uri="{BB962C8B-B14F-4D97-AF65-F5344CB8AC3E}">
        <p14:creationId xmlns:p14="http://schemas.microsoft.com/office/powerpoint/2010/main" val="1380784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b="0" i="0">
                <a:solidFill>
                  <a:srgbClr val="FFFFFF"/>
                </a:solidFill>
                <a:effectLst/>
                <a:highlight>
                  <a:srgbClr val="FFFFFF"/>
                </a:highlight>
                <a:latin typeface="Aptos" panose="020B0004020202020204" pitchFamily="34" charset="0"/>
              </a:rPr>
              <a:t>Enterprise-readiness is a critical component to ensure scalability and protect production ready applications.</a:t>
            </a:r>
          </a:p>
          <a:p>
            <a:pPr algn="l" rtl="0" fontAlgn="base">
              <a:buFont typeface="Arial" panose="020B0604020202020204" pitchFamily="34" charset="0"/>
              <a:buNone/>
            </a:pPr>
            <a:endParaRPr lang="en-US" sz="1800" b="0" i="0">
              <a:solidFill>
                <a:srgbClr val="FFFFFF"/>
              </a:solidFill>
              <a:effectLst/>
              <a:highlight>
                <a:srgbClr val="FFFFFF"/>
              </a:highlight>
              <a:latin typeface="Aptos" panose="020B0004020202020204" pitchFamily="34" charset="0"/>
            </a:endParaRPr>
          </a:p>
          <a:p>
            <a:pPr algn="l" rtl="0" fontAlgn="base">
              <a:buFont typeface="Arial" panose="020B0604020202020204" pitchFamily="34" charset="0"/>
              <a:buNone/>
            </a:pPr>
            <a:r>
              <a:rPr lang="en-US" sz="2800" b="0" i="0">
                <a:solidFill>
                  <a:srgbClr val="000000"/>
                </a:solidFill>
                <a:effectLst/>
                <a:highlight>
                  <a:srgbClr val="FFFFFF"/>
                </a:highlight>
                <a:latin typeface="Aptos" panose="020B0004020202020204" pitchFamily="34" charset="0"/>
              </a:rPr>
              <a:t>Focus on exponential growth using an enterprise-ready vector database and platform with built-in security, compliance and responsible AI practices. </a:t>
            </a:r>
          </a:p>
          <a:p>
            <a:pPr algn="l" rtl="0" fontAlgn="base">
              <a:buFont typeface="Arial" panose="020B0604020202020204" pitchFamily="34" charset="0"/>
              <a:buNone/>
            </a:pPr>
            <a:endParaRPr lang="en-US" sz="1800" b="0" i="0">
              <a:solidFill>
                <a:srgbClr val="FFFFFF"/>
              </a:solidFill>
              <a:effectLst/>
              <a:highlight>
                <a:srgbClr val="FFFFFF"/>
              </a:highlight>
              <a:latin typeface="Aptos" panose="020B0004020202020204" pitchFamily="34" charset="0"/>
            </a:endParaRPr>
          </a:p>
          <a:p>
            <a:pPr algn="l" rtl="0" fontAlgn="base">
              <a:buFont typeface="Arial" panose="020B0604020202020204" pitchFamily="34" charset="0"/>
              <a:buNone/>
            </a:pPr>
            <a:r>
              <a:rPr lang="en-US" sz="1800" b="0" i="0">
                <a:solidFill>
                  <a:srgbClr val="FFFFFF"/>
                </a:solidFill>
                <a:effectLst/>
                <a:highlight>
                  <a:srgbClr val="FFFFFF"/>
                </a:highlight>
                <a:latin typeface="Aptos" panose="020B0004020202020204" pitchFamily="34" charset="0"/>
              </a:rPr>
              <a:t>Network security &amp; isolation: Build on one of the largest interconnected networks in the world and protect your service network from public access with your own private virtual network or IP firewall rules.</a:t>
            </a:r>
            <a:r>
              <a:rPr lang="en-US" sz="1800" b="0" i="0">
                <a:solidFill>
                  <a:srgbClr val="000000"/>
                </a:solidFill>
                <a:effectLst/>
                <a:highlight>
                  <a:srgbClr val="FFFFFF"/>
                </a:highlight>
                <a:latin typeface="Aptos" panose="020B0004020202020204" pitchFamily="34" charset="0"/>
              </a:rPr>
              <a:t> </a:t>
            </a:r>
          </a:p>
          <a:p>
            <a:pPr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Identity Authentication: Secure service access and connections between services using built-in RBAC and managed identities</a:t>
            </a:r>
            <a:r>
              <a:rPr lang="en-US" sz="1800" b="0" i="0">
                <a:solidFill>
                  <a:srgbClr val="000000"/>
                </a:solidFill>
                <a:effectLst/>
                <a:highlight>
                  <a:srgbClr val="FFFFFF"/>
                </a:highlight>
                <a:latin typeface="Aptos" panose="020B0004020202020204" pitchFamily="34" charset="0"/>
              </a:rPr>
              <a:t> </a:t>
            </a:r>
          </a:p>
          <a:p>
            <a:pPr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Data privacy: You own your data, and it will always remain in your control. It is never used to train models, it’s protected by privacy laws such as GDPR and ISO/IEC 27018, and you decide where it resides.</a:t>
            </a:r>
            <a:r>
              <a:rPr lang="en-US" sz="1800" b="0" i="0">
                <a:solidFill>
                  <a:srgbClr val="000000"/>
                </a:solidFill>
                <a:effectLst/>
                <a:highlight>
                  <a:srgbClr val="FFFFFF"/>
                </a:highlight>
                <a:latin typeface="Aptos" panose="020B0004020202020204" pitchFamily="34" charset="0"/>
              </a:rPr>
              <a:t> </a:t>
            </a:r>
          </a:p>
          <a:p>
            <a:pPr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Data protection: Protect your data at rest, in transit and in use with advanced encryption built in, and the option to supplement with customer-managed keys (CMK)</a:t>
            </a:r>
            <a:r>
              <a:rPr lang="en-US" sz="1800" b="0" i="0">
                <a:solidFill>
                  <a:srgbClr val="000000"/>
                </a:solidFill>
                <a:effectLst/>
                <a:highlight>
                  <a:srgbClr val="FFFFFF"/>
                </a:highlight>
                <a:latin typeface="Aptos" panose="020B0004020202020204" pitchFamily="34" charset="0"/>
              </a:rPr>
              <a:t> </a:t>
            </a:r>
          </a:p>
          <a:p>
            <a:pPr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Compliance: Streamline compliance with over 100 global offerings, the most comprehensive compliance coverage of any cloud service provider, spanning healthcare, government, IT, and financial services</a:t>
            </a:r>
            <a:r>
              <a:rPr lang="en-US" sz="1800" b="0" i="0">
                <a:solidFill>
                  <a:srgbClr val="000000"/>
                </a:solidFill>
                <a:effectLst/>
                <a:highlight>
                  <a:srgbClr val="FFFFFF"/>
                </a:highlight>
                <a:latin typeface="Aptos" panose="020B0004020202020204" pitchFamily="34" charset="0"/>
              </a:rPr>
              <a:t> </a:t>
            </a:r>
          </a:p>
          <a:p>
            <a:pPr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Responsible AI: </a:t>
            </a:r>
            <a:r>
              <a:rPr lang="en-US" sz="1800" b="0" i="0">
                <a:solidFill>
                  <a:srgbClr val="000000"/>
                </a:solidFill>
                <a:effectLst/>
                <a:highlight>
                  <a:srgbClr val="FFFFFF"/>
                </a:highlight>
                <a:latin typeface="Aptos" panose="020B0004020202020204" pitchFamily="34" charset="0"/>
              </a:rPr>
              <a:t> </a:t>
            </a:r>
          </a:p>
          <a:p>
            <a:pPr algn="l" rtl="0" fontAlgn="base">
              <a:buFont typeface="Arial" panose="020B0604020202020204" pitchFamily="34" charset="0"/>
              <a:buChar char="•"/>
            </a:pPr>
            <a:r>
              <a:rPr lang="en-US" sz="1800" b="0" i="0">
                <a:solidFill>
                  <a:srgbClr val="FFFFFF"/>
                </a:solidFill>
                <a:effectLst/>
                <a:highlight>
                  <a:srgbClr val="FFFFFF"/>
                </a:highlight>
                <a:latin typeface="Aptos" panose="020B0004020202020204" pitchFamily="34" charset="0"/>
              </a:rPr>
              <a:t>Build AI apps responsibly with built-in tools like Azure AI Content Safety for content moderation and the responsible AI dashboard in Azure Machine Learning platform.</a:t>
            </a:r>
            <a:endParaRPr lang="en-US" sz="1800" b="0" i="0">
              <a:solidFill>
                <a:srgbClr val="000000"/>
              </a:solidFill>
              <a:effectLst/>
              <a:highlight>
                <a:srgbClr val="FFFFFF"/>
              </a:highlight>
              <a:latin typeface="Aptos" panose="020B0004020202020204" pitchFamily="34" charset="0"/>
            </a:endParaRPr>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30</a:t>
            </a:fld>
            <a:endParaRPr lang="en-US"/>
          </a:p>
        </p:txBody>
      </p:sp>
    </p:spTree>
    <p:extLst>
      <p:ext uri="{BB962C8B-B14F-4D97-AF65-F5344CB8AC3E}">
        <p14:creationId xmlns:p14="http://schemas.microsoft.com/office/powerpoint/2010/main" val="2881509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endParaRPr lang="en-US" sz="1800" b="0" i="0" u="none" strike="noStrike">
              <a:solidFill>
                <a:srgbClr val="000000"/>
              </a:solidFill>
              <a:effectLst/>
              <a:highlight>
                <a:srgbClr val="F5F5F5"/>
              </a:highlight>
              <a:latin typeface="Segoe UI" panose="020B0502040204020203"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Dataverse: Search &amp; Copilot</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Global-scale enterprise retrieval powering search and RAG experiences</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10s of billions of entities, 100s of 1000s of indexes, world-wide footprint</a:t>
            </a:r>
            <a:r>
              <a:rPr lang="en-US" sz="1800" b="0" i="0">
                <a:solidFill>
                  <a:srgbClr val="000000"/>
                </a:solidFill>
                <a:effectLst/>
                <a:highlight>
                  <a:srgbClr val="F5F5F5"/>
                </a:highlight>
                <a:latin typeface="Segoe UI" panose="020B0502040204020203" pitchFamily="34" charset="0"/>
              </a:rPr>
              <a:t>​</a:t>
            </a:r>
          </a:p>
          <a:p>
            <a:pPr algn="l" rtl="0" fontAlgn="base">
              <a:buFont typeface="Arial" panose="020B0604020202020204" pitchFamily="34" charset="0"/>
              <a:buChar char="•"/>
            </a:pP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OpenAI</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Internet-scale RAG for consumer and enterprise scenarios: </a:t>
            </a:r>
          </a:p>
          <a:p>
            <a:pPr algn="l" rtl="0" fontAlgn="base">
              <a:buFont typeface="Arial" panose="020B0604020202020204" pitchFamily="34" charset="0"/>
              <a:buChar char="•"/>
            </a:pPr>
            <a:r>
              <a:rPr lang="en-US" b="0" i="0">
                <a:solidFill>
                  <a:srgbClr val="000000"/>
                </a:solidFill>
                <a:effectLst/>
                <a:highlight>
                  <a:srgbClr val="F5F5F5"/>
                </a:highlight>
                <a:latin typeface="Arial" panose="020B0604020202020204" pitchFamily="34" charset="0"/>
              </a:rPr>
              <a:t>https://aka.ms/AISearch-RAGatScaleblog</a:t>
            </a:r>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31</a:t>
            </a:fld>
            <a:endParaRPr lang="en-US"/>
          </a:p>
        </p:txBody>
      </p:sp>
    </p:spTree>
    <p:extLst>
      <p:ext uri="{BB962C8B-B14F-4D97-AF65-F5344CB8AC3E}">
        <p14:creationId xmlns:p14="http://schemas.microsoft.com/office/powerpoint/2010/main" val="4211130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highlight>
                  <a:srgbClr val="FFFFFF"/>
                </a:highlight>
                <a:latin typeface="Aptos" panose="020B0004020202020204" pitchFamily="34" charset="0"/>
              </a:rPr>
              <a:t>In April 2024, we announced increased storage capacity and vector index size for Basic and Standard tiers. This will significantly lower the cost of Azure AI Search, especially when growing your workloads. For more information, check out our blog</a:t>
            </a:r>
          </a:p>
          <a:p>
            <a:pPr algn="l" rtl="0" fontAlgn="base"/>
            <a:endParaRPr lang="en-US" sz="1800" b="0" i="0">
              <a:solidFill>
                <a:srgbClr val="000000"/>
              </a:solidFill>
              <a:effectLst/>
              <a:highlight>
                <a:srgbClr val="FFFFFF"/>
              </a:highlight>
              <a:latin typeface="Aptos" panose="020B0004020202020204" pitchFamily="34" charset="0"/>
            </a:endParaRPr>
          </a:p>
          <a:p>
            <a:pPr algn="l" rtl="0" fontAlgn="base"/>
            <a:r>
              <a:rPr lang="en-US" sz="1800" b="0" i="0">
                <a:solidFill>
                  <a:srgbClr val="000000"/>
                </a:solidFill>
                <a:effectLst/>
                <a:highlight>
                  <a:srgbClr val="FFFFFF"/>
                </a:highlight>
                <a:latin typeface="Aptos" panose="020B0004020202020204" pitchFamily="34" charset="0"/>
              </a:rPr>
              <a:t>https://aka.ms/search-capacity-launch</a:t>
            </a:r>
          </a:p>
          <a:p>
            <a:pPr algn="l" rtl="0" fontAlgn="base"/>
            <a:endParaRPr lang="en-US" sz="1800" b="0" i="0">
              <a:solidFill>
                <a:srgbClr val="000000"/>
              </a:solidFill>
              <a:effectLst/>
              <a:highlight>
                <a:srgbClr val="FFFFFF"/>
              </a:highlight>
              <a:latin typeface="Aptos" panose="020B0004020202020204" pitchFamily="34" charset="0"/>
            </a:endParaRPr>
          </a:p>
          <a:p>
            <a:pPr algn="l" rtl="0" fontAlgn="base"/>
            <a:r>
              <a:rPr lang="en-US" sz="1800" b="0" i="0">
                <a:solidFill>
                  <a:srgbClr val="000000"/>
                </a:solidFill>
                <a:effectLst/>
                <a:highlight>
                  <a:srgbClr val="FFFFFF"/>
                </a:highlight>
                <a:latin typeface="Aptos" panose="020B0004020202020204" pitchFamily="34" charset="0"/>
              </a:rPr>
              <a:t>New services in the Basic and Standard tiers in </a:t>
            </a:r>
            <a:r>
              <a:rPr lang="en-US" sz="1800" b="0" i="0" u="sng" strike="noStrike">
                <a:solidFill>
                  <a:srgbClr val="467886"/>
                </a:solidFill>
                <a:effectLst/>
                <a:highlight>
                  <a:srgbClr val="FFFFFF"/>
                </a:highlight>
                <a:latin typeface="Aptos" panose="020B0004020202020204" pitchFamily="34" charset="0"/>
                <a:hlinkClick r:id="rId3"/>
              </a:rPr>
              <a:t>select regions</a:t>
            </a:r>
            <a:r>
              <a:rPr lang="en-US" sz="1800" b="0" i="0">
                <a:solidFill>
                  <a:srgbClr val="000000"/>
                </a:solidFill>
                <a:effectLst/>
                <a:highlight>
                  <a:srgbClr val="FFFFFF"/>
                </a:highlight>
                <a:latin typeface="Aptos" panose="020B0004020202020204" pitchFamily="34" charset="0"/>
              </a:rPr>
              <a:t> now have more storage capacity and compute for high performance retrieval of vectors, text, and metadata. </a:t>
            </a:r>
            <a:r>
              <a:rPr lang="en-US" sz="1800" b="1" i="0">
                <a:solidFill>
                  <a:srgbClr val="000000"/>
                </a:solidFill>
                <a:effectLst/>
                <a:highlight>
                  <a:srgbClr val="FFFFFF"/>
                </a:highlight>
                <a:latin typeface="Aptos" panose="020B0004020202020204" pitchFamily="34" charset="0"/>
              </a:rPr>
              <a:t>On average, cost per vector is reduced by 85% and you’ll save on total storage costs per GB by up to 75% or more</a:t>
            </a:r>
            <a:r>
              <a:rPr lang="en-US" sz="1800" b="0" i="0">
                <a:solidFill>
                  <a:srgbClr val="000000"/>
                </a:solidFill>
                <a:effectLst/>
                <a:highlight>
                  <a:srgbClr val="FFFFFF"/>
                </a:highlight>
                <a:latin typeface="Aptos" panose="020B0004020202020204" pitchFamily="34" charset="0"/>
              </a:rPr>
              <a:t>. For example, in an </a:t>
            </a:r>
            <a:r>
              <a:rPr lang="en-US" sz="1800" b="1" i="0">
                <a:solidFill>
                  <a:srgbClr val="000000"/>
                </a:solidFill>
                <a:effectLst/>
                <a:highlight>
                  <a:srgbClr val="FFFFFF"/>
                </a:highlight>
                <a:latin typeface="Aptos" panose="020B0004020202020204" pitchFamily="34" charset="0"/>
              </a:rPr>
              <a:t>S1 search service you can store 28M vectors with 768 dimensions for $1/hour, a savings of 91% over our previous vector limits</a:t>
            </a:r>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latin typeface="Aptos" panose="020B0004020202020204" pitchFamily="34" charset="0"/>
            </a:endParaRPr>
          </a:p>
          <a:p>
            <a:pPr algn="l" rtl="0" fontAlgn="base"/>
            <a:r>
              <a:rPr lang="en-US" sz="1800" b="0" i="0">
                <a:solidFill>
                  <a:srgbClr val="000000"/>
                </a:solidFill>
                <a:effectLst/>
                <a:highlight>
                  <a:srgbClr val="FFFFFF"/>
                </a:highlight>
                <a:latin typeface="Aptos" panose="020B0004020202020204" pitchFamily="34" charset="0"/>
              </a:rPr>
              <a:t>New services will have: </a:t>
            </a:r>
            <a:endParaRPr lang="en-US"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Char char="•"/>
            </a:pPr>
            <a:r>
              <a:rPr lang="en-US" sz="1800" b="1" i="0">
                <a:solidFill>
                  <a:srgbClr val="000000"/>
                </a:solidFill>
                <a:effectLst/>
                <a:highlight>
                  <a:srgbClr val="FFFFFF"/>
                </a:highlight>
                <a:latin typeface="Aptos" panose="020B0004020202020204" pitchFamily="34" charset="0"/>
              </a:rPr>
              <a:t>3x to 6x increase in total storage per partition</a:t>
            </a:r>
            <a:r>
              <a:rPr lang="en-US" sz="1800" b="0" i="0">
                <a:solidFill>
                  <a:srgbClr val="000000"/>
                </a:solidFill>
                <a:effectLst/>
                <a:highlight>
                  <a:srgbClr val="FFFFFF"/>
                </a:highlight>
                <a:latin typeface="Aptos" panose="020B0004020202020204" pitchFamily="34" charset="0"/>
              </a:rPr>
              <a:t> </a:t>
            </a:r>
          </a:p>
          <a:p>
            <a:pPr algn="l" rtl="0" fontAlgn="base">
              <a:buFont typeface="Arial" panose="020B0604020202020204" pitchFamily="34" charset="0"/>
              <a:buChar char="•"/>
            </a:pPr>
            <a:r>
              <a:rPr lang="en-US" sz="1800" b="1" i="0">
                <a:solidFill>
                  <a:srgbClr val="000000"/>
                </a:solidFill>
                <a:effectLst/>
                <a:highlight>
                  <a:srgbClr val="FFFFFF"/>
                </a:highlight>
                <a:latin typeface="Aptos" panose="020B0004020202020204" pitchFamily="34" charset="0"/>
              </a:rPr>
              <a:t>5x to 10x increase in vector index size per partition</a:t>
            </a:r>
            <a:r>
              <a:rPr lang="en-US" sz="1800" b="0" i="0">
                <a:solidFill>
                  <a:srgbClr val="000000"/>
                </a:solidFill>
                <a:effectLst/>
                <a:highlight>
                  <a:srgbClr val="FFFFFF"/>
                </a:highlight>
                <a:latin typeface="Aptos" panose="020B0004020202020204" pitchFamily="34" charset="0"/>
              </a:rPr>
              <a:t> </a:t>
            </a:r>
          </a:p>
          <a:p>
            <a:pPr algn="l" rtl="0" fontAlgn="base">
              <a:buFont typeface="Arial" panose="020B0604020202020204" pitchFamily="34" charset="0"/>
              <a:buChar char="•"/>
            </a:pPr>
            <a:r>
              <a:rPr lang="en-US" sz="1800" b="1" i="0">
                <a:solidFill>
                  <a:srgbClr val="000000"/>
                </a:solidFill>
                <a:effectLst/>
                <a:highlight>
                  <a:srgbClr val="FFFFFF"/>
                </a:highlight>
                <a:latin typeface="Aptos" panose="020B0004020202020204" pitchFamily="34" charset="0"/>
              </a:rPr>
              <a:t>Additional compute backing the service supports more vectors at high performance and up to 2x improvement in indexing and query throughput.</a:t>
            </a:r>
            <a:r>
              <a:rPr lang="en-US" sz="1800" b="0" i="0">
                <a:solidFill>
                  <a:srgbClr val="000000"/>
                </a:solidFill>
                <a:effectLst/>
                <a:highlight>
                  <a:srgbClr val="FFFFFF"/>
                </a:highlight>
                <a:latin typeface="Aptos" panose="020B0004020202020204" pitchFamily="34" charset="0"/>
              </a:rPr>
              <a:t> </a:t>
            </a:r>
          </a:p>
        </p:txBody>
      </p:sp>
      <p:sp>
        <p:nvSpPr>
          <p:cNvPr id="4" name="Slide Number Placeholder 3"/>
          <p:cNvSpPr>
            <a:spLocks noGrp="1"/>
          </p:cNvSpPr>
          <p:nvPr>
            <p:ph type="sldNum" sz="quarter" idx="5"/>
          </p:nvPr>
        </p:nvSpPr>
        <p:spPr/>
        <p:txBody>
          <a:bodyPr/>
          <a:lstStyle/>
          <a:p>
            <a:fld id="{F7320FB8-C7E5-4D6B-872D-A276A4F16CAA}" type="slidenum">
              <a:rPr lang="en-US" smtClean="0"/>
              <a:t>32</a:t>
            </a:fld>
            <a:endParaRPr lang="en-US"/>
          </a:p>
        </p:txBody>
      </p:sp>
    </p:spTree>
    <p:extLst>
      <p:ext uri="{BB962C8B-B14F-4D97-AF65-F5344CB8AC3E}">
        <p14:creationId xmlns:p14="http://schemas.microsoft.com/office/powerpoint/2010/main" val="2700841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generally three ways to apply domain knowledge and share your data with an AI model.  RAG is not always the answer.</a:t>
            </a:r>
          </a:p>
          <a:p>
            <a:endParaRPr lang="en-US"/>
          </a:p>
          <a:p>
            <a:r>
              <a:rPr lang="en-US"/>
              <a:t>Sometimes you can get the job done by simply doing prompt engineering. Prompt engineering is about providing fixed information relevant to the task at hand, or specific prompt. This method is helpful when you have a static situation and a single prompt that you can work on until it gives you the answers you want and then you are set. As models evolve, it’s possible to provide more and more information into a prompt. </a:t>
            </a:r>
          </a:p>
          <a:p>
            <a:r>
              <a:rPr lang="en-US"/>
              <a:t>  </a:t>
            </a:r>
          </a:p>
          <a:p>
            <a:r>
              <a:rPr lang="en-US"/>
              <a:t>Other times, fine-tuning is the best approach. It’s not necessarily the best method for learning facts, but it’s really good when you need your app to learn skills, for example, like company jargon, providing a different “tone” of response, etc.   </a:t>
            </a:r>
          </a:p>
          <a:p>
            <a:r>
              <a:rPr lang="en-US"/>
              <a:t>    </a:t>
            </a:r>
          </a:p>
          <a:p>
            <a:r>
              <a:rPr lang="en-US"/>
              <a:t>Now, when it comes to learning facts, based on data that your application or your organization produces, retrieval-augmentation is the pattern to go for.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7/29/2024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804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Azure AI Search supports app quality, scale and agility through our state of the art search, full-featured enterprise-ready platform and end to end integrations. </a:t>
            </a:r>
          </a:p>
          <a:p>
            <a:endParaRPr lang="en-US" sz="1800"/>
          </a:p>
          <a:p>
            <a:r>
              <a:rPr lang="en-US" sz="1800"/>
              <a:t>We have everything you need to build superior RAG applications on Azure.</a:t>
            </a:r>
            <a:endParaRPr lang="en-US" sz="1800">
              <a:solidFill>
                <a:srgbClr val="000000"/>
              </a:solidFill>
              <a:latin typeface="Calibri"/>
              <a:ea typeface="Calibri" panose="020F0502020204030204" pitchFamily="34" charset="0"/>
              <a:cs typeface="Calibri"/>
            </a:endParaRPr>
          </a:p>
          <a:p>
            <a:pPr>
              <a:lnSpc>
                <a:spcPct val="105000"/>
              </a:lnSpc>
              <a:spcAft>
                <a:spcPts val="810"/>
              </a:spcAft>
            </a:pPr>
            <a:endParaRPr lang="en-US" sz="1800">
              <a:solidFill>
                <a:srgbClr val="000000"/>
              </a:solidFill>
              <a:latin typeface="Calibri"/>
              <a:ea typeface="Calibri" panose="020F0502020204030204" pitchFamily="34" charset="0"/>
              <a:cs typeface="Calibri"/>
            </a:endParaRPr>
          </a:p>
          <a:p>
            <a:pPr>
              <a:lnSpc>
                <a:spcPct val="105000"/>
              </a:lnSpc>
              <a:spcAft>
                <a:spcPts val="810"/>
              </a:spcAft>
            </a:pPr>
            <a:endParaRPr lang="en-US" sz="1800">
              <a:solidFill>
                <a:srgbClr val="000000"/>
              </a:solidFill>
              <a:latin typeface="Calibri"/>
              <a:ea typeface="Calibri" panose="020F0502020204030204" pitchFamily="34" charset="0"/>
              <a:cs typeface="Calibri"/>
            </a:endParaRPr>
          </a:p>
          <a:p>
            <a:pPr>
              <a:lnSpc>
                <a:spcPct val="105000"/>
              </a:lnSpc>
              <a:spcAft>
                <a:spcPts val="810"/>
              </a:spcAft>
            </a:pPr>
            <a:r>
              <a:rPr lang="en-US" sz="1800">
                <a:solidFill>
                  <a:srgbClr val="000000"/>
                </a:solidFill>
                <a:latin typeface="Calibri"/>
                <a:ea typeface="Calibri" panose="020F0502020204030204" pitchFamily="34" charset="0"/>
                <a:cs typeface="Calibri"/>
              </a:rPr>
              <a:t> </a:t>
            </a:r>
            <a:endParaRPr lang="en-US">
              <a:cs typeface="Calibri"/>
            </a:endParaRPr>
          </a:p>
        </p:txBody>
      </p:sp>
      <p:sp>
        <p:nvSpPr>
          <p:cNvPr id="4" name="Slide Number Placeholder 3"/>
          <p:cNvSpPr>
            <a:spLocks noGrp="1"/>
          </p:cNvSpPr>
          <p:nvPr>
            <p:ph type="sldNum" sz="quarter" idx="5"/>
          </p:nvPr>
        </p:nvSpPr>
        <p:spPr/>
        <p:txBody>
          <a:bodyPr/>
          <a:lstStyle/>
          <a:p>
            <a:pPr defTabSz="925464">
              <a:defRPr/>
            </a:pPr>
            <a:fld id="{018FED6F-EFAA-5D46-8E7F-82E10F343857}" type="slidenum">
              <a:rPr lang="en-US">
                <a:solidFill>
                  <a:prstClr val="black"/>
                </a:solidFill>
                <a:latin typeface="Calibri" panose="020F0502020204030204"/>
              </a:rPr>
              <a:pPr defTabSz="925464">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2617793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mentioned earlier, Azure AI Search has been in information retrieval for a long time, before Generative AI. We first focused on cutting edge full-text search, to support enterprise search use cases. From there we expanded and made it possible to incorporate pre-built AI models from Azure AI Services to make unstructured data easy to search. Then, we incorporated technology from Bing to improve full-text search relevance. Last year we released vector search and hybrid search, and we are excited to see where AI takes us next.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Search &amp; retrieval has always been our focus, and it will remain that way, so we can support you by providing leading search technology and best practices for any use case.</a:t>
            </a:r>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34</a:t>
            </a:fld>
            <a:endParaRPr lang="en-US"/>
          </a:p>
        </p:txBody>
      </p:sp>
    </p:spTree>
    <p:extLst>
      <p:ext uri="{BB962C8B-B14F-4D97-AF65-F5344CB8AC3E}">
        <p14:creationId xmlns:p14="http://schemas.microsoft.com/office/powerpoint/2010/main" val="3127381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https://customers.microsoft.com/en-us/story/1693653851333576209-boerhingeringelheim-azureopenaiservices-en</a:t>
            </a:r>
          </a:p>
          <a:p>
            <a:r>
              <a:rPr lang="en-US"/>
              <a:t>https://customers.microsoft.com/en-us/story/1740058425924206437-telstra-telecommunications-azure-openai-service</a:t>
            </a:r>
          </a:p>
          <a:p>
            <a:r>
              <a:rPr lang="en-US"/>
              <a:t>https://customers.microsoft.com/en-us/story/1647646542947823380-aprimo-professional-services-azure-openai-service</a:t>
            </a:r>
          </a:p>
          <a:p>
            <a:r>
              <a:rPr lang="en-US"/>
              <a:t>https://customers.microsoft.com/en-us/story/1540735146173684481-hr-block-professional-services-azure-form-recognizer</a:t>
            </a:r>
          </a:p>
        </p:txBody>
      </p:sp>
      <p:sp>
        <p:nvSpPr>
          <p:cNvPr id="4" name="Slide Number Placeholder 3"/>
          <p:cNvSpPr>
            <a:spLocks noGrp="1"/>
          </p:cNvSpPr>
          <p:nvPr>
            <p:ph type="sldNum" sz="quarter" idx="5"/>
          </p:nvPr>
        </p:nvSpPr>
        <p:spPr/>
        <p:txBody>
          <a:bodyPr/>
          <a:lstStyle/>
          <a:p>
            <a:fld id="{0BBE0D09-D30A-40CF-BEA9-771DFCB7639B}" type="slidenum">
              <a:rPr lang="en-US" smtClean="0"/>
              <a:t>35</a:t>
            </a:fld>
            <a:endParaRPr lang="en-US"/>
          </a:p>
        </p:txBody>
      </p:sp>
    </p:spTree>
    <p:extLst>
      <p:ext uri="{BB962C8B-B14F-4D97-AF65-F5344CB8AC3E}">
        <p14:creationId xmlns:p14="http://schemas.microsoft.com/office/powerpoint/2010/main" val="4240230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42</a:t>
            </a:fld>
            <a:endParaRPr lang="en-US"/>
          </a:p>
        </p:txBody>
      </p:sp>
    </p:spTree>
    <p:extLst>
      <p:ext uri="{BB962C8B-B14F-4D97-AF65-F5344CB8AC3E}">
        <p14:creationId xmlns:p14="http://schemas.microsoft.com/office/powerpoint/2010/main" val="4122594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EE661-C00A-1E61-9755-AF53FD959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A4BD1-8B0E-BDAB-B98E-DCEA25008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756E1-997C-92A8-51F7-34EE1598D4F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CC34073-024B-9658-5B32-2DD5ABCF9C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F8B03B7-E9D6-1740-F415-1E3930BB9AB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9D9CF2-D697-F037-2444-14A224645BAB}"/>
              </a:ext>
            </a:extLst>
          </p:cNvPr>
          <p:cNvSpPr>
            <a:spLocks noGrp="1"/>
          </p:cNvSpPr>
          <p:nvPr>
            <p:ph type="dt" idx="1"/>
          </p:nvPr>
        </p:nvSpPr>
        <p:spPr/>
        <p:txBody>
          <a:bodyPr/>
          <a:lstStyle/>
          <a:p>
            <a:fld id="{386CE63F-9E7F-4C04-9D0D-FCA25A8E9E86}" type="datetime8">
              <a:rPr lang="en-US" smtClean="0"/>
              <a:t>7/29/2024 10:49 AM</a:t>
            </a:fld>
            <a:endParaRPr lang="en-US"/>
          </a:p>
        </p:txBody>
      </p:sp>
      <p:sp>
        <p:nvSpPr>
          <p:cNvPr id="7" name="Slide Number Placeholder 6">
            <a:extLst>
              <a:ext uri="{FF2B5EF4-FFF2-40B4-BE49-F238E27FC236}">
                <a16:creationId xmlns:a16="http://schemas.microsoft.com/office/drawing/2014/main" id="{D7934A07-9764-8FD4-10C4-FBEA1FA1C306}"/>
              </a:ext>
            </a:extLst>
          </p:cNvPr>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929617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642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highlight>
                  <a:srgbClr val="FFFFFF"/>
                </a:highlight>
                <a:latin typeface="Aptos" panose="020B0004020202020204" pitchFamily="34" charset="0"/>
              </a:rPr>
              <a:t>These new capabilities for vector and hybrid search, including vector weighting, score threshold control and allowing maximum text recall size, will give customers more options and flexibility to improve the accuracy of their responses.  These features are in preview.</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7/29/2024 10:49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1169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EE661-C00A-1E61-9755-AF53FD959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A4BD1-8B0E-BDAB-B98E-DCEA25008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756E1-997C-92A8-51F7-34EE1598D4F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CC34073-024B-9658-5B32-2DD5ABCF9C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F8B03B7-E9D6-1740-F415-1E3930BB9AB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9D9CF2-D697-F037-2444-14A224645BAB}"/>
              </a:ext>
            </a:extLst>
          </p:cNvPr>
          <p:cNvSpPr>
            <a:spLocks noGrp="1"/>
          </p:cNvSpPr>
          <p:nvPr>
            <p:ph type="dt" idx="1"/>
          </p:nvPr>
        </p:nvSpPr>
        <p:spPr/>
        <p:txBody>
          <a:bodyPr/>
          <a:lstStyle/>
          <a:p>
            <a:fld id="{386CE63F-9E7F-4C04-9D0D-FCA25A8E9E86}" type="datetime8">
              <a:rPr lang="en-US" smtClean="0"/>
              <a:t>7/29/2024 10:49 AM</a:t>
            </a:fld>
            <a:endParaRPr lang="en-US"/>
          </a:p>
        </p:txBody>
      </p:sp>
      <p:sp>
        <p:nvSpPr>
          <p:cNvPr id="7" name="Slide Number Placeholder 6">
            <a:extLst>
              <a:ext uri="{FF2B5EF4-FFF2-40B4-BE49-F238E27FC236}">
                <a16:creationId xmlns:a16="http://schemas.microsoft.com/office/drawing/2014/main" id="{D7934A07-9764-8FD4-10C4-FBEA1FA1C306}"/>
              </a:ext>
            </a:extLst>
          </p:cNvPr>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49256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We're </a:t>
            </a:r>
            <a:r>
              <a:rPr lang="en-US"/>
              <a:t>going to be</a:t>
            </a:r>
            <a:r>
              <a:rPr lang="en-US">
                <a:effectLst/>
              </a:rPr>
              <a:t> offering 5,000,000 TPM </a:t>
            </a:r>
            <a:r>
              <a:rPr lang="en-US"/>
              <a:t>as the default</a:t>
            </a:r>
            <a:r>
              <a:rPr lang="en-US">
                <a:effectLst/>
              </a:rPr>
              <a:t> rate limit for all of our enterprise customers </a:t>
            </a:r>
            <a:r>
              <a:rPr lang="en-US"/>
              <a:t>on GPT4o and</a:t>
            </a:r>
            <a:r>
              <a:rPr lang="en-US">
                <a:effectLst/>
              </a:rPr>
              <a:t> industry leading latency at global scale for customers that </a:t>
            </a:r>
            <a:r>
              <a:rPr lang="en-US"/>
              <a:t>are</a:t>
            </a:r>
            <a:r>
              <a:rPr lang="en-US">
                <a:effectLst/>
              </a:rPr>
              <a:t> able to run on global endpoints</a:t>
            </a:r>
            <a:r>
              <a:rPr lang="en-US"/>
              <a:t>,</a:t>
            </a:r>
            <a:r>
              <a:rPr lang="en-US">
                <a:effectLst/>
              </a:rPr>
              <a:t> while also still making the model available in every region.</a:t>
            </a:r>
            <a:endParaRPr lang="en-US"/>
          </a:p>
          <a:p>
            <a:pPr rtl="0">
              <a:buFont typeface="Arial" panose="020B0604020202020204" pitchFamily="34" charset="0"/>
              <a:buNone/>
            </a:pPr>
            <a:endParaRPr lang="en-US" b="1"/>
          </a:p>
        </p:txBody>
      </p:sp>
      <p:sp>
        <p:nvSpPr>
          <p:cNvPr id="4" name="Header Placeholder 3"/>
          <p:cNvSpPr>
            <a:spLocks noGrp="1"/>
          </p:cNvSpPr>
          <p:nvPr>
            <p:ph type="hdr" sz="quarter"/>
          </p:nvPr>
        </p:nvSpPr>
        <p:spPr/>
        <p:txBody>
          <a:bodyPr/>
          <a:lstStyle/>
          <a:p>
            <a:pPr marL="0" marR="0" lvl="0" indent="0" algn="l" defTabSz="98517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50855" marR="0" lvl="0" indent="0" algn="l" defTabSz="11002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7/29/2024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052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EE661-C00A-1E61-9755-AF53FD959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A4BD1-8B0E-BDAB-B98E-DCEA25008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756E1-997C-92A8-51F7-34EE1598D4F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CC34073-024B-9658-5B32-2DD5ABCF9C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F8B03B7-E9D6-1740-F415-1E3930BB9AB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9D9CF2-D697-F037-2444-14A224645BAB}"/>
              </a:ext>
            </a:extLst>
          </p:cNvPr>
          <p:cNvSpPr>
            <a:spLocks noGrp="1"/>
          </p:cNvSpPr>
          <p:nvPr>
            <p:ph type="dt" idx="1"/>
          </p:nvPr>
        </p:nvSpPr>
        <p:spPr/>
        <p:txBody>
          <a:bodyPr/>
          <a:lstStyle/>
          <a:p>
            <a:fld id="{386CE63F-9E7F-4C04-9D0D-FCA25A8E9E86}" type="datetime8">
              <a:rPr lang="en-US" smtClean="0"/>
              <a:t>7/29/2024 10:49 AM</a:t>
            </a:fld>
            <a:endParaRPr lang="en-US"/>
          </a:p>
        </p:txBody>
      </p:sp>
      <p:sp>
        <p:nvSpPr>
          <p:cNvPr id="7" name="Slide Number Placeholder 6">
            <a:extLst>
              <a:ext uri="{FF2B5EF4-FFF2-40B4-BE49-F238E27FC236}">
                <a16:creationId xmlns:a16="http://schemas.microsoft.com/office/drawing/2014/main" id="{D7934A07-9764-8FD4-10C4-FBEA1FA1C306}"/>
              </a:ext>
            </a:extLst>
          </p:cNvPr>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854187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Vector databases have seen explosive growth with the rise in </a:t>
            </a:r>
            <a:r>
              <a:rPr lang="en-US" err="1"/>
              <a:t>GenAI</a:t>
            </a:r>
            <a:r>
              <a:rPr lang="en-US"/>
              <a:t> applications.</a:t>
            </a:r>
          </a:p>
          <a:p>
            <a:endParaRPr lang="en-US"/>
          </a:p>
          <a:p>
            <a:r>
              <a:rPr lang="en-US"/>
              <a:t>Vector-based retrieval is one way retrieval systems can find the right documents related to a prompt. It finds documents based on the semantic similarity, or the underlying meaning of a sentence, versus keyword overlap.</a:t>
            </a:r>
          </a:p>
          <a:p>
            <a:endParaRPr lang="en-US"/>
          </a:p>
          <a:p>
            <a:r>
              <a:rPr lang="en-US"/>
              <a:t>Vector databases have become extremely popular in </a:t>
            </a:r>
            <a:r>
              <a:rPr lang="en-US" err="1"/>
              <a:t>GenAI</a:t>
            </a:r>
            <a:r>
              <a:rPr lang="en-US"/>
              <a:t> stacks because of how useful vector search is at retrieving relevant information where the user provides a query in natural language (like a copilot or GPT).</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5</a:t>
            </a:fld>
            <a:endParaRPr lang="en-US"/>
          </a:p>
        </p:txBody>
      </p:sp>
    </p:spTree>
    <p:extLst>
      <p:ext uri="{BB962C8B-B14F-4D97-AF65-F5344CB8AC3E}">
        <p14:creationId xmlns:p14="http://schemas.microsoft.com/office/powerpoint/2010/main" val="2725129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EE661-C00A-1E61-9755-AF53FD959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A4BD1-8B0E-BDAB-B98E-DCEA25008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756E1-997C-92A8-51F7-34EE1598D4F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CC34073-024B-9658-5B32-2DD5ABCF9C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F8B03B7-E9D6-1740-F415-1E3930BB9AB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9D9CF2-D697-F037-2444-14A224645BAB}"/>
              </a:ext>
            </a:extLst>
          </p:cNvPr>
          <p:cNvSpPr>
            <a:spLocks noGrp="1"/>
          </p:cNvSpPr>
          <p:nvPr>
            <p:ph type="dt" idx="1"/>
          </p:nvPr>
        </p:nvSpPr>
        <p:spPr/>
        <p:txBody>
          <a:bodyPr/>
          <a:lstStyle/>
          <a:p>
            <a:fld id="{386CE63F-9E7F-4C04-9D0D-FCA25A8E9E86}" type="datetime8">
              <a:rPr lang="en-US" smtClean="0"/>
              <a:t>7/29/2024 10:49 AM</a:t>
            </a:fld>
            <a:endParaRPr lang="en-US"/>
          </a:p>
        </p:txBody>
      </p:sp>
      <p:sp>
        <p:nvSpPr>
          <p:cNvPr id="7" name="Slide Number Placeholder 6">
            <a:extLst>
              <a:ext uri="{FF2B5EF4-FFF2-40B4-BE49-F238E27FC236}">
                <a16:creationId xmlns:a16="http://schemas.microsoft.com/office/drawing/2014/main" id="{D7934A07-9764-8FD4-10C4-FBEA1FA1C306}"/>
              </a:ext>
            </a:extLst>
          </p:cNvPr>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855389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We're </a:t>
            </a:r>
            <a:r>
              <a:rPr lang="en-US"/>
              <a:t>going to be</a:t>
            </a:r>
            <a:r>
              <a:rPr lang="en-US">
                <a:effectLst/>
              </a:rPr>
              <a:t> offering 5,000,000 TPM </a:t>
            </a:r>
            <a:r>
              <a:rPr lang="en-US"/>
              <a:t>as the default</a:t>
            </a:r>
            <a:r>
              <a:rPr lang="en-US">
                <a:effectLst/>
              </a:rPr>
              <a:t> rate limit for all of our enterprise customers </a:t>
            </a:r>
            <a:r>
              <a:rPr lang="en-US"/>
              <a:t>on GPT4o and</a:t>
            </a:r>
            <a:r>
              <a:rPr lang="en-US">
                <a:effectLst/>
              </a:rPr>
              <a:t> industry leading latency at global scale for customers that </a:t>
            </a:r>
            <a:r>
              <a:rPr lang="en-US"/>
              <a:t>are</a:t>
            </a:r>
            <a:r>
              <a:rPr lang="en-US">
                <a:effectLst/>
              </a:rPr>
              <a:t> able to run on global endpoints</a:t>
            </a:r>
            <a:r>
              <a:rPr lang="en-US"/>
              <a:t>,</a:t>
            </a:r>
            <a:r>
              <a:rPr lang="en-US">
                <a:effectLst/>
              </a:rPr>
              <a:t> while also still making the model available in every region.</a:t>
            </a:r>
            <a:endParaRPr lang="en-US"/>
          </a:p>
          <a:p>
            <a:pPr rtl="0">
              <a:buFont typeface="Arial" panose="020B0604020202020204" pitchFamily="34" charset="0"/>
              <a:buNone/>
            </a:pPr>
            <a:endParaRPr lang="en-US" b="1"/>
          </a:p>
        </p:txBody>
      </p:sp>
      <p:sp>
        <p:nvSpPr>
          <p:cNvPr id="4" name="Header Placeholder 3"/>
          <p:cNvSpPr>
            <a:spLocks noGrp="1"/>
          </p:cNvSpPr>
          <p:nvPr>
            <p:ph type="hdr" sz="quarter"/>
          </p:nvPr>
        </p:nvSpPr>
        <p:spPr/>
        <p:txBody>
          <a:bodyPr/>
          <a:lstStyle/>
          <a:p>
            <a:pPr marL="0" marR="0" lvl="0" indent="0" algn="l" defTabSz="98517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50855" marR="0" lvl="0" indent="0" algn="l" defTabSz="11002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7/29/2024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17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a:t>Now, there is a whole art to retrieval because the better the data retrieved, the better your application will be. </a:t>
            </a:r>
          </a:p>
          <a:p>
            <a:pPr algn="l" rtl="0" fontAlgn="base">
              <a:buFont typeface="Arial" panose="020B0604020202020204" pitchFamily="34" charset="0"/>
              <a:buNone/>
            </a:pP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None/>
            </a:pPr>
            <a:r>
              <a:rPr lang="en-US" sz="1800" b="0" i="0">
                <a:solidFill>
                  <a:srgbClr val="000000"/>
                </a:solidFill>
                <a:effectLst/>
                <a:highlight>
                  <a:srgbClr val="FFFFFF"/>
                </a:highlight>
                <a:latin typeface="Aptos" panose="020B0004020202020204" pitchFamily="34" charset="0"/>
              </a:rPr>
              <a:t>Turns out, you can’t just share a bunch of documents with an LLM and expect good results. LLMs were not built to find the most relevant information from your data. You need to be intentional with how you search your data. </a:t>
            </a:r>
          </a:p>
          <a:p>
            <a:pPr algn="l" rtl="0" fontAlgn="base">
              <a:buFont typeface="Arial" panose="020B0604020202020204" pitchFamily="34" charset="0"/>
              <a:buNone/>
            </a:pP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None/>
            </a:pPr>
            <a:r>
              <a:rPr lang="en-US" sz="1800" b="0" i="0">
                <a:solidFill>
                  <a:srgbClr val="000000"/>
                </a:solidFill>
                <a:effectLst/>
                <a:highlight>
                  <a:srgbClr val="FFFFFF"/>
                </a:highlight>
                <a:latin typeface="Aptos" panose="020B0004020202020204" pitchFamily="34" charset="0"/>
              </a:rPr>
              <a:t>This chart is from a research paper that studies how context length impacts the quality of responses. If you just cast a wide net where you retrieve a bunch of documents, put them in the prompt and hope the LLM will figure it out, you won’t get the best results. You need to make the retrieval system find the most relevant documents and only share those with the LLM. </a:t>
            </a:r>
          </a:p>
          <a:p>
            <a:pPr algn="l" rtl="0" fontAlgn="base">
              <a:buFont typeface="Arial" panose="020B0604020202020204" pitchFamily="34" charset="0"/>
              <a:buNone/>
            </a:pP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None/>
            </a:pPr>
            <a:r>
              <a:rPr lang="en-US" sz="1800" b="0" i="0">
                <a:solidFill>
                  <a:srgbClr val="000000"/>
                </a:solidFill>
                <a:effectLst/>
                <a:highlight>
                  <a:srgbClr val="FFFFFF"/>
                </a:highlight>
                <a:latin typeface="Aptos" panose="020B0004020202020204" pitchFamily="34" charset="0"/>
              </a:rPr>
              <a:t>So how do you do that?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7/29/2024 10:49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9619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vector search is an extremely popular search strategy today, there are many other types of retrieval practices. Each practice is useful for particular needs and types of data. </a:t>
            </a:r>
          </a:p>
          <a:p>
            <a:endParaRPr lang="en-US"/>
          </a:p>
          <a:p>
            <a:r>
              <a:rPr lang="en-US"/>
              <a:t>The purpose of showing this view is to show how vector databases tie into RAG, but also show that there are a lot of different ways to retrieve your data – it’s not just vector search. </a:t>
            </a:r>
          </a:p>
          <a:p>
            <a:endParaRPr lang="en-US"/>
          </a:p>
          <a:p>
            <a:r>
              <a:rPr lang="en-US"/>
              <a:t>(Optional information – don’t speak to the below bullets)</a:t>
            </a:r>
          </a:p>
          <a:p>
            <a:endParaRPr lang="en-US"/>
          </a:p>
          <a:p>
            <a:r>
              <a:rPr lang="en-US"/>
              <a:t>Vector search is a popular retrieval strategy in </a:t>
            </a:r>
            <a:r>
              <a:rPr lang="en-US" err="1"/>
              <a:t>GenAI</a:t>
            </a:r>
            <a:r>
              <a:rPr lang="en-US"/>
              <a:t> apps </a:t>
            </a:r>
          </a:p>
          <a:p>
            <a:pPr marL="171450" indent="-171450">
              <a:buFont typeface="Arial" panose="020B0604020202020204" pitchFamily="34" charset="0"/>
              <a:buChar char="•"/>
            </a:pPr>
            <a:r>
              <a:rPr lang="en-US"/>
              <a:t>Challenges: Weak performance on exact matches and out-of-distribution data </a:t>
            </a:r>
          </a:p>
          <a:p>
            <a:pPr marL="171450" indent="-171450">
              <a:buFont typeface="Arial" panose="020B0604020202020204" pitchFamily="34" charset="0"/>
              <a:buChar char="•"/>
            </a:pPr>
            <a:r>
              <a:rPr lang="en-US"/>
              <a:t>Vector search retrieves stored matching information based on conceptual similarity, or the underlying meaning of sentences, rather than keyword matches.   </a:t>
            </a:r>
          </a:p>
          <a:p>
            <a:pPr marL="171450" indent="-171450">
              <a:buFont typeface="Arial" panose="020B0604020202020204" pitchFamily="34" charset="0"/>
              <a:buChar char="•"/>
            </a:pPr>
            <a:r>
              <a:rPr lang="en-US"/>
              <a:t>Particularly useful for apps using dialogue and question/answering formats which is why vector search is so popular with the rise of gen AI applications </a:t>
            </a:r>
          </a:p>
          <a:p>
            <a:pPr marL="171450" indent="-171450">
              <a:buFont typeface="Arial" panose="020B0604020202020204" pitchFamily="34" charset="0"/>
              <a:buChar char="•"/>
            </a:pPr>
            <a:r>
              <a:rPr lang="en-US"/>
              <a:t>in addition, generative AI applications often interact with data beyond text. You may need to search through text, documents, images and audio to get the response you need to generate. Having your data represented as vectors turns all your heterogeneous data </a:t>
            </a:r>
            <a:r>
              <a:rPr lang="en-US" err="1"/>
              <a:t>iVector</a:t>
            </a:r>
            <a:r>
              <a:rPr lang="en-US"/>
              <a:t> search is a popular retrieval strategy in </a:t>
            </a:r>
            <a:r>
              <a:rPr lang="en-US" err="1"/>
              <a:t>GenAI</a:t>
            </a:r>
            <a:r>
              <a:rPr lang="en-US"/>
              <a:t> apps </a:t>
            </a:r>
          </a:p>
          <a:p>
            <a:pPr marL="171450" indent="-171450">
              <a:buFont typeface="Arial" panose="020B0604020202020204" pitchFamily="34" charset="0"/>
              <a:buChar char="•"/>
            </a:pPr>
            <a:r>
              <a:rPr lang="en-US"/>
              <a:t>Robust to variation in how concepts are articulated (morphology, specificity, etc.)  </a:t>
            </a:r>
          </a:p>
          <a:p>
            <a:endParaRPr lang="en-US"/>
          </a:p>
          <a:p>
            <a:r>
              <a:rPr lang="en-US"/>
              <a:t>Keyword search </a:t>
            </a:r>
          </a:p>
          <a:p>
            <a:pPr marL="171450" indent="-171450">
              <a:buFont typeface="Arial" panose="020B0604020202020204" pitchFamily="34" charset="0"/>
              <a:buChar char="•"/>
            </a:pPr>
            <a:r>
              <a:rPr lang="en-US"/>
              <a:t>Keyword search is a concept most are familiar with: it searches for exact plain text matches included in the query.  This type of search is still useful today, however it falls short in generative AI scenarios. For example, with question and answering systems (like ChatGPT), very often questions and their answers don’t have overlapping keywords to match on. </a:t>
            </a:r>
          </a:p>
          <a:p>
            <a:pPr marL="171450" indent="-171450">
              <a:buFont typeface="Arial" panose="020B0604020202020204" pitchFamily="34" charset="0"/>
              <a:buChar char="•"/>
            </a:pPr>
            <a:r>
              <a:rPr lang="en-US"/>
              <a:t>Challenges: vocabulary gap, gets worse with natural language questions </a:t>
            </a:r>
            <a:r>
              <a:rPr lang="en-US" err="1"/>
              <a:t>nto</a:t>
            </a:r>
            <a:r>
              <a:rPr lang="en-US"/>
              <a:t> the same type of searchable content.  </a:t>
            </a:r>
          </a:p>
          <a:p>
            <a:pPr marL="171450" indent="-171450">
              <a:buFont typeface="Arial" panose="020B0604020202020204" pitchFamily="34" charset="0"/>
              <a:buChar char="•"/>
            </a:pPr>
            <a:r>
              <a:rPr lang="en-US"/>
              <a:t>Exact keyword based</a:t>
            </a:r>
          </a:p>
          <a:p>
            <a:pPr marL="171450" indent="-171450">
              <a:buFont typeface="Arial" panose="020B0604020202020204" pitchFamily="34" charset="0"/>
              <a:buChar char="•"/>
            </a:pPr>
            <a:r>
              <a:rPr lang="en-US"/>
              <a:t>Relevance via Boolean Search</a:t>
            </a:r>
          </a:p>
          <a:p>
            <a:pPr marL="171450" indent="-171450">
              <a:buFont typeface="Arial" panose="020B0604020202020204" pitchFamily="34" charset="0"/>
              <a:buChar char="•"/>
            </a:pPr>
            <a:r>
              <a:rPr lang="en-US"/>
              <a:t>Ranking via BM25</a:t>
            </a:r>
          </a:p>
          <a:p>
            <a:endParaRPr lang="en-US"/>
          </a:p>
          <a:p>
            <a:r>
              <a:rPr lang="en-US" b="1"/>
              <a:t>Reranking</a:t>
            </a:r>
          </a:p>
          <a:p>
            <a:pPr marL="171450" indent="-171450">
              <a:buFont typeface="Arial" panose="020B0604020202020204" pitchFamily="34" charset="0"/>
              <a:buChar char="•"/>
            </a:pPr>
            <a:r>
              <a:rPr lang="en-US"/>
              <a:t>Ranks retrieved documents in order by relevance in a normalized, calibrated search score</a:t>
            </a:r>
          </a:p>
          <a:p>
            <a:pPr marL="171450" indent="-171450" algn="l" rtl="0" fontAlgn="base">
              <a:buFont typeface="Arial" panose="020B0604020202020204" pitchFamily="34" charset="0"/>
              <a:buChar char="•"/>
            </a:pPr>
            <a:r>
              <a:rPr lang="en-US"/>
              <a:t>Identify good &amp; bad candidates​</a:t>
            </a:r>
          </a:p>
          <a:p>
            <a:pPr marL="171450" indent="-171450" algn="l" rtl="0" fontAlgn="base">
              <a:buFont typeface="Arial" panose="020B0604020202020204" pitchFamily="34" charset="0"/>
              <a:buChar char="•"/>
            </a:pPr>
            <a:r>
              <a:rPr lang="en-US"/>
              <a:t>Exclude documents below a threshold​</a:t>
            </a:r>
          </a:p>
          <a:p>
            <a:pPr marL="171450" indent="-171450">
              <a:buFont typeface="Arial" panose="020B0604020202020204" pitchFamily="34" charset="0"/>
              <a:buChar char="•"/>
            </a:pPr>
            <a:endParaRPr lang="en-US"/>
          </a:p>
          <a:p>
            <a:endParaRPr lang="en-US"/>
          </a:p>
          <a:p>
            <a:pPr algn="l" rtl="0" fontAlgn="base"/>
            <a:r>
              <a:rPr lang="en-US"/>
              <a:t>​Complete search stacks do better:​</a:t>
            </a:r>
          </a:p>
          <a:p>
            <a:pPr algn="l" rtl="0" fontAlgn="base">
              <a:buFont typeface="Arial" panose="020B0604020202020204" pitchFamily="34" charset="0"/>
              <a:buChar char="•"/>
            </a:pPr>
            <a:r>
              <a:rPr lang="en-US"/>
              <a:t>Hybrid retrieval (keywords + vectors) &gt; pure-vector or keyword​</a:t>
            </a:r>
          </a:p>
          <a:p>
            <a:pPr algn="l" rtl="0" fontAlgn="base">
              <a:buFont typeface="Arial" panose="020B0604020202020204" pitchFamily="34" charset="0"/>
              <a:buChar char="•"/>
            </a:pPr>
            <a:r>
              <a:rPr lang="en-US"/>
              <a:t>Hybrid + Reranking &gt; Hybrid​</a:t>
            </a:r>
          </a:p>
          <a:p>
            <a:pPr algn="l" rtl="0" fontAlgn="base">
              <a:buFont typeface="Arial" panose="020B0604020202020204" pitchFamily="34" charset="0"/>
              <a:buChar char="•"/>
            </a:pPr>
            <a:r>
              <a:rPr lang="en-US"/>
              <a:t>​</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7</a:t>
            </a:fld>
            <a:endParaRPr lang="en-US"/>
          </a:p>
        </p:txBody>
      </p:sp>
    </p:spTree>
    <p:extLst>
      <p:ext uri="{BB962C8B-B14F-4D97-AF65-F5344CB8AC3E}">
        <p14:creationId xmlns:p14="http://schemas.microsoft.com/office/powerpoint/2010/main" val="2610605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https://techcommunity.microsoft.com/t5/azure-ai-services-blog/azure-cognitive-search-outperforming-vector-search-with-hybrid/ba-p/3929167</a:t>
            </a:r>
          </a:p>
          <a:p>
            <a:endParaRPr lang="en-US"/>
          </a:p>
          <a:p>
            <a:r>
              <a:rPr lang="en-US"/>
              <a:t>We ran tests to evaluate what retrieval strategies worked best, on customer data and on public datasets. </a:t>
            </a:r>
          </a:p>
          <a:p>
            <a:endParaRPr lang="en-US"/>
          </a:p>
          <a:p>
            <a:r>
              <a:rPr lang="en-US"/>
              <a:t>For these datasets, applying a combination of search strategies generally, specifically hybrid search and reranking is more likely to deliver better results than using one of these search strategies on their own.</a:t>
            </a:r>
          </a:p>
          <a:p>
            <a:endParaRPr lang="en-US"/>
          </a:p>
          <a:p>
            <a:r>
              <a:rPr lang="en-US"/>
              <a:t>You can read more about our findings in our blog post. </a:t>
            </a:r>
          </a:p>
          <a:p>
            <a:endParaRPr lang="en-US"/>
          </a:p>
          <a:p>
            <a:endParaRPr lang="en-US"/>
          </a:p>
          <a:p>
            <a:endParaRPr lang="en-US"/>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7/29/2024 10:49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069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wrap up our overview of RAG, I’m going to close out with some key takeaways to leave with.</a:t>
            </a:r>
          </a:p>
          <a:p>
            <a:endParaRPr lang="en-US"/>
          </a:p>
          <a:p>
            <a:pPr marL="228600" indent="-228600">
              <a:buAutoNum type="arabicPeriod"/>
            </a:pPr>
            <a:r>
              <a:rPr lang="en-US"/>
              <a:t>RAG is all about incorporating domain knowledge into your </a:t>
            </a:r>
            <a:r>
              <a:rPr lang="en-US" err="1"/>
              <a:t>GenAI</a:t>
            </a:r>
            <a:r>
              <a:rPr lang="en-US"/>
              <a:t> application </a:t>
            </a:r>
          </a:p>
          <a:p>
            <a:pPr marL="228600" indent="-228600">
              <a:buAutoNum type="arabicPeriod"/>
            </a:pPr>
            <a:r>
              <a:rPr lang="en-US"/>
              <a:t>Your retrieval system matters – the better the information retrieved, the better your app will be</a:t>
            </a:r>
          </a:p>
          <a:p>
            <a:pPr marL="228600" indent="-228600">
              <a:buAutoNum type="arabicPeriod"/>
            </a:pPr>
            <a:r>
              <a:rPr lang="en-US"/>
              <a:t>You will get the best results from a retrieval system that can apply a combination of search strategies – it will fall short if you only rely on vector search or keyword search.</a:t>
            </a:r>
          </a:p>
        </p:txBody>
      </p:sp>
      <p:sp>
        <p:nvSpPr>
          <p:cNvPr id="4" name="Slide Number Placeholder 3"/>
          <p:cNvSpPr>
            <a:spLocks noGrp="1"/>
          </p:cNvSpPr>
          <p:nvPr>
            <p:ph type="sldNum" sz="quarter" idx="5"/>
          </p:nvPr>
        </p:nvSpPr>
        <p:spPr/>
        <p:txBody>
          <a:bodyPr/>
          <a:lstStyle/>
          <a:p>
            <a:fld id="{0BBE0D09-D30A-40CF-BEA9-771DFCB7639B}" type="slidenum">
              <a:rPr lang="en-US" smtClean="0"/>
              <a:t>9</a:t>
            </a:fld>
            <a:endParaRPr lang="en-US"/>
          </a:p>
        </p:txBody>
      </p:sp>
    </p:spTree>
    <p:extLst>
      <p:ext uri="{BB962C8B-B14F-4D97-AF65-F5344CB8AC3E}">
        <p14:creationId xmlns:p14="http://schemas.microsoft.com/office/powerpoint/2010/main" val="633211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5000"/>
              </a:lnSpc>
              <a:spcAft>
                <a:spcPts val="810"/>
              </a:spcAft>
            </a:pPr>
            <a:endParaRPr lang="en-US" sz="1800">
              <a:solidFill>
                <a:srgbClr val="000000"/>
              </a:solidFill>
              <a:latin typeface="Calibri"/>
              <a:ea typeface="Calibri" panose="020F0502020204030204" pitchFamily="34" charset="0"/>
              <a:cs typeface="Calibri"/>
            </a:endParaRPr>
          </a:p>
          <a:p>
            <a:r>
              <a:rPr lang="en-US" sz="1800"/>
              <a:t>Today we are going to talk about how Azure AI Search helps you run superior, advanced RAG for better </a:t>
            </a:r>
            <a:r>
              <a:rPr lang="en-US" sz="1800" err="1"/>
              <a:t>GenAI</a:t>
            </a:r>
            <a:r>
              <a:rPr lang="en-US" sz="1800"/>
              <a:t> applications.</a:t>
            </a:r>
          </a:p>
          <a:p>
            <a:pPr>
              <a:lnSpc>
                <a:spcPct val="105000"/>
              </a:lnSpc>
              <a:spcAft>
                <a:spcPts val="810"/>
              </a:spcAft>
            </a:pPr>
            <a:endParaRPr lang="en-US" sz="1800">
              <a:solidFill>
                <a:srgbClr val="000000"/>
              </a:solidFill>
              <a:latin typeface="Calibri"/>
              <a:ea typeface="Calibri" panose="020F0502020204030204" pitchFamily="34" charset="0"/>
              <a:cs typeface="Calibri"/>
            </a:endParaRPr>
          </a:p>
          <a:p>
            <a:pPr>
              <a:lnSpc>
                <a:spcPct val="105000"/>
              </a:lnSpc>
              <a:spcAft>
                <a:spcPts val="810"/>
              </a:spcAft>
            </a:pPr>
            <a:r>
              <a:rPr lang="en-US" sz="1800">
                <a:solidFill>
                  <a:srgbClr val="000000"/>
                </a:solidFill>
                <a:latin typeface="Calibri"/>
                <a:ea typeface="Calibri" panose="020F0502020204030204" pitchFamily="34" charset="0"/>
                <a:cs typeface="Calibri"/>
              </a:rPr>
              <a:t>Azure AI search provides customers with a feature rich vector database built on an enterprise ready foundation, so you can focus on exponential growth and scale. </a:t>
            </a:r>
          </a:p>
          <a:p>
            <a:pPr>
              <a:lnSpc>
                <a:spcPct val="105000"/>
              </a:lnSpc>
              <a:spcAft>
                <a:spcPts val="810"/>
              </a:spcAft>
            </a:pPr>
            <a:endParaRPr lang="en-US" sz="1800">
              <a:solidFill>
                <a:srgbClr val="000000"/>
              </a:solidFill>
              <a:latin typeface="Calibri"/>
              <a:ea typeface="Calibri" panose="020F0502020204030204" pitchFamily="34" charset="0"/>
              <a:cs typeface="Calibri"/>
            </a:endParaRPr>
          </a:p>
          <a:p>
            <a:pPr>
              <a:lnSpc>
                <a:spcPct val="105000"/>
              </a:lnSpc>
              <a:spcAft>
                <a:spcPts val="810"/>
              </a:spcAft>
            </a:pPr>
            <a:r>
              <a:rPr lang="en-US" sz="1800">
                <a:solidFill>
                  <a:srgbClr val="000000"/>
                </a:solidFill>
                <a:latin typeface="Calibri"/>
                <a:ea typeface="Calibri" panose="020F0502020204030204" pitchFamily="34" charset="0"/>
                <a:cs typeface="Calibri"/>
              </a:rPr>
              <a:t>Its integrations offer an end-to-end data management pipeline for all types of data, a full-stack RAG solution available where and how you want to build.</a:t>
            </a:r>
          </a:p>
          <a:p>
            <a:pPr>
              <a:lnSpc>
                <a:spcPct val="105000"/>
              </a:lnSpc>
              <a:spcAft>
                <a:spcPts val="810"/>
              </a:spcAft>
            </a:pPr>
            <a:endParaRPr lang="en-US" sz="1800">
              <a:solidFill>
                <a:srgbClr val="000000"/>
              </a:solidFill>
              <a:latin typeface="Calibri"/>
              <a:ea typeface="Calibri" panose="020F0502020204030204" pitchFamily="34" charset="0"/>
              <a:cs typeface="Calibri"/>
            </a:endParaRPr>
          </a:p>
          <a:p>
            <a:pPr>
              <a:lnSpc>
                <a:spcPct val="105000"/>
              </a:lnSpc>
              <a:spcAft>
                <a:spcPts val="810"/>
              </a:spcAft>
            </a:pPr>
            <a:r>
              <a:rPr lang="en-US" sz="1800">
                <a:solidFill>
                  <a:srgbClr val="000000"/>
                </a:solidFill>
                <a:latin typeface="Calibri"/>
                <a:ea typeface="Calibri" panose="020F0502020204030204" pitchFamily="34" charset="0"/>
                <a:cs typeface="Calibri"/>
              </a:rPr>
              <a:t>Your retrieval strategy matters. Our comprehensive search technology goes beyond vector search, we ensure you have the capabilities you need to retrieve accurate information for every question, regardless of your use case or data.</a:t>
            </a:r>
          </a:p>
          <a:p>
            <a:pPr>
              <a:lnSpc>
                <a:spcPct val="105000"/>
              </a:lnSpc>
              <a:spcAft>
                <a:spcPts val="810"/>
              </a:spcAft>
            </a:pPr>
            <a:endParaRPr lang="en-US" sz="1800">
              <a:solidFill>
                <a:srgbClr val="000000"/>
              </a:solidFill>
              <a:latin typeface="Calibri"/>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018FED6F-EFAA-5D46-8E7F-82E10F34385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395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2.xml"/><Relationship Id="rId4" Type="http://schemas.openxmlformats.org/officeDocument/2006/relationships/image" Target="../media/image61.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2.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6" Type="http://schemas.openxmlformats.org/officeDocument/2006/relationships/image" Target="../media/image66.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55.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55.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Master" Target="../slideMasters/slideMaster2.xml"/><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61183773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4317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08009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9450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2933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02112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73346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5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1495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6074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4294109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216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48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36844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02148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59256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02150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3628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7355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741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191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698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52468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06984552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55489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539615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769425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Только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ru-RU"/>
              <a:t>Образец заголовка</a:t>
            </a:r>
            <a:endParaRPr lang="en-US"/>
          </a:p>
        </p:txBody>
      </p:sp>
    </p:spTree>
    <p:extLst>
      <p:ext uri="{BB962C8B-B14F-4D97-AF65-F5344CB8AC3E}">
        <p14:creationId xmlns:p14="http://schemas.microsoft.com/office/powerpoint/2010/main" val="3030491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26637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34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4931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2355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275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1327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7884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1029754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1471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4249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6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65159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81772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13712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4534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46492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2178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73005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8642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2908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217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02530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6095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0070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7694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80317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3210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61490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3901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790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371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98704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95136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4323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509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52264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88925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33415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627363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00383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9758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3304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361937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66571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539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060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83433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180084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9847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7528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7850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6120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304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093814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392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110385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305538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429119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473507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85034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297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381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05698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028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6674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38105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245544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343425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944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87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9880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907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8402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321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2297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2296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65807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84633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4715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2458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9205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12278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037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375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34789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24789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84441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4879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44240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200278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0810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95134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546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043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77610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9275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50" Type="http://schemas.openxmlformats.org/officeDocument/2006/relationships/slideLayout" Target="../slideLayouts/slideLayout122.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image" Target="../media/image1.png"/><Relationship Id="rId5" Type="http://schemas.openxmlformats.org/officeDocument/2006/relationships/slideLayout" Target="../slideLayouts/slideLayout7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theme" Target="../theme/theme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image" Target="../media/image2.svg"/><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38736180"/>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 id="2147485727" r:id="rId13"/>
    <p:sldLayoutId id="2147485728" r:id="rId14"/>
    <p:sldLayoutId id="2147485729" r:id="rId15"/>
    <p:sldLayoutId id="2147485730" r:id="rId16"/>
    <p:sldLayoutId id="2147485731" r:id="rId17"/>
    <p:sldLayoutId id="2147485732" r:id="rId18"/>
    <p:sldLayoutId id="2147485733" r:id="rId19"/>
    <p:sldLayoutId id="2147485734" r:id="rId20"/>
    <p:sldLayoutId id="2147485735" r:id="rId21"/>
    <p:sldLayoutId id="2147485736" r:id="rId22"/>
    <p:sldLayoutId id="2147485737" r:id="rId23"/>
    <p:sldLayoutId id="2147485738" r:id="rId24"/>
    <p:sldLayoutId id="2147485739" r:id="rId25"/>
    <p:sldLayoutId id="2147485740" r:id="rId26"/>
    <p:sldLayoutId id="2147485741" r:id="rId27"/>
    <p:sldLayoutId id="2147485742" r:id="rId28"/>
    <p:sldLayoutId id="2147485743" r:id="rId29"/>
    <p:sldLayoutId id="2147485744" r:id="rId30"/>
    <p:sldLayoutId id="2147485745" r:id="rId31"/>
    <p:sldLayoutId id="2147485746" r:id="rId32"/>
    <p:sldLayoutId id="2147485747" r:id="rId33"/>
    <p:sldLayoutId id="2147485748" r:id="rId34"/>
    <p:sldLayoutId id="2147485749" r:id="rId35"/>
    <p:sldLayoutId id="2147485750" r:id="rId36"/>
    <p:sldLayoutId id="2147485751" r:id="rId37"/>
    <p:sldLayoutId id="2147485752" r:id="rId38"/>
    <p:sldLayoutId id="2147485753" r:id="rId39"/>
    <p:sldLayoutId id="2147485754" r:id="rId40"/>
    <p:sldLayoutId id="2147485755" r:id="rId41"/>
    <p:sldLayoutId id="2147485756" r:id="rId42"/>
    <p:sldLayoutId id="2147485757" r:id="rId43"/>
    <p:sldLayoutId id="2147485758" r:id="rId44"/>
    <p:sldLayoutId id="2147485759" r:id="rId45"/>
    <p:sldLayoutId id="2147485760" r:id="rId46"/>
    <p:sldLayoutId id="2147485761" r:id="rId47"/>
    <p:sldLayoutId id="2147485762" r:id="rId48"/>
    <p:sldLayoutId id="2147485763" r:id="rId49"/>
    <p:sldLayoutId id="2147485764" r:id="rId50"/>
    <p:sldLayoutId id="2147485765" r:id="rId51"/>
    <p:sldLayoutId id="2147485766" r:id="rId52"/>
    <p:sldLayoutId id="2147485767" r:id="rId53"/>
    <p:sldLayoutId id="2147485768" r:id="rId54"/>
    <p:sldLayoutId id="2147485769" r:id="rId55"/>
    <p:sldLayoutId id="2147485770" r:id="rId56"/>
    <p:sldLayoutId id="2147485771" r:id="rId57"/>
    <p:sldLayoutId id="2147485772" r:id="rId58"/>
    <p:sldLayoutId id="2147485773" r:id="rId59"/>
    <p:sldLayoutId id="2147485774" r:id="rId60"/>
    <p:sldLayoutId id="2147485775" r:id="rId61"/>
    <p:sldLayoutId id="2147485776" r:id="rId62"/>
    <p:sldLayoutId id="2147485777" r:id="rId63"/>
    <p:sldLayoutId id="2147485778" r:id="rId64"/>
    <p:sldLayoutId id="2147485779" r:id="rId65"/>
    <p:sldLayoutId id="2147485780" r:id="rId66"/>
    <p:sldLayoutId id="2147485781" r:id="rId67"/>
    <p:sldLayoutId id="2147485782" r:id="rId68"/>
    <p:sldLayoutId id="2147485783" r:id="rId69"/>
    <p:sldLayoutId id="2147485784" r:id="rId70"/>
    <p:sldLayoutId id="2147485785" r:id="rId71"/>
    <p:sldLayoutId id="2147485786"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76854453"/>
      </p:ext>
    </p:extLst>
  </p:cSld>
  <p:clrMap bg1="dk1" tx1="lt1" bg2="dk2" tx2="lt2" accent1="accent1" accent2="accent2" accent3="accent3" accent4="accent4" accent5="accent5" accent6="accent6" hlink="hlink" folHlink="folHlink"/>
  <p:sldLayoutIdLst>
    <p:sldLayoutId id="2147485788" r:id="rId1"/>
    <p:sldLayoutId id="2147485789" r:id="rId2"/>
    <p:sldLayoutId id="2147485790" r:id="rId3"/>
    <p:sldLayoutId id="2147485791" r:id="rId4"/>
    <p:sldLayoutId id="2147485792" r:id="rId5"/>
    <p:sldLayoutId id="2147485793" r:id="rId6"/>
    <p:sldLayoutId id="2147485794" r:id="rId7"/>
    <p:sldLayoutId id="2147485795" r:id="rId8"/>
    <p:sldLayoutId id="2147485796" r:id="rId9"/>
    <p:sldLayoutId id="2147485797" r:id="rId10"/>
    <p:sldLayoutId id="2147485798" r:id="rId11"/>
    <p:sldLayoutId id="2147485799" r:id="rId12"/>
    <p:sldLayoutId id="2147485800" r:id="rId13"/>
    <p:sldLayoutId id="2147485801" r:id="rId14"/>
    <p:sldLayoutId id="2147485802" r:id="rId15"/>
    <p:sldLayoutId id="2147485803" r:id="rId16"/>
    <p:sldLayoutId id="2147485804" r:id="rId17"/>
    <p:sldLayoutId id="2147485805" r:id="rId18"/>
    <p:sldLayoutId id="2147485806" r:id="rId19"/>
    <p:sldLayoutId id="2147485807" r:id="rId20"/>
    <p:sldLayoutId id="2147485808" r:id="rId21"/>
    <p:sldLayoutId id="2147485809" r:id="rId22"/>
    <p:sldLayoutId id="2147485810" r:id="rId23"/>
    <p:sldLayoutId id="2147485811" r:id="rId24"/>
    <p:sldLayoutId id="2147485812" r:id="rId25"/>
    <p:sldLayoutId id="2147485813" r:id="rId26"/>
    <p:sldLayoutId id="2147485814" r:id="rId27"/>
    <p:sldLayoutId id="2147485815" r:id="rId28"/>
    <p:sldLayoutId id="2147485816" r:id="rId29"/>
    <p:sldLayoutId id="2147485817" r:id="rId30"/>
    <p:sldLayoutId id="2147485818" r:id="rId31"/>
    <p:sldLayoutId id="2147485819" r:id="rId32"/>
    <p:sldLayoutId id="2147485820" r:id="rId33"/>
    <p:sldLayoutId id="2147485821" r:id="rId34"/>
    <p:sldLayoutId id="2147485822" r:id="rId35"/>
    <p:sldLayoutId id="2147485823" r:id="rId36"/>
    <p:sldLayoutId id="2147485824" r:id="rId37"/>
    <p:sldLayoutId id="2147485825" r:id="rId38"/>
    <p:sldLayoutId id="2147485826" r:id="rId39"/>
    <p:sldLayoutId id="2147485827" r:id="rId40"/>
    <p:sldLayoutId id="2147485828" r:id="rId41"/>
    <p:sldLayoutId id="2147485829" r:id="rId42"/>
    <p:sldLayoutId id="2147485830" r:id="rId43"/>
    <p:sldLayoutId id="2147485831" r:id="rId44"/>
    <p:sldLayoutId id="2147485832" r:id="rId45"/>
    <p:sldLayoutId id="2147485833" r:id="rId46"/>
    <p:sldLayoutId id="2147485834" r:id="rId47"/>
    <p:sldLayoutId id="2147485835" r:id="rId48"/>
    <p:sldLayoutId id="2147485836" r:id="rId49"/>
    <p:sldLayoutId id="2147485837" r:id="rId50"/>
    <p:sldLayoutId id="2147485838"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68.xml"/><Relationship Id="rId4" Type="http://schemas.openxmlformats.org/officeDocument/2006/relationships/image" Target="../media/image10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105.png"/></Relationships>
</file>

<file path=ppt/slides/_rels/slide1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12.png"/><Relationship Id="rId4" Type="http://schemas.openxmlformats.org/officeDocument/2006/relationships/image" Target="../media/image111.sv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14.xml"/><Relationship Id="rId16" Type="http://schemas.openxmlformats.org/officeDocument/2006/relationships/image" Target="../media/image91.svg"/><Relationship Id="rId1" Type="http://schemas.openxmlformats.org/officeDocument/2006/relationships/slideLayout" Target="../slideLayouts/slideLayout63.xml"/><Relationship Id="rId6" Type="http://schemas.openxmlformats.org/officeDocument/2006/relationships/image" Target="../media/image81.svg"/><Relationship Id="rId11" Type="http://schemas.openxmlformats.org/officeDocument/2006/relationships/image" Target="../media/image86.sv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svg"/><Relationship Id="rId9" Type="http://schemas.openxmlformats.org/officeDocument/2006/relationships/image" Target="../media/image84.svg"/><Relationship Id="rId1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8.xml"/><Relationship Id="rId1" Type="http://schemas.openxmlformats.org/officeDocument/2006/relationships/slideLayout" Target="../slideLayouts/slideLayout68.xml"/><Relationship Id="rId4" Type="http://schemas.openxmlformats.org/officeDocument/2006/relationships/image" Target="../media/image117.jpeg"/></Relationships>
</file>

<file path=ppt/slides/_rels/slide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52.xml"/><Relationship Id="rId5" Type="http://schemas.openxmlformats.org/officeDocument/2006/relationships/image" Target="../media/image77.svg"/><Relationship Id="rId4" Type="http://schemas.openxmlformats.org/officeDocument/2006/relationships/image" Target="../media/image76.png"/></Relationships>
</file>

<file path=ppt/slides/_rels/slide20.xml.rels><?xml version="1.0" encoding="UTF-8" standalone="yes"?>
<Relationships xmlns="http://schemas.openxmlformats.org/package/2006/relationships"><Relationship Id="rId3" Type="http://schemas.openxmlformats.org/officeDocument/2006/relationships/hyperlink" Target="https://aka.ms/search-capacity-launch" TargetMode="External"/><Relationship Id="rId2" Type="http://schemas.openxmlformats.org/officeDocument/2006/relationships/image" Target="../media/image118.png"/><Relationship Id="rId1" Type="http://schemas.openxmlformats.org/officeDocument/2006/relationships/slideLayout" Target="../slideLayouts/slideLayout22.xml"/><Relationship Id="rId5" Type="http://schemas.openxmlformats.org/officeDocument/2006/relationships/image" Target="../media/image119.png"/><Relationship Id="rId4" Type="http://schemas.openxmlformats.org/officeDocument/2006/relationships/hyperlink" Target="https://customers.microsoft.com/en-us/story/1686511475723076178-petronas-energy-azure-en-malaysi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121.png"/></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128.png"/><Relationship Id="rId18" Type="http://schemas.openxmlformats.org/officeDocument/2006/relationships/image" Target="../media/image132.svg"/><Relationship Id="rId3" Type="http://schemas.openxmlformats.org/officeDocument/2006/relationships/image" Target="../media/image80.png"/><Relationship Id="rId21" Type="http://schemas.openxmlformats.org/officeDocument/2006/relationships/image" Target="../media/image135.svg"/><Relationship Id="rId7" Type="http://schemas.openxmlformats.org/officeDocument/2006/relationships/image" Target="../media/image124.png"/><Relationship Id="rId12" Type="http://schemas.openxmlformats.org/officeDocument/2006/relationships/image" Target="../media/image127.png"/><Relationship Id="rId17" Type="http://schemas.openxmlformats.org/officeDocument/2006/relationships/image" Target="../media/image78.png"/><Relationship Id="rId25" Type="http://schemas.openxmlformats.org/officeDocument/2006/relationships/image" Target="../media/image139.png"/><Relationship Id="rId2" Type="http://schemas.openxmlformats.org/officeDocument/2006/relationships/notesSlide" Target="../notesSlides/notesSlide20.xml"/><Relationship Id="rId16" Type="http://schemas.openxmlformats.org/officeDocument/2006/relationships/image" Target="../media/image131.svg"/><Relationship Id="rId20" Type="http://schemas.openxmlformats.org/officeDocument/2006/relationships/image" Target="../media/image134.png"/><Relationship Id="rId1" Type="http://schemas.openxmlformats.org/officeDocument/2006/relationships/slideLayout" Target="../slideLayouts/slideLayout22.xml"/><Relationship Id="rId6" Type="http://schemas.openxmlformats.org/officeDocument/2006/relationships/image" Target="../media/image123.png"/><Relationship Id="rId11" Type="http://schemas.microsoft.com/office/2007/relationships/hdphoto" Target="../media/hdphoto1.wdp"/><Relationship Id="rId24" Type="http://schemas.openxmlformats.org/officeDocument/2006/relationships/image" Target="../media/image138.png"/><Relationship Id="rId5" Type="http://schemas.openxmlformats.org/officeDocument/2006/relationships/image" Target="../media/image122.png"/><Relationship Id="rId15" Type="http://schemas.openxmlformats.org/officeDocument/2006/relationships/image" Target="../media/image130.png"/><Relationship Id="rId23" Type="http://schemas.openxmlformats.org/officeDocument/2006/relationships/image" Target="../media/image137.svg"/><Relationship Id="rId10" Type="http://schemas.openxmlformats.org/officeDocument/2006/relationships/image" Target="../media/image126.png"/><Relationship Id="rId19" Type="http://schemas.openxmlformats.org/officeDocument/2006/relationships/image" Target="../media/image133.jpeg"/><Relationship Id="rId4" Type="http://schemas.openxmlformats.org/officeDocument/2006/relationships/image" Target="../media/image81.svg"/><Relationship Id="rId9" Type="http://schemas.openxmlformats.org/officeDocument/2006/relationships/image" Target="../media/image125.png"/><Relationship Id="rId14" Type="http://schemas.openxmlformats.org/officeDocument/2006/relationships/image" Target="../media/image129.svg"/><Relationship Id="rId22" Type="http://schemas.openxmlformats.org/officeDocument/2006/relationships/image" Target="../media/image1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2.xml"/><Relationship Id="rId1" Type="http://schemas.openxmlformats.org/officeDocument/2006/relationships/slideLayout" Target="../slideLayouts/slideLayout68.xml"/><Relationship Id="rId4" Type="http://schemas.openxmlformats.org/officeDocument/2006/relationships/image" Target="../media/image143.jpeg"/></Relationships>
</file>

<file path=ppt/slides/_rels/slide26.xml.rels><?xml version="1.0" encoding="UTF-8" standalone="yes"?>
<Relationships xmlns="http://schemas.openxmlformats.org/package/2006/relationships"><Relationship Id="rId3" Type="http://schemas.openxmlformats.org/officeDocument/2006/relationships/hyperlink" Target="https://aka.ms/Telstra-Azure-OpenAI-Customer-Story" TargetMode="External"/><Relationship Id="rId2" Type="http://schemas.openxmlformats.org/officeDocument/2006/relationships/notesSlide" Target="../notesSlides/notesSlide23.xml"/><Relationship Id="rId1" Type="http://schemas.openxmlformats.org/officeDocument/2006/relationships/slideLayout" Target="../slideLayouts/slideLayout72.xml"/><Relationship Id="rId5" Type="http://schemas.openxmlformats.org/officeDocument/2006/relationships/image" Target="../media/image145.jpeg"/><Relationship Id="rId4" Type="http://schemas.openxmlformats.org/officeDocument/2006/relationships/image" Target="../media/image144.jpeg"/></Relationships>
</file>

<file path=ppt/slides/_rels/slide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72.xml"/><Relationship Id="rId6" Type="http://schemas.openxmlformats.org/officeDocument/2006/relationships/hyperlink" Target="https://www.linkedin.com/mycompany/microsoft/recommendations/urn:li:activity:7137842065765236737" TargetMode="External"/><Relationship Id="rId5" Type="http://schemas.openxmlformats.org/officeDocument/2006/relationships/image" Target="../media/image147.jpeg"/><Relationship Id="rId4" Type="http://schemas.openxmlformats.org/officeDocument/2006/relationships/hyperlink" Target="https://customers.microsoft.com/en-us/story/1702043495902005748-pwc-azure-openai-service-united-kingd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slides/_rels/slide2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2.xml"/><Relationship Id="rId16" Type="http://schemas.openxmlformats.org/officeDocument/2006/relationships/image" Target="../media/image91.svg"/><Relationship Id="rId1" Type="http://schemas.openxmlformats.org/officeDocument/2006/relationships/slideLayout" Target="../slideLayouts/slideLayout63.xml"/><Relationship Id="rId6" Type="http://schemas.openxmlformats.org/officeDocument/2006/relationships/image" Target="../media/image81.svg"/><Relationship Id="rId11" Type="http://schemas.openxmlformats.org/officeDocument/2006/relationships/image" Target="../media/image86.sv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svg"/><Relationship Id="rId9" Type="http://schemas.openxmlformats.org/officeDocument/2006/relationships/image" Target="../media/image84.svg"/><Relationship Id="rId14" Type="http://schemas.openxmlformats.org/officeDocument/2006/relationships/image" Target="../media/image8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8.xml"/><Relationship Id="rId1" Type="http://schemas.openxmlformats.org/officeDocument/2006/relationships/slideLayout" Target="../slideLayouts/slideLayout68.xml"/><Relationship Id="rId4" Type="http://schemas.openxmlformats.org/officeDocument/2006/relationships/image" Target="../media/image154.jpeg"/></Relationships>
</file>

<file path=ppt/slides/_rels/slide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68.xml"/><Relationship Id="rId4" Type="http://schemas.openxmlformats.org/officeDocument/2006/relationships/image" Target="../media/image103.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8" Type="http://schemas.openxmlformats.org/officeDocument/2006/relationships/hyperlink" Target="https://customers.microsoft.com/en-us/story/1647646542947823380-aprimo-professional-services-azure-openai-service" TargetMode="External"/><Relationship Id="rId3" Type="http://schemas.openxmlformats.org/officeDocument/2006/relationships/image" Target="../media/image156.png"/><Relationship Id="rId7" Type="http://schemas.openxmlformats.org/officeDocument/2006/relationships/image" Target="../media/image158.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hyperlink" Target="https://customers.microsoft.com/en-us/story/1740058425924206437-telstra-telecommunications-azure-openai-service" TargetMode="External"/><Relationship Id="rId5" Type="http://schemas.openxmlformats.org/officeDocument/2006/relationships/image" Target="../media/image157.png"/><Relationship Id="rId10" Type="http://schemas.openxmlformats.org/officeDocument/2006/relationships/hyperlink" Target="https://customers.microsoft.com/en-us/story/1540735146173684481-hr-block-professional-services-azure-form-recognizer" TargetMode="External"/><Relationship Id="rId4" Type="http://schemas.openxmlformats.org/officeDocument/2006/relationships/hyperlink" Target="https://customers.microsoft.com/en-us/story/1693653851333576209-boerhingeringelheim-azureopenaiservices-en" TargetMode="External"/><Relationship Id="rId9" Type="http://schemas.openxmlformats.org/officeDocument/2006/relationships/image" Target="../media/image159.png"/></Relationships>
</file>

<file path=ppt/slides/_rels/slide3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hyperlink" Target="https://github.com/Azure/azure-search-vector-samples/tree/main" TargetMode="External"/><Relationship Id="rId7"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1.xml"/><Relationship Id="rId6" Type="http://schemas.openxmlformats.org/officeDocument/2006/relationships/hyperlink" Target="https://github.com/Azure-Samples/azure-search-openai-solution-accelerator" TargetMode="External"/><Relationship Id="rId5" Type="http://schemas.openxmlformats.org/officeDocument/2006/relationships/hyperlink" Target="https://cookbook.openai.com/examples/vector_databases/azuresearch/getting_started_with_azure_ai_search_and_openai" TargetMode="External"/><Relationship Id="rId4" Type="http://schemas.openxmlformats.org/officeDocument/2006/relationships/hyperlink" Target="https://techcommunity.microsoft.com/t5/ai-azure-ai-services-blog/azure-cognitive-search-outperforming-vector-search-with-hybrid/ba-p/3929167"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ustomers.microsoft.com/en-us/story/1540735146173684481-hr-block-professional-services-azure-form-recognizer" TargetMode="External"/><Relationship Id="rId2" Type="http://schemas.openxmlformats.org/officeDocument/2006/relationships/image" Target="../media/image160.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customers.microsoft.com/en-us/story/1686511475723076178-petronas-energy-azure-en-malaysia" TargetMode="External"/><Relationship Id="rId1" Type="http://schemas.openxmlformats.org/officeDocument/2006/relationships/slideLayout" Target="../slideLayouts/slideLayout22.xml"/><Relationship Id="rId4" Type="http://schemas.openxmlformats.org/officeDocument/2006/relationships/image" Target="../media/image16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46.xml"/><Relationship Id="rId7" Type="http://schemas.openxmlformats.org/officeDocument/2006/relationships/slide" Target="slide50.xml"/><Relationship Id="rId2" Type="http://schemas.openxmlformats.org/officeDocument/2006/relationships/slide" Target="slide45.xml"/><Relationship Id="rId1" Type="http://schemas.openxmlformats.org/officeDocument/2006/relationships/slideLayout" Target="../slideLayouts/slideLayout44.xml"/><Relationship Id="rId6" Type="http://schemas.openxmlformats.org/officeDocument/2006/relationships/slide" Target="slide48.xml"/><Relationship Id="rId5" Type="http://schemas.openxmlformats.org/officeDocument/2006/relationships/slide" Target="slide54.xml"/><Relationship Id="rId4" Type="http://schemas.openxmlformats.org/officeDocument/2006/relationships/slide" Target="slide52.xml"/></Relationships>
</file>

<file path=ppt/slides/_rels/slide41.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16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85.xml"/></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1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8.xml"/><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93.png"/></Relationships>
</file>

<file path=ppt/slides/_rels/slide5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168.png"/></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168.png"/></Relationships>
</file>

<file path=ppt/slides/_rels/slide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hyperlink" Target="https://techcommunity.microsoft.com/t5/azure-ai-services-blog/azure-cognitive-search-outperforming-vector-search-with-hybrid/ba-p/3929167"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6132-1D09-E406-64AB-2B650524EFD5}"/>
              </a:ext>
            </a:extLst>
          </p:cNvPr>
          <p:cNvSpPr>
            <a:spLocks noGrp="1"/>
          </p:cNvSpPr>
          <p:nvPr>
            <p:ph type="title"/>
          </p:nvPr>
        </p:nvSpPr>
        <p:spPr>
          <a:xfrm>
            <a:off x="584200" y="2302670"/>
            <a:ext cx="4978400" cy="1231106"/>
          </a:xfrm>
        </p:spPr>
        <p:txBody>
          <a:bodyPr/>
          <a:lstStyle/>
          <a:p>
            <a:r>
              <a:rPr lang="en-US"/>
              <a:t>Azure AI Search </a:t>
            </a:r>
            <a:br>
              <a:rPr lang="en-US"/>
            </a:br>
            <a:r>
              <a:rPr lang="en-US"/>
              <a:t>L100 Deck </a:t>
            </a:r>
          </a:p>
        </p:txBody>
      </p:sp>
      <p:sp>
        <p:nvSpPr>
          <p:cNvPr id="10" name="Text Placeholder 9">
            <a:extLst>
              <a:ext uri="{FF2B5EF4-FFF2-40B4-BE49-F238E27FC236}">
                <a16:creationId xmlns:a16="http://schemas.microsoft.com/office/drawing/2014/main" id="{3EA88A24-E9AF-6134-AD1F-6BF3FEFDA1A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7508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E7BD97F-44E4-E7CF-AAE9-D79A955D4E92}"/>
              </a:ext>
              <a:ext uri="{C183D7F6-B498-43B3-948B-1728B52AA6E4}">
                <adec:decorative xmlns:adec="http://schemas.microsoft.com/office/drawing/2017/decorative" val="1"/>
              </a:ext>
            </a:extLst>
          </p:cNvPr>
          <p:cNvPicPr>
            <a:picLocks noChangeAspect="1"/>
          </p:cNvPicPr>
          <p:nvPr/>
        </p:nvPicPr>
        <p:blipFill rotWithShape="1">
          <a:blip r:embed="rId3" cstate="screen">
            <a:lum bright="100000"/>
            <a:alphaModFix/>
            <a:extLst>
              <a:ext uri="{28A0092B-C50C-407E-A947-70E740481C1C}">
                <a14:useLocalDpi xmlns:a14="http://schemas.microsoft.com/office/drawing/2010/main"/>
              </a:ext>
              <a:ext uri="{96DAC541-7B7A-43D3-8B79-37D633B846F1}">
                <asvg:svgBlip xmlns:asvg="http://schemas.microsoft.com/office/drawing/2016/SVG/main" r:embed="rId4"/>
              </a:ext>
            </a:extLst>
          </a:blip>
          <a:srcRect l="1286" t="1286" r="1286" b="1286"/>
          <a:stretch/>
        </p:blipFill>
        <p:spPr>
          <a:xfrm>
            <a:off x="-1" y="-1133464"/>
            <a:ext cx="14224410" cy="8017934"/>
          </a:xfrm>
          <a:prstGeom prst="rect">
            <a:avLst/>
          </a:prstGeom>
        </p:spPr>
      </p:pic>
      <p:sp>
        <p:nvSpPr>
          <p:cNvPr id="4" name="Rectangle: Top Corners Rounded 14">
            <a:extLst>
              <a:ext uri="{FF2B5EF4-FFF2-40B4-BE49-F238E27FC236}">
                <a16:creationId xmlns:a16="http://schemas.microsoft.com/office/drawing/2014/main" id="{433C76DA-5AA6-407B-B1B2-3E6C43EAD172}"/>
              </a:ext>
              <a:ext uri="{C183D7F6-B498-43B3-948B-1728B52AA6E4}">
                <adec:decorative xmlns:adec="http://schemas.microsoft.com/office/drawing/2017/decorative" val="1"/>
              </a:ext>
            </a:extLst>
          </p:cNvPr>
          <p:cNvSpPr>
            <a:spLocks/>
          </p:cNvSpPr>
          <p:nvPr/>
        </p:nvSpPr>
        <p:spPr bwMode="hidden">
          <a:xfrm>
            <a:off x="571500" y="734825"/>
            <a:ext cx="11049000" cy="5575854"/>
          </a:xfrm>
          <a:prstGeom prst="roundRect">
            <a:avLst>
              <a:gd name="adj" fmla="val 1409"/>
            </a:avLst>
          </a:prstGeom>
          <a:solidFill>
            <a:schemeClr val="bg1"/>
          </a:solidFill>
          <a:ln>
            <a:noFill/>
            <a:headEnd type="none" w="med" len="med"/>
            <a:tailEnd type="none" w="med" len="med"/>
          </a:ln>
          <a:effectLst>
            <a:outerShdw blurRad="63500" dist="127000" dir="2700000" algn="ctr"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8960" tIns="0" rIns="568960" bIns="0" numCol="1" spcCol="0" rtlCol="0" fromWordArt="0" anchor="ctr" anchorCtr="0" forceAA="0" compatLnSpc="1">
            <a:prstTxWarp prst="textNoShape">
              <a:avLst/>
            </a:prstTxWarp>
            <a:noAutofit/>
          </a:bodyPr>
          <a:lstStyle/>
          <a:p>
            <a:pPr marL="0" marR="0" lvl="0" indent="0" algn="ctr" defTabSz="2901014" rtl="0" eaLnBrk="1" fontAlgn="base" latinLnBrk="0" hangingPunct="1">
              <a:lnSpc>
                <a:spcPct val="100000"/>
              </a:lnSpc>
              <a:spcBef>
                <a:spcPct val="0"/>
              </a:spcBef>
              <a:spcAft>
                <a:spcPct val="0"/>
              </a:spcAft>
              <a:buClrTx/>
              <a:buSzTx/>
              <a:buFontTx/>
              <a:buNone/>
              <a:tabLst/>
              <a:defRPr/>
            </a:pPr>
            <a:endParaRPr kumimoji="0" lang="en-US" sz="4356" b="0" i="0" u="none" strike="noStrike" kern="1200" cap="none" spc="0" normalizeH="0" baseline="0" noProof="0">
              <a:ln>
                <a:noFill/>
              </a:ln>
              <a:noFill/>
              <a:effectLst/>
              <a:uLnTx/>
              <a:uFillTx/>
              <a:latin typeface="Segoe Sans Text Semibold"/>
              <a:ea typeface="+mn-ea"/>
              <a:cs typeface="Segoe UI" pitchFamily="34" charset="0"/>
            </a:endParaRPr>
          </a:p>
        </p:txBody>
      </p:sp>
      <p:sp>
        <p:nvSpPr>
          <p:cNvPr id="6" name="Title 5">
            <a:extLst>
              <a:ext uri="{FF2B5EF4-FFF2-40B4-BE49-F238E27FC236}">
                <a16:creationId xmlns:a16="http://schemas.microsoft.com/office/drawing/2014/main" id="{AD20231D-DBF0-D0C3-C041-77A564EFD67A}"/>
              </a:ext>
            </a:extLst>
          </p:cNvPr>
          <p:cNvSpPr txBox="1">
            <a:spLocks noGrp="1"/>
          </p:cNvSpPr>
          <p:nvPr>
            <p:ph type="title" idx="4294967295"/>
          </p:nvPr>
        </p:nvSpPr>
        <p:spPr>
          <a:xfrm>
            <a:off x="3888280" y="2566988"/>
            <a:ext cx="4415440" cy="861661"/>
          </a:xfrm>
          <a:prstGeom prst="rect">
            <a:avLst/>
          </a:prstGeom>
          <a:noFill/>
          <a:ln>
            <a:noFill/>
            <a:prstDash/>
          </a:ln>
          <a:effectLst/>
        </p:spPr>
        <p:txBody>
          <a:bodyPr rot="0" spcFirstLastPara="0" vertOverflow="overflow" horzOverflow="overflow" vert="horz" wrap="none" lIns="0" tIns="60904" rIns="0" bIns="60904" numCol="1" spcCol="0" rtlCol="0" fromWordArt="0" anchor="t" anchorCtr="0" forceAA="0" compatLnSpc="1">
            <a:prstTxWarp prst="textNoShape">
              <a:avLst/>
            </a:prstTxWarp>
            <a:spAutoFit/>
          </a:bodyPr>
          <a:lstStyle/>
          <a:p>
            <a:pPr algn="ctr" defTabSz="914400">
              <a:spcBef>
                <a:spcPts val="0"/>
              </a:spcBef>
              <a:defRPr/>
            </a:pPr>
            <a:r>
              <a:rPr lang="en-US" sz="4800" spc="0">
                <a:ln>
                  <a:noFill/>
                </a:ln>
                <a:cs typeface="Segoe UI"/>
              </a:rPr>
              <a:t>Azure AI Search</a:t>
            </a:r>
            <a:endParaRPr lang="en-US" sz="4000"/>
          </a:p>
        </p:txBody>
      </p:sp>
      <p:sp>
        <p:nvSpPr>
          <p:cNvPr id="44" name="TextBox 43" descr="Redefine collaboration&#10;">
            <a:extLst>
              <a:ext uri="{FF2B5EF4-FFF2-40B4-BE49-F238E27FC236}">
                <a16:creationId xmlns:a16="http://schemas.microsoft.com/office/drawing/2014/main" id="{238254D2-2E87-8A10-C9D4-06602E4802CA}"/>
              </a:ext>
            </a:extLst>
          </p:cNvPr>
          <p:cNvSpPr txBox="1"/>
          <p:nvPr/>
        </p:nvSpPr>
        <p:spPr>
          <a:xfrm>
            <a:off x="830668" y="3861824"/>
            <a:ext cx="2176272" cy="553998"/>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UI"/>
              </a:rPr>
              <a:t>Feature-rich vector database</a:t>
            </a:r>
          </a:p>
        </p:txBody>
      </p:sp>
      <p:sp>
        <p:nvSpPr>
          <p:cNvPr id="54" name="TextBox 53" descr="Secure DevSecOps&#10;">
            <a:extLst>
              <a:ext uri="{FF2B5EF4-FFF2-40B4-BE49-F238E27FC236}">
                <a16:creationId xmlns:a16="http://schemas.microsoft.com/office/drawing/2014/main" id="{F5BEBF34-4EC4-370B-5932-F368CA72EB4A}"/>
              </a:ext>
            </a:extLst>
          </p:cNvPr>
          <p:cNvSpPr txBox="1"/>
          <p:nvPr/>
        </p:nvSpPr>
        <p:spPr>
          <a:xfrm>
            <a:off x="3606572" y="3861824"/>
            <a:ext cx="2176272" cy="830997"/>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UI"/>
              </a:rPr>
              <a:t>Seamless data &amp; platform integrations</a:t>
            </a:r>
            <a:endParaRPr kumimoji="0" lang="en-US" sz="1800" b="0" i="0" u="none" strike="noStrike" kern="1200" cap="none" spc="0" normalizeH="0" baseline="0" noProof="0">
              <a:ln>
                <a:noFill/>
              </a:ln>
              <a:solidFill>
                <a:srgbClr val="000000"/>
              </a:solidFill>
              <a:effectLst/>
              <a:uLnTx/>
              <a:uFillTx/>
              <a:latin typeface="Segoe Sans Text Semibold"/>
              <a:ea typeface="+mn-ea"/>
              <a:cs typeface="Segoe Sans Text"/>
            </a:endParaRPr>
          </a:p>
        </p:txBody>
      </p:sp>
      <p:sp>
        <p:nvSpPr>
          <p:cNvPr id="59" name="TextBox 58" descr="Loved by 100M+ developers&#10;">
            <a:extLst>
              <a:ext uri="{FF2B5EF4-FFF2-40B4-BE49-F238E27FC236}">
                <a16:creationId xmlns:a16="http://schemas.microsoft.com/office/drawing/2014/main" id="{8C2CFBBF-2E3D-0B3A-9300-F27060C1E1EA}"/>
              </a:ext>
            </a:extLst>
          </p:cNvPr>
          <p:cNvSpPr txBox="1"/>
          <p:nvPr/>
        </p:nvSpPr>
        <p:spPr>
          <a:xfrm>
            <a:off x="6382476" y="3861824"/>
            <a:ext cx="2176272" cy="553998"/>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UI"/>
              </a:rPr>
              <a:t>State-of-the-art search technology</a:t>
            </a: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39" name="TextBox 38" descr="Used by &gt;90% of Fortune 100&#10;">
            <a:extLst>
              <a:ext uri="{FF2B5EF4-FFF2-40B4-BE49-F238E27FC236}">
                <a16:creationId xmlns:a16="http://schemas.microsoft.com/office/drawing/2014/main" id="{8531BDCA-23AA-1813-FFF0-1CB3F0B149DE}"/>
              </a:ext>
            </a:extLst>
          </p:cNvPr>
          <p:cNvSpPr txBox="1"/>
          <p:nvPr/>
        </p:nvSpPr>
        <p:spPr>
          <a:xfrm>
            <a:off x="9158380" y="3861824"/>
            <a:ext cx="2176272" cy="553998"/>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UI"/>
              </a:rPr>
              <a:t>Enterprise-ready foundation</a:t>
            </a:r>
          </a:p>
        </p:txBody>
      </p: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3306756" y="3862070"/>
            <a:ext cx="0" cy="900000"/>
          </a:xfrm>
          <a:prstGeom prst="line">
            <a:avLst/>
          </a:prstGeom>
          <a:noFill/>
          <a:ln w="12700" cap="rnd" cmpd="sng" algn="ctr">
            <a:solidFill>
              <a:srgbClr val="3A4953"/>
            </a:solidFill>
            <a:prstDash val="solid"/>
            <a:headEnd type="none" w="lg" len="med"/>
            <a:tailEnd type="none" w="lg" len="med"/>
          </a:ln>
          <a:effectLst/>
        </p:spPr>
      </p:cxnSp>
      <p:cxnSp>
        <p:nvCxnSpPr>
          <p:cNvPr id="10" name="Straight Connector 9">
            <a:extLst>
              <a:ext uri="{FF2B5EF4-FFF2-40B4-BE49-F238E27FC236}">
                <a16:creationId xmlns:a16="http://schemas.microsoft.com/office/drawing/2014/main" id="{60153AED-55F8-A25A-4718-DFA6243DE471}"/>
              </a:ext>
              <a:ext uri="{C183D7F6-B498-43B3-948B-1728B52AA6E4}">
                <adec:decorative xmlns:adec="http://schemas.microsoft.com/office/drawing/2017/decorative" val="1"/>
              </a:ext>
            </a:extLst>
          </p:cNvPr>
          <p:cNvCxnSpPr>
            <a:cxnSpLocks/>
          </p:cNvCxnSpPr>
          <p:nvPr/>
        </p:nvCxnSpPr>
        <p:spPr>
          <a:xfrm>
            <a:off x="6082660" y="3862070"/>
            <a:ext cx="0" cy="900000"/>
          </a:xfrm>
          <a:prstGeom prst="line">
            <a:avLst/>
          </a:prstGeom>
          <a:noFill/>
          <a:ln w="12700" cap="rnd" cmpd="sng" algn="ctr">
            <a:solidFill>
              <a:srgbClr val="3A4953"/>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255066BD-8E2D-B60A-84F4-BC9EF911C7CD}"/>
              </a:ext>
              <a:ext uri="{C183D7F6-B498-43B3-948B-1728B52AA6E4}">
                <adec:decorative xmlns:adec="http://schemas.microsoft.com/office/drawing/2017/decorative" val="1"/>
              </a:ext>
            </a:extLst>
          </p:cNvPr>
          <p:cNvCxnSpPr>
            <a:cxnSpLocks/>
          </p:cNvCxnSpPr>
          <p:nvPr/>
        </p:nvCxnSpPr>
        <p:spPr>
          <a:xfrm>
            <a:off x="8858564" y="3862070"/>
            <a:ext cx="0" cy="900000"/>
          </a:xfrm>
          <a:prstGeom prst="line">
            <a:avLst/>
          </a:prstGeom>
          <a:noFill/>
          <a:ln w="12700" cap="rnd" cmpd="sng" algn="ctr">
            <a:solidFill>
              <a:srgbClr val="3A4953"/>
            </a:solidFill>
            <a:prstDash val="solid"/>
            <a:headEnd type="none" w="lg" len="med"/>
            <a:tailEnd type="none" w="lg" len="med"/>
          </a:ln>
          <a:effectLst/>
        </p:spPr>
      </p:cxnSp>
      <p:sp>
        <p:nvSpPr>
          <p:cNvPr id="27" name="Graphic 25">
            <a:extLst>
              <a:ext uri="{FF2B5EF4-FFF2-40B4-BE49-F238E27FC236}">
                <a16:creationId xmlns:a16="http://schemas.microsoft.com/office/drawing/2014/main" id="{863363FB-768F-C1A2-148B-536791EE170A}"/>
              </a:ext>
              <a:ext uri="{C183D7F6-B498-43B3-948B-1728B52AA6E4}">
                <adec:decorative xmlns:adec="http://schemas.microsoft.com/office/drawing/2017/decorative" val="1"/>
              </a:ext>
            </a:extLst>
          </p:cNvPr>
          <p:cNvSpPr/>
          <p:nvPr/>
        </p:nvSpPr>
        <p:spPr>
          <a:xfrm>
            <a:off x="5684520" y="1606233"/>
            <a:ext cx="822960" cy="822960"/>
          </a:xfrm>
          <a:custGeom>
            <a:avLst/>
            <a:gdLst>
              <a:gd name="connsiteX0" fmla="*/ 674370 w 822960"/>
              <a:gd name="connsiteY0" fmla="*/ 0 h 822960"/>
              <a:gd name="connsiteX1" fmla="*/ 822960 w 822960"/>
              <a:gd name="connsiteY1" fmla="*/ 148590 h 822960"/>
              <a:gd name="connsiteX2" fmla="*/ 822960 w 822960"/>
              <a:gd name="connsiteY2" fmla="*/ 674370 h 822960"/>
              <a:gd name="connsiteX3" fmla="*/ 674370 w 822960"/>
              <a:gd name="connsiteY3" fmla="*/ 822960 h 822960"/>
              <a:gd name="connsiteX4" fmla="*/ 148590 w 822960"/>
              <a:gd name="connsiteY4" fmla="*/ 822960 h 822960"/>
              <a:gd name="connsiteX5" fmla="*/ 0 w 822960"/>
              <a:gd name="connsiteY5" fmla="*/ 674370 h 822960"/>
              <a:gd name="connsiteX6" fmla="*/ 0 w 822960"/>
              <a:gd name="connsiteY6" fmla="*/ 148590 h 822960"/>
              <a:gd name="connsiteX7" fmla="*/ 148590 w 822960"/>
              <a:gd name="connsiteY7" fmla="*/ 0 h 822960"/>
              <a:gd name="connsiteX8" fmla="*/ 674370 w 822960"/>
              <a:gd name="connsiteY8" fmla="*/ 0 h 822960"/>
              <a:gd name="connsiteX9" fmla="*/ 365760 w 822960"/>
              <a:gd name="connsiteY9" fmla="*/ 182880 h 822960"/>
              <a:gd name="connsiteX10" fmla="*/ 182956 w 822960"/>
              <a:gd name="connsiteY10" fmla="*/ 365838 h 822960"/>
              <a:gd name="connsiteX11" fmla="*/ 365911 w 822960"/>
              <a:gd name="connsiteY11" fmla="*/ 548640 h 822960"/>
              <a:gd name="connsiteX12" fmla="*/ 458617 w 822960"/>
              <a:gd name="connsiteY12" fmla="*/ 523357 h 822960"/>
              <a:gd name="connsiteX13" fmla="*/ 562036 w 822960"/>
              <a:gd name="connsiteY13" fmla="*/ 626684 h 822960"/>
              <a:gd name="connsiteX14" fmla="*/ 566334 w 822960"/>
              <a:gd name="connsiteY14" fmla="*/ 630479 h 822960"/>
              <a:gd name="connsiteX15" fmla="*/ 630470 w 822960"/>
              <a:gd name="connsiteY15" fmla="*/ 622277 h 822960"/>
              <a:gd name="connsiteX16" fmla="*/ 626684 w 822960"/>
              <a:gd name="connsiteY16" fmla="*/ 562036 h 822960"/>
              <a:gd name="connsiteX17" fmla="*/ 523357 w 822960"/>
              <a:gd name="connsiteY17" fmla="*/ 458617 h 822960"/>
              <a:gd name="connsiteX18" fmla="*/ 458663 w 822960"/>
              <a:gd name="connsiteY18" fmla="*/ 208208 h 822960"/>
              <a:gd name="connsiteX19" fmla="*/ 365760 w 822960"/>
              <a:gd name="connsiteY19" fmla="*/ 182880 h 822960"/>
              <a:gd name="connsiteX20" fmla="*/ 365760 w 822960"/>
              <a:gd name="connsiteY20" fmla="*/ 274320 h 822960"/>
              <a:gd name="connsiteX21" fmla="*/ 457200 w 822960"/>
              <a:gd name="connsiteY21" fmla="*/ 365760 h 822960"/>
              <a:gd name="connsiteX22" fmla="*/ 365760 w 822960"/>
              <a:gd name="connsiteY22" fmla="*/ 457200 h 822960"/>
              <a:gd name="connsiteX23" fmla="*/ 274320 w 822960"/>
              <a:gd name="connsiteY23" fmla="*/ 365760 h 822960"/>
              <a:gd name="connsiteX24" fmla="*/ 365760 w 822960"/>
              <a:gd name="connsiteY24" fmla="*/ 27432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2960" h="822960">
                <a:moveTo>
                  <a:pt x="674370" y="0"/>
                </a:moveTo>
                <a:cubicBezTo>
                  <a:pt x="756433" y="0"/>
                  <a:pt x="822960" y="66526"/>
                  <a:pt x="822960" y="148590"/>
                </a:cubicBezTo>
                <a:lnTo>
                  <a:pt x="822960" y="674370"/>
                </a:lnTo>
                <a:cubicBezTo>
                  <a:pt x="822960" y="756433"/>
                  <a:pt x="756433" y="822960"/>
                  <a:pt x="674370" y="822960"/>
                </a:cubicBezTo>
                <a:lnTo>
                  <a:pt x="148590" y="822960"/>
                </a:lnTo>
                <a:cubicBezTo>
                  <a:pt x="66526" y="822960"/>
                  <a:pt x="0" y="756433"/>
                  <a:pt x="0" y="674370"/>
                </a:cubicBezTo>
                <a:lnTo>
                  <a:pt x="0" y="148590"/>
                </a:lnTo>
                <a:cubicBezTo>
                  <a:pt x="0" y="66526"/>
                  <a:pt x="66526" y="0"/>
                  <a:pt x="148590" y="0"/>
                </a:cubicBezTo>
                <a:lnTo>
                  <a:pt x="674370" y="0"/>
                </a:lnTo>
                <a:close/>
                <a:moveTo>
                  <a:pt x="365760" y="182880"/>
                </a:moveTo>
                <a:cubicBezTo>
                  <a:pt x="264758" y="182922"/>
                  <a:pt x="182914" y="264834"/>
                  <a:pt x="182956" y="365838"/>
                </a:cubicBezTo>
                <a:cubicBezTo>
                  <a:pt x="182998" y="466838"/>
                  <a:pt x="264911" y="548681"/>
                  <a:pt x="365911" y="548640"/>
                </a:cubicBezTo>
                <a:cubicBezTo>
                  <a:pt x="398514" y="548626"/>
                  <a:pt x="430522" y="539898"/>
                  <a:pt x="458617" y="523357"/>
                </a:cubicBezTo>
                <a:lnTo>
                  <a:pt x="562036" y="626684"/>
                </a:lnTo>
                <a:lnTo>
                  <a:pt x="566334" y="630479"/>
                </a:lnTo>
                <a:cubicBezTo>
                  <a:pt x="586309" y="645923"/>
                  <a:pt x="615025" y="642252"/>
                  <a:pt x="630470" y="622277"/>
                </a:cubicBezTo>
                <a:cubicBezTo>
                  <a:pt x="644524" y="604098"/>
                  <a:pt x="642906" y="578312"/>
                  <a:pt x="626684" y="562036"/>
                </a:cubicBezTo>
                <a:lnTo>
                  <a:pt x="523357" y="458617"/>
                </a:lnTo>
                <a:cubicBezTo>
                  <a:pt x="574641" y="371603"/>
                  <a:pt x="545677" y="259492"/>
                  <a:pt x="458663" y="208208"/>
                </a:cubicBezTo>
                <a:cubicBezTo>
                  <a:pt x="430513" y="191618"/>
                  <a:pt x="398436" y="182872"/>
                  <a:pt x="365760" y="182880"/>
                </a:cubicBezTo>
                <a:close/>
                <a:moveTo>
                  <a:pt x="365760" y="274320"/>
                </a:moveTo>
                <a:cubicBezTo>
                  <a:pt x="416262" y="274320"/>
                  <a:pt x="457200" y="315259"/>
                  <a:pt x="457200" y="365760"/>
                </a:cubicBezTo>
                <a:cubicBezTo>
                  <a:pt x="457200" y="416262"/>
                  <a:pt x="416262" y="457200"/>
                  <a:pt x="365760" y="457200"/>
                </a:cubicBezTo>
                <a:cubicBezTo>
                  <a:pt x="315259" y="457200"/>
                  <a:pt x="274320" y="416262"/>
                  <a:pt x="274320" y="365760"/>
                </a:cubicBezTo>
                <a:cubicBezTo>
                  <a:pt x="274320" y="315259"/>
                  <a:pt x="315259" y="274320"/>
                  <a:pt x="365760" y="27432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022551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0 2.96296E-6 L 0 0.01967 " pathEditMode="relative" rAng="0" ptsTypes="AA">
                                      <p:cBhvr>
                                        <p:cTn id="9" dur="500" spd="-100000" fill="hold"/>
                                        <p:tgtEl>
                                          <p:spTgt spid="6"/>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200"/>
                                  </p:stCondLst>
                                  <p:childTnLst>
                                    <p:animMotion origin="layout" path="M -1.66667E-6 -2.59259E-6 L -1.66667E-6 0.01968 " pathEditMode="relative" rAng="0" ptsTypes="AA">
                                      <p:cBhvr>
                                        <p:cTn id="14" dur="500" spd="-100000" fill="hold"/>
                                        <p:tgtEl>
                                          <p:spTgt spid="44"/>
                                        </p:tgtEl>
                                        <p:attrNameLst>
                                          <p:attrName>ppt_x</p:attrName>
                                          <p:attrName>ppt_y</p:attrName>
                                        </p:attrNameLst>
                                      </p:cBhvr>
                                      <p:rCtr x="0" y="972"/>
                                    </p:animMotion>
                                  </p:childTnLst>
                                </p:cTn>
                              </p:par>
                              <p:par>
                                <p:cTn id="15" presetID="10" presetClass="entr" presetSubtype="0" fill="hold" grpId="0" nodeType="withEffect">
                                  <p:stCondLst>
                                    <p:cond delay="4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grpId="1" nodeType="withEffect">
                                  <p:stCondLst>
                                    <p:cond delay="400"/>
                                  </p:stCondLst>
                                  <p:childTnLst>
                                    <p:animMotion origin="layout" path="M 3.95833E-6 -1.11111E-6 L 3.95833E-6 0.01968 " pathEditMode="relative" rAng="0" ptsTypes="AA">
                                      <p:cBhvr>
                                        <p:cTn id="19" dur="500" spd="-100000" fill="hold"/>
                                        <p:tgtEl>
                                          <p:spTgt spid="54"/>
                                        </p:tgtEl>
                                        <p:attrNameLst>
                                          <p:attrName>ppt_x</p:attrName>
                                          <p:attrName>ppt_y</p:attrName>
                                        </p:attrNameLst>
                                      </p:cBhvr>
                                      <p:rCtr x="0" y="972"/>
                                    </p:animMotion>
                                  </p:childTnLst>
                                </p:cTn>
                              </p:par>
                              <p:par>
                                <p:cTn id="20" presetID="10" presetClass="entr" presetSubtype="0" fill="hold" grpId="0" nodeType="withEffect">
                                  <p:stCondLst>
                                    <p:cond delay="50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42" presetClass="path" presetSubtype="0" decel="100000" fill="hold" grpId="1" nodeType="withEffect">
                                  <p:stCondLst>
                                    <p:cond delay="500"/>
                                  </p:stCondLst>
                                  <p:childTnLst>
                                    <p:animMotion origin="layout" path="M -2.08333E-7 -2.22222E-6 L -2.08333E-7 0.01968 " pathEditMode="relative" rAng="0" ptsTypes="AA">
                                      <p:cBhvr>
                                        <p:cTn id="24" dur="500" spd="-100000" fill="hold"/>
                                        <p:tgtEl>
                                          <p:spTgt spid="59"/>
                                        </p:tgtEl>
                                        <p:attrNameLst>
                                          <p:attrName>ppt_x</p:attrName>
                                          <p:attrName>ppt_y</p:attrName>
                                        </p:attrNameLst>
                                      </p:cBhvr>
                                      <p:rCtr x="0" y="972"/>
                                    </p:animMotion>
                                  </p:childTnLst>
                                </p:cTn>
                              </p:par>
                              <p:par>
                                <p:cTn id="25" presetID="10" presetClass="entr" presetSubtype="0" fill="hold" grpId="0" nodeType="withEffect">
                                  <p:stCondLst>
                                    <p:cond delay="6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600"/>
                                  </p:stCondLst>
                                  <p:childTnLst>
                                    <p:animMotion origin="layout" path="M -4.58333E-6 -2.59259E-6 L -4.58333E-6 0.01968 " pathEditMode="relative" rAng="0" ptsTypes="AA">
                                      <p:cBhvr>
                                        <p:cTn id="29" dur="500" spd="-100000" fill="hold"/>
                                        <p:tgtEl>
                                          <p:spTgt spid="39"/>
                                        </p:tgtEl>
                                        <p:attrNameLst>
                                          <p:attrName>ppt_x</p:attrName>
                                          <p:attrName>ppt_y</p:attrName>
                                        </p:attrNameLst>
                                      </p:cBhvr>
                                      <p:rCtr x="0" y="972"/>
                                    </p:animMotion>
                                  </p:childTnLst>
                                </p:cTn>
                              </p:par>
                              <p:par>
                                <p:cTn id="30" presetID="10" presetClass="entr" presetSubtype="0" fill="hold" nodeType="withEffect">
                                  <p:stCondLst>
                                    <p:cond delay="6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6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60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23" presetClass="entr" presetSubtype="16" fill="hold" grpId="0" nodeType="withEffect">
                                  <p:stCondLst>
                                    <p:cond delay="200"/>
                                  </p:stCondLst>
                                  <p:childTnLst>
                                    <p:set>
                                      <p:cBhvr>
                                        <p:cTn id="40" dur="1" fill="hold">
                                          <p:stCondLst>
                                            <p:cond delay="0"/>
                                          </p:stCondLst>
                                        </p:cTn>
                                        <p:tgtEl>
                                          <p:spTgt spid="27"/>
                                        </p:tgtEl>
                                        <p:attrNameLst>
                                          <p:attrName>style.visibility</p:attrName>
                                        </p:attrNameLst>
                                      </p:cBhvr>
                                      <p:to>
                                        <p:strVal val="visible"/>
                                      </p:to>
                                    </p:set>
                                    <p:anim calcmode="lin" valueType="num">
                                      <p:cBhvr>
                                        <p:cTn id="41" dur="400" fill="hold"/>
                                        <p:tgtEl>
                                          <p:spTgt spid="27"/>
                                        </p:tgtEl>
                                        <p:attrNameLst>
                                          <p:attrName>ppt_w</p:attrName>
                                        </p:attrNameLst>
                                      </p:cBhvr>
                                      <p:tavLst>
                                        <p:tav tm="0">
                                          <p:val>
                                            <p:fltVal val="0"/>
                                          </p:val>
                                        </p:tav>
                                        <p:tav tm="100000">
                                          <p:val>
                                            <p:strVal val="#ppt_w"/>
                                          </p:val>
                                        </p:tav>
                                      </p:tavLst>
                                    </p:anim>
                                    <p:anim calcmode="lin" valueType="num">
                                      <p:cBhvr>
                                        <p:cTn id="42" dur="400" fill="hold"/>
                                        <p:tgtEl>
                                          <p:spTgt spid="27"/>
                                        </p:tgtEl>
                                        <p:attrNameLst>
                                          <p:attrName>ppt_h</p:attrName>
                                        </p:attrNameLst>
                                      </p:cBhvr>
                                      <p:tavLst>
                                        <p:tav tm="0">
                                          <p:val>
                                            <p:fltVal val="0"/>
                                          </p:val>
                                        </p:tav>
                                        <p:tav tm="100000">
                                          <p:val>
                                            <p:strVal val="#ppt_h"/>
                                          </p:val>
                                        </p:tav>
                                      </p:tavLst>
                                    </p:anim>
                                  </p:childTnLst>
                                </p:cTn>
                              </p:par>
                              <p:par>
                                <p:cTn id="43" presetID="6" presetClass="emph" presetSubtype="0" accel="100000" autoRev="1" fill="hold" grpId="1" nodeType="withEffect">
                                  <p:stCondLst>
                                    <p:cond delay="200"/>
                                  </p:stCondLst>
                                  <p:childTnLst>
                                    <p:animScale>
                                      <p:cBhvr>
                                        <p:cTn id="44" dur="400" fill="hold"/>
                                        <p:tgtEl>
                                          <p:spTgt spid="2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4" grpId="0"/>
      <p:bldP spid="44" grpId="1"/>
      <p:bldP spid="54" grpId="0"/>
      <p:bldP spid="54" grpId="1"/>
      <p:bldP spid="59" grpId="0"/>
      <p:bldP spid="59" grpId="1"/>
      <p:bldP spid="39" grpId="0"/>
      <p:bldP spid="39" grpId="1"/>
      <p:bldP spid="27" grpId="0" animBg="1"/>
      <p:bldP spid="2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4EFE94-6486-EDE9-8A9F-69D649C2B2C4}"/>
              </a:ext>
            </a:extLst>
          </p:cNvPr>
          <p:cNvSpPr>
            <a:spLocks noGrp="1"/>
          </p:cNvSpPr>
          <p:nvPr>
            <p:ph type="title"/>
          </p:nvPr>
        </p:nvSpPr>
        <p:spPr>
          <a:xfrm>
            <a:off x="588263" y="2936558"/>
            <a:ext cx="3709285" cy="984885"/>
          </a:xfrm>
        </p:spPr>
        <p:txBody>
          <a:bodyPr wrap="none"/>
          <a:lstStyle/>
          <a:p>
            <a:r>
              <a:rPr lang="en-US"/>
              <a:t>Azure AI Search</a:t>
            </a:r>
            <a:br>
              <a:rPr lang="en-US"/>
            </a:br>
            <a:r>
              <a:rPr lang="en-US" sz="2800" i="1" spc="0">
                <a:solidFill>
                  <a:schemeClr val="tx1"/>
                </a:solidFill>
                <a:latin typeface="Segoe UI Semibold" panose="020B0702040204020203" pitchFamily="34" charset="0"/>
                <a:cs typeface="Segoe UI Semibold" panose="020B0702040204020203" pitchFamily="34" charset="0"/>
              </a:rPr>
              <a:t>Revolutionary retrieval</a:t>
            </a:r>
            <a:endParaRPr lang="en-US" i="1" spc="0">
              <a:solidFill>
                <a:schemeClr val="tx1"/>
              </a:solidFill>
              <a:latin typeface="Segoe UI Semibold" panose="020B0702040204020203" pitchFamily="34" charset="0"/>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3C1A1C95-9850-B658-3158-5A0FD49FC93D}"/>
              </a:ext>
            </a:extLst>
          </p:cNvPr>
          <p:cNvSpPr/>
          <p:nvPr/>
        </p:nvSpPr>
        <p:spPr bwMode="auto">
          <a:xfrm>
            <a:off x="5439034" y="703123"/>
            <a:ext cx="6304662" cy="1700784"/>
          </a:xfrm>
          <a:prstGeom prst="roundRect">
            <a:avLst>
              <a:gd name="adj" fmla="val 462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800">
                <a:solidFill>
                  <a:prstClr val="black"/>
                </a:solidFill>
                <a:latin typeface="+mj-lt"/>
                <a:cs typeface="Segoe UI" pitchFamily="34" charset="0"/>
              </a:rPr>
              <a:t>Quality</a:t>
            </a:r>
          </a:p>
          <a:p>
            <a:pPr defTabSz="932472" fontAlgn="base">
              <a:spcBef>
                <a:spcPct val="0"/>
              </a:spcBef>
              <a:spcAft>
                <a:spcPct val="0"/>
              </a:spcAft>
            </a:pPr>
            <a:r>
              <a:rPr lang="en-US" sz="2400">
                <a:solidFill>
                  <a:prstClr val="black"/>
                </a:solidFill>
                <a:cs typeface="Segoe UI" pitchFamily="34" charset="0"/>
              </a:rPr>
              <a:t>Build better apps with better search</a:t>
            </a:r>
          </a:p>
        </p:txBody>
      </p:sp>
      <p:sp>
        <p:nvSpPr>
          <p:cNvPr id="15" name="Rectangle: Rounded Corners 14">
            <a:extLst>
              <a:ext uri="{FF2B5EF4-FFF2-40B4-BE49-F238E27FC236}">
                <a16:creationId xmlns:a16="http://schemas.microsoft.com/office/drawing/2014/main" id="{A2A4D080-2149-4E8F-1C94-5593D5108651}"/>
              </a:ext>
            </a:extLst>
          </p:cNvPr>
          <p:cNvSpPr/>
          <p:nvPr/>
        </p:nvSpPr>
        <p:spPr bwMode="auto">
          <a:xfrm>
            <a:off x="5400156" y="2725458"/>
            <a:ext cx="6304662" cy="1700784"/>
          </a:xfrm>
          <a:prstGeom prst="roundRect">
            <a:avLst>
              <a:gd name="adj" fmla="val 462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800">
                <a:solidFill>
                  <a:prstClr val="black"/>
                </a:solidFill>
                <a:latin typeface="+mj-lt"/>
                <a:cs typeface="Segoe UI" pitchFamily="34" charset="0"/>
              </a:rPr>
              <a:t>Agility</a:t>
            </a:r>
          </a:p>
          <a:p>
            <a:pPr defTabSz="932472" fontAlgn="base">
              <a:spcBef>
                <a:spcPct val="0"/>
              </a:spcBef>
              <a:spcAft>
                <a:spcPct val="0"/>
              </a:spcAft>
            </a:pPr>
            <a:r>
              <a:rPr lang="en-US" sz="2400">
                <a:solidFill>
                  <a:prstClr val="black"/>
                </a:solidFill>
                <a:cs typeface="Segoe UI" pitchFamily="34" charset="0"/>
              </a:rPr>
              <a:t>Flexibility with integrated platform and ecosystem</a:t>
            </a:r>
          </a:p>
        </p:txBody>
      </p:sp>
      <p:sp>
        <p:nvSpPr>
          <p:cNvPr id="12" name="Rectangle: Rounded Corners 11">
            <a:extLst>
              <a:ext uri="{FF2B5EF4-FFF2-40B4-BE49-F238E27FC236}">
                <a16:creationId xmlns:a16="http://schemas.microsoft.com/office/drawing/2014/main" id="{08A71D97-BA6D-608C-A1FD-307DF18C002E}"/>
              </a:ext>
            </a:extLst>
          </p:cNvPr>
          <p:cNvSpPr/>
          <p:nvPr/>
        </p:nvSpPr>
        <p:spPr bwMode="auto">
          <a:xfrm>
            <a:off x="5415708" y="4714584"/>
            <a:ext cx="6304662" cy="1700784"/>
          </a:xfrm>
          <a:prstGeom prst="roundRect">
            <a:avLst>
              <a:gd name="adj" fmla="val 462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800">
                <a:solidFill>
                  <a:prstClr val="black"/>
                </a:solidFill>
                <a:latin typeface="+mj-lt"/>
                <a:cs typeface="Segoe UI" pitchFamily="34" charset="0"/>
              </a:rPr>
              <a:t>Scale</a:t>
            </a:r>
          </a:p>
          <a:p>
            <a:pPr defTabSz="932472" fontAlgn="base">
              <a:spcBef>
                <a:spcPct val="0"/>
              </a:spcBef>
              <a:spcAft>
                <a:spcPct val="0"/>
              </a:spcAft>
            </a:pPr>
            <a:r>
              <a:rPr lang="en-US" sz="2400">
                <a:solidFill>
                  <a:prstClr val="black"/>
                </a:solidFill>
                <a:cs typeface="Segoe UI" pitchFamily="34" charset="0"/>
              </a:rPr>
              <a:t>Perform RAG at scale with an enterprise-ready platform</a:t>
            </a:r>
          </a:p>
        </p:txBody>
      </p:sp>
      <p:sp>
        <p:nvSpPr>
          <p:cNvPr id="23" name="Graphic 17">
            <a:extLst>
              <a:ext uri="{FF2B5EF4-FFF2-40B4-BE49-F238E27FC236}">
                <a16:creationId xmlns:a16="http://schemas.microsoft.com/office/drawing/2014/main" id="{6E73D11F-A09E-2C28-BF47-BCC79E96BBDC}"/>
              </a:ext>
              <a:ext uri="{C183D7F6-B498-43B3-948B-1728B52AA6E4}">
                <adec:decorative xmlns:adec="http://schemas.microsoft.com/office/drawing/2017/decorative" val="1"/>
              </a:ext>
            </a:extLst>
          </p:cNvPr>
          <p:cNvSpPr>
            <a:spLocks noChangeAspect="1"/>
          </p:cNvSpPr>
          <p:nvPr/>
        </p:nvSpPr>
        <p:spPr>
          <a:xfrm>
            <a:off x="5715428" y="5256366"/>
            <a:ext cx="617220" cy="617220"/>
          </a:xfrm>
          <a:custGeom>
            <a:avLst/>
            <a:gdLst>
              <a:gd name="connsiteX0" fmla="*/ 77153 w 617220"/>
              <a:gd name="connsiteY0" fmla="*/ 0 h 617220"/>
              <a:gd name="connsiteX1" fmla="*/ 0 w 617220"/>
              <a:gd name="connsiteY1" fmla="*/ 77153 h 617220"/>
              <a:gd name="connsiteX2" fmla="*/ 0 w 617220"/>
              <a:gd name="connsiteY2" fmla="*/ 540068 h 617220"/>
              <a:gd name="connsiteX3" fmla="*/ 77153 w 617220"/>
              <a:gd name="connsiteY3" fmla="*/ 617220 h 617220"/>
              <a:gd name="connsiteX4" fmla="*/ 540068 w 617220"/>
              <a:gd name="connsiteY4" fmla="*/ 617220 h 617220"/>
              <a:gd name="connsiteX5" fmla="*/ 617220 w 617220"/>
              <a:gd name="connsiteY5" fmla="*/ 540068 h 617220"/>
              <a:gd name="connsiteX6" fmla="*/ 617220 w 617220"/>
              <a:gd name="connsiteY6" fmla="*/ 77153 h 617220"/>
              <a:gd name="connsiteX7" fmla="*/ 540068 w 617220"/>
              <a:gd name="connsiteY7" fmla="*/ 0 h 617220"/>
              <a:gd name="connsiteX8" fmla="*/ 77153 w 617220"/>
              <a:gd name="connsiteY8" fmla="*/ 0 h 617220"/>
              <a:gd name="connsiteX9" fmla="*/ 102870 w 617220"/>
              <a:gd name="connsiteY9" fmla="*/ 128588 h 617220"/>
              <a:gd name="connsiteX10" fmla="*/ 128588 w 617220"/>
              <a:gd name="connsiteY10" fmla="*/ 102870 h 617220"/>
              <a:gd name="connsiteX11" fmla="*/ 214313 w 617220"/>
              <a:gd name="connsiteY11" fmla="*/ 102870 h 617220"/>
              <a:gd name="connsiteX12" fmla="*/ 240030 w 617220"/>
              <a:gd name="connsiteY12" fmla="*/ 128588 h 617220"/>
              <a:gd name="connsiteX13" fmla="*/ 214313 w 617220"/>
              <a:gd name="connsiteY13" fmla="*/ 154305 h 617220"/>
              <a:gd name="connsiteX14" fmla="*/ 190652 w 617220"/>
              <a:gd name="connsiteY14" fmla="*/ 154305 h 617220"/>
              <a:gd name="connsiteX15" fmla="*/ 249631 w 617220"/>
              <a:gd name="connsiteY15" fmla="*/ 213284 h 617220"/>
              <a:gd name="connsiteX16" fmla="*/ 250914 w 617220"/>
              <a:gd name="connsiteY16" fmla="*/ 249631 h 617220"/>
              <a:gd name="connsiteX17" fmla="*/ 214567 w 617220"/>
              <a:gd name="connsiteY17" fmla="*/ 250914 h 617220"/>
              <a:gd name="connsiteX18" fmla="*/ 213284 w 617220"/>
              <a:gd name="connsiteY18" fmla="*/ 249631 h 617220"/>
              <a:gd name="connsiteX19" fmla="*/ 154305 w 617220"/>
              <a:gd name="connsiteY19" fmla="*/ 190652 h 617220"/>
              <a:gd name="connsiteX20" fmla="*/ 154305 w 617220"/>
              <a:gd name="connsiteY20" fmla="*/ 214347 h 617220"/>
              <a:gd name="connsiteX21" fmla="*/ 128588 w 617220"/>
              <a:gd name="connsiteY21" fmla="*/ 240064 h 617220"/>
              <a:gd name="connsiteX22" fmla="*/ 102870 w 617220"/>
              <a:gd name="connsiteY22" fmla="*/ 214347 h 617220"/>
              <a:gd name="connsiteX23" fmla="*/ 102870 w 617220"/>
              <a:gd name="connsiteY23" fmla="*/ 128588 h 617220"/>
              <a:gd name="connsiteX24" fmla="*/ 506806 w 617220"/>
              <a:gd name="connsiteY24" fmla="*/ 506841 h 617220"/>
              <a:gd name="connsiteX25" fmla="*/ 488633 w 617220"/>
              <a:gd name="connsiteY25" fmla="*/ 514384 h 617220"/>
              <a:gd name="connsiteX26" fmla="*/ 402908 w 617220"/>
              <a:gd name="connsiteY26" fmla="*/ 514384 h 617220"/>
              <a:gd name="connsiteX27" fmla="*/ 377190 w 617220"/>
              <a:gd name="connsiteY27" fmla="*/ 488667 h 617220"/>
              <a:gd name="connsiteX28" fmla="*/ 402908 w 617220"/>
              <a:gd name="connsiteY28" fmla="*/ 462949 h 617220"/>
              <a:gd name="connsiteX29" fmla="*/ 426568 w 617220"/>
              <a:gd name="connsiteY29" fmla="*/ 462949 h 617220"/>
              <a:gd name="connsiteX30" fmla="*/ 367589 w 617220"/>
              <a:gd name="connsiteY30" fmla="*/ 403971 h 617220"/>
              <a:gd name="connsiteX31" fmla="*/ 368203 w 617220"/>
              <a:gd name="connsiteY31" fmla="*/ 367606 h 617220"/>
              <a:gd name="connsiteX32" fmla="*/ 403936 w 617220"/>
              <a:gd name="connsiteY32" fmla="*/ 367589 h 617220"/>
              <a:gd name="connsiteX33" fmla="*/ 462915 w 617220"/>
              <a:gd name="connsiteY33" fmla="*/ 426568 h 617220"/>
              <a:gd name="connsiteX34" fmla="*/ 462915 w 617220"/>
              <a:gd name="connsiteY34" fmla="*/ 402908 h 617220"/>
              <a:gd name="connsiteX35" fmla="*/ 488633 w 617220"/>
              <a:gd name="connsiteY35" fmla="*/ 377190 h 617220"/>
              <a:gd name="connsiteX36" fmla="*/ 514350 w 617220"/>
              <a:gd name="connsiteY36" fmla="*/ 402908 h 617220"/>
              <a:gd name="connsiteX37" fmla="*/ 514350 w 617220"/>
              <a:gd name="connsiteY37" fmla="*/ 488667 h 617220"/>
              <a:gd name="connsiteX38" fmla="*/ 506806 w 617220"/>
              <a:gd name="connsiteY38" fmla="*/ 506841 h 617220"/>
              <a:gd name="connsiteX39" fmla="*/ 514350 w 617220"/>
              <a:gd name="connsiteY39" fmla="*/ 128622 h 617220"/>
              <a:gd name="connsiteX40" fmla="*/ 514350 w 617220"/>
              <a:gd name="connsiteY40" fmla="*/ 214347 h 617220"/>
              <a:gd name="connsiteX41" fmla="*/ 488633 w 617220"/>
              <a:gd name="connsiteY41" fmla="*/ 240064 h 617220"/>
              <a:gd name="connsiteX42" fmla="*/ 462915 w 617220"/>
              <a:gd name="connsiteY42" fmla="*/ 214347 h 617220"/>
              <a:gd name="connsiteX43" fmla="*/ 462915 w 617220"/>
              <a:gd name="connsiteY43" fmla="*/ 190687 h 617220"/>
              <a:gd name="connsiteX44" fmla="*/ 403936 w 617220"/>
              <a:gd name="connsiteY44" fmla="*/ 249666 h 617220"/>
              <a:gd name="connsiteX45" fmla="*/ 367572 w 617220"/>
              <a:gd name="connsiteY45" fmla="*/ 250279 h 617220"/>
              <a:gd name="connsiteX46" fmla="*/ 366958 w 617220"/>
              <a:gd name="connsiteY46" fmla="*/ 213915 h 617220"/>
              <a:gd name="connsiteX47" fmla="*/ 367589 w 617220"/>
              <a:gd name="connsiteY47" fmla="*/ 213284 h 617220"/>
              <a:gd name="connsiteX48" fmla="*/ 426568 w 617220"/>
              <a:gd name="connsiteY48" fmla="*/ 154305 h 617220"/>
              <a:gd name="connsiteX49" fmla="*/ 402908 w 617220"/>
              <a:gd name="connsiteY49" fmla="*/ 154305 h 617220"/>
              <a:gd name="connsiteX50" fmla="*/ 377190 w 617220"/>
              <a:gd name="connsiteY50" fmla="*/ 128588 h 617220"/>
              <a:gd name="connsiteX51" fmla="*/ 402908 w 617220"/>
              <a:gd name="connsiteY51" fmla="*/ 102870 h 617220"/>
              <a:gd name="connsiteX52" fmla="*/ 488633 w 617220"/>
              <a:gd name="connsiteY52" fmla="*/ 102870 h 617220"/>
              <a:gd name="connsiteX53" fmla="*/ 514350 w 617220"/>
              <a:gd name="connsiteY53" fmla="*/ 128588 h 617220"/>
              <a:gd name="connsiteX54" fmla="*/ 110414 w 617220"/>
              <a:gd name="connsiteY54" fmla="*/ 506806 h 617220"/>
              <a:gd name="connsiteX55" fmla="*/ 102870 w 617220"/>
              <a:gd name="connsiteY55" fmla="*/ 488633 h 617220"/>
              <a:gd name="connsiteX56" fmla="*/ 102870 w 617220"/>
              <a:gd name="connsiteY56" fmla="*/ 402908 h 617220"/>
              <a:gd name="connsiteX57" fmla="*/ 128588 w 617220"/>
              <a:gd name="connsiteY57" fmla="*/ 377190 h 617220"/>
              <a:gd name="connsiteX58" fmla="*/ 154305 w 617220"/>
              <a:gd name="connsiteY58" fmla="*/ 402908 h 617220"/>
              <a:gd name="connsiteX59" fmla="*/ 154305 w 617220"/>
              <a:gd name="connsiteY59" fmla="*/ 426533 h 617220"/>
              <a:gd name="connsiteX60" fmla="*/ 213284 w 617220"/>
              <a:gd name="connsiteY60" fmla="*/ 367555 h 617220"/>
              <a:gd name="connsiteX61" fmla="*/ 249631 w 617220"/>
              <a:gd name="connsiteY61" fmla="*/ 368837 h 617220"/>
              <a:gd name="connsiteX62" fmla="*/ 249631 w 617220"/>
              <a:gd name="connsiteY62" fmla="*/ 403902 h 617220"/>
              <a:gd name="connsiteX63" fmla="*/ 190652 w 617220"/>
              <a:gd name="connsiteY63" fmla="*/ 462915 h 617220"/>
              <a:gd name="connsiteX64" fmla="*/ 214347 w 617220"/>
              <a:gd name="connsiteY64" fmla="*/ 462915 h 617220"/>
              <a:gd name="connsiteX65" fmla="*/ 240064 w 617220"/>
              <a:gd name="connsiteY65" fmla="*/ 488633 h 617220"/>
              <a:gd name="connsiteX66" fmla="*/ 214347 w 617220"/>
              <a:gd name="connsiteY66" fmla="*/ 514350 h 617220"/>
              <a:gd name="connsiteX67" fmla="*/ 128588 w 617220"/>
              <a:gd name="connsiteY67" fmla="*/ 514350 h 617220"/>
              <a:gd name="connsiteX68" fmla="*/ 110414 w 617220"/>
              <a:gd name="connsiteY68" fmla="*/ 506806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7220" h="617220">
                <a:moveTo>
                  <a:pt x="77153" y="0"/>
                </a:moveTo>
                <a:cubicBezTo>
                  <a:pt x="34542" y="0"/>
                  <a:pt x="0" y="34542"/>
                  <a:pt x="0" y="77153"/>
                </a:cubicBezTo>
                <a:lnTo>
                  <a:pt x="0" y="540068"/>
                </a:lnTo>
                <a:cubicBezTo>
                  <a:pt x="0" y="582676"/>
                  <a:pt x="34542" y="617220"/>
                  <a:pt x="77153" y="617220"/>
                </a:cubicBezTo>
                <a:lnTo>
                  <a:pt x="540068" y="617220"/>
                </a:lnTo>
                <a:cubicBezTo>
                  <a:pt x="582676" y="617220"/>
                  <a:pt x="617220" y="582676"/>
                  <a:pt x="617220" y="540068"/>
                </a:cubicBezTo>
                <a:lnTo>
                  <a:pt x="617220" y="77153"/>
                </a:lnTo>
                <a:cubicBezTo>
                  <a:pt x="617220" y="34542"/>
                  <a:pt x="582676" y="0"/>
                  <a:pt x="540068" y="0"/>
                </a:cubicBezTo>
                <a:lnTo>
                  <a:pt x="77153" y="0"/>
                </a:lnTo>
                <a:close/>
                <a:moveTo>
                  <a:pt x="102870" y="128588"/>
                </a:moveTo>
                <a:cubicBezTo>
                  <a:pt x="102870" y="114384"/>
                  <a:pt x="114384" y="102870"/>
                  <a:pt x="128588" y="102870"/>
                </a:cubicBezTo>
                <a:lnTo>
                  <a:pt x="214313" y="102870"/>
                </a:lnTo>
                <a:cubicBezTo>
                  <a:pt x="228516" y="102870"/>
                  <a:pt x="240030" y="114384"/>
                  <a:pt x="240030" y="128588"/>
                </a:cubicBezTo>
                <a:cubicBezTo>
                  <a:pt x="240030" y="142791"/>
                  <a:pt x="228516" y="154305"/>
                  <a:pt x="214313" y="154305"/>
                </a:cubicBezTo>
                <a:lnTo>
                  <a:pt x="190652" y="154305"/>
                </a:lnTo>
                <a:lnTo>
                  <a:pt x="249631" y="213284"/>
                </a:lnTo>
                <a:cubicBezTo>
                  <a:pt x="260021" y="222967"/>
                  <a:pt x="260597" y="239240"/>
                  <a:pt x="250914" y="249631"/>
                </a:cubicBezTo>
                <a:cubicBezTo>
                  <a:pt x="241230" y="260021"/>
                  <a:pt x="224958" y="260597"/>
                  <a:pt x="214567" y="250914"/>
                </a:cubicBezTo>
                <a:cubicBezTo>
                  <a:pt x="214124" y="250502"/>
                  <a:pt x="213696" y="250074"/>
                  <a:pt x="213284" y="249631"/>
                </a:cubicBezTo>
                <a:lnTo>
                  <a:pt x="154305" y="190652"/>
                </a:lnTo>
                <a:lnTo>
                  <a:pt x="154305" y="214347"/>
                </a:lnTo>
                <a:cubicBezTo>
                  <a:pt x="154305" y="228550"/>
                  <a:pt x="142791" y="240064"/>
                  <a:pt x="128588" y="240064"/>
                </a:cubicBezTo>
                <a:cubicBezTo>
                  <a:pt x="114384" y="240064"/>
                  <a:pt x="102870" y="228550"/>
                  <a:pt x="102870" y="214347"/>
                </a:cubicBezTo>
                <a:lnTo>
                  <a:pt x="102870" y="128588"/>
                </a:lnTo>
                <a:close/>
                <a:moveTo>
                  <a:pt x="506806" y="506841"/>
                </a:moveTo>
                <a:cubicBezTo>
                  <a:pt x="501988" y="511665"/>
                  <a:pt x="495449" y="514377"/>
                  <a:pt x="488633" y="514384"/>
                </a:cubicBezTo>
                <a:lnTo>
                  <a:pt x="402908" y="514384"/>
                </a:lnTo>
                <a:cubicBezTo>
                  <a:pt x="388705" y="514384"/>
                  <a:pt x="377190" y="502870"/>
                  <a:pt x="377190" y="488667"/>
                </a:cubicBezTo>
                <a:cubicBezTo>
                  <a:pt x="377190" y="474464"/>
                  <a:pt x="388705" y="462949"/>
                  <a:pt x="402908" y="462949"/>
                </a:cubicBezTo>
                <a:lnTo>
                  <a:pt x="426568" y="462949"/>
                </a:lnTo>
                <a:lnTo>
                  <a:pt x="367589" y="403971"/>
                </a:lnTo>
                <a:cubicBezTo>
                  <a:pt x="357717" y="393759"/>
                  <a:pt x="357991" y="377478"/>
                  <a:pt x="368203" y="367606"/>
                </a:cubicBezTo>
                <a:cubicBezTo>
                  <a:pt x="378164" y="357974"/>
                  <a:pt x="393965" y="357967"/>
                  <a:pt x="403936" y="367589"/>
                </a:cubicBezTo>
                <a:lnTo>
                  <a:pt x="462915" y="426568"/>
                </a:lnTo>
                <a:lnTo>
                  <a:pt x="462915" y="402908"/>
                </a:lnTo>
                <a:cubicBezTo>
                  <a:pt x="462915" y="388705"/>
                  <a:pt x="474430" y="377190"/>
                  <a:pt x="488633" y="377190"/>
                </a:cubicBezTo>
                <a:cubicBezTo>
                  <a:pt x="502835" y="377190"/>
                  <a:pt x="514350" y="388705"/>
                  <a:pt x="514350" y="402908"/>
                </a:cubicBezTo>
                <a:lnTo>
                  <a:pt x="514350" y="488667"/>
                </a:lnTo>
                <a:cubicBezTo>
                  <a:pt x="514343" y="495484"/>
                  <a:pt x="511631" y="502023"/>
                  <a:pt x="506806" y="506841"/>
                </a:cubicBezTo>
                <a:close/>
                <a:moveTo>
                  <a:pt x="514350" y="128622"/>
                </a:moveTo>
                <a:lnTo>
                  <a:pt x="514350" y="214347"/>
                </a:lnTo>
                <a:cubicBezTo>
                  <a:pt x="514350" y="228550"/>
                  <a:pt x="502835" y="240064"/>
                  <a:pt x="488633" y="240064"/>
                </a:cubicBezTo>
                <a:cubicBezTo>
                  <a:pt x="474430" y="240064"/>
                  <a:pt x="462915" y="228550"/>
                  <a:pt x="462915" y="214347"/>
                </a:cubicBezTo>
                <a:lnTo>
                  <a:pt x="462915" y="190687"/>
                </a:lnTo>
                <a:lnTo>
                  <a:pt x="403936" y="249666"/>
                </a:lnTo>
                <a:cubicBezTo>
                  <a:pt x="394064" y="259877"/>
                  <a:pt x="377783" y="260151"/>
                  <a:pt x="367572" y="250279"/>
                </a:cubicBezTo>
                <a:cubicBezTo>
                  <a:pt x="357360" y="240407"/>
                  <a:pt x="357086" y="224127"/>
                  <a:pt x="366958" y="213915"/>
                </a:cubicBezTo>
                <a:cubicBezTo>
                  <a:pt x="367164" y="213701"/>
                  <a:pt x="367373" y="213491"/>
                  <a:pt x="367589" y="213284"/>
                </a:cubicBezTo>
                <a:lnTo>
                  <a:pt x="426568" y="154305"/>
                </a:lnTo>
                <a:lnTo>
                  <a:pt x="402908" y="154305"/>
                </a:lnTo>
                <a:cubicBezTo>
                  <a:pt x="388705" y="154305"/>
                  <a:pt x="377190" y="142791"/>
                  <a:pt x="377190" y="128588"/>
                </a:cubicBezTo>
                <a:cubicBezTo>
                  <a:pt x="377190" y="114384"/>
                  <a:pt x="388705" y="102870"/>
                  <a:pt x="402908" y="102870"/>
                </a:cubicBezTo>
                <a:lnTo>
                  <a:pt x="488633" y="102870"/>
                </a:lnTo>
                <a:cubicBezTo>
                  <a:pt x="502835" y="102870"/>
                  <a:pt x="514350" y="114384"/>
                  <a:pt x="514350" y="128588"/>
                </a:cubicBezTo>
                <a:close/>
                <a:moveTo>
                  <a:pt x="110414" y="506806"/>
                </a:moveTo>
                <a:cubicBezTo>
                  <a:pt x="105590" y="501988"/>
                  <a:pt x="102876" y="495449"/>
                  <a:pt x="102870" y="488633"/>
                </a:cubicBezTo>
                <a:lnTo>
                  <a:pt x="102870" y="402908"/>
                </a:lnTo>
                <a:cubicBezTo>
                  <a:pt x="102870" y="388705"/>
                  <a:pt x="114384" y="377190"/>
                  <a:pt x="128588" y="377190"/>
                </a:cubicBezTo>
                <a:cubicBezTo>
                  <a:pt x="142791" y="377190"/>
                  <a:pt x="154305" y="388705"/>
                  <a:pt x="154305" y="402908"/>
                </a:cubicBezTo>
                <a:lnTo>
                  <a:pt x="154305" y="426533"/>
                </a:lnTo>
                <a:lnTo>
                  <a:pt x="213284" y="367555"/>
                </a:lnTo>
                <a:cubicBezTo>
                  <a:pt x="223675" y="357871"/>
                  <a:pt x="239948" y="358447"/>
                  <a:pt x="249631" y="368837"/>
                </a:cubicBezTo>
                <a:cubicBezTo>
                  <a:pt x="258835" y="378712"/>
                  <a:pt x="258835" y="394026"/>
                  <a:pt x="249631" y="403902"/>
                </a:cubicBezTo>
                <a:lnTo>
                  <a:pt x="190652" y="462915"/>
                </a:lnTo>
                <a:lnTo>
                  <a:pt x="214347" y="462915"/>
                </a:lnTo>
                <a:cubicBezTo>
                  <a:pt x="228550" y="462915"/>
                  <a:pt x="240064" y="474430"/>
                  <a:pt x="240064" y="488633"/>
                </a:cubicBezTo>
                <a:cubicBezTo>
                  <a:pt x="240064" y="502835"/>
                  <a:pt x="228550" y="514350"/>
                  <a:pt x="214347" y="514350"/>
                </a:cubicBezTo>
                <a:lnTo>
                  <a:pt x="128588" y="514350"/>
                </a:lnTo>
                <a:cubicBezTo>
                  <a:pt x="121769" y="514343"/>
                  <a:pt x="115232" y="511631"/>
                  <a:pt x="110414" y="506806"/>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7" name="Freeform: Shape 26">
            <a:extLst>
              <a:ext uri="{FF2B5EF4-FFF2-40B4-BE49-F238E27FC236}">
                <a16:creationId xmlns:a16="http://schemas.microsoft.com/office/drawing/2014/main" id="{262558C6-68C7-9F4C-BC62-F016284A545E}"/>
              </a:ext>
              <a:ext uri="{C183D7F6-B498-43B3-948B-1728B52AA6E4}">
                <adec:decorative xmlns:adec="http://schemas.microsoft.com/office/drawing/2017/decorative" val="1"/>
              </a:ext>
            </a:extLst>
          </p:cNvPr>
          <p:cNvSpPr>
            <a:spLocks noChangeAspect="1"/>
          </p:cNvSpPr>
          <p:nvPr/>
        </p:nvSpPr>
        <p:spPr>
          <a:xfrm>
            <a:off x="5807334" y="1210702"/>
            <a:ext cx="480060" cy="685627"/>
          </a:xfrm>
          <a:custGeom>
            <a:avLst/>
            <a:gdLst>
              <a:gd name="connsiteX0" fmla="*/ 411549 w 480060"/>
              <a:gd name="connsiteY0" fmla="*/ 454171 h 685627"/>
              <a:gd name="connsiteX1" fmla="*/ 411480 w 480060"/>
              <a:gd name="connsiteY1" fmla="*/ 659911 h 685627"/>
              <a:gd name="connsiteX2" fmla="*/ 411514 w 480060"/>
              <a:gd name="connsiteY2" fmla="*/ 659911 h 685627"/>
              <a:gd name="connsiteX3" fmla="*/ 406820 w 480060"/>
              <a:gd name="connsiteY3" fmla="*/ 674721 h 685627"/>
              <a:gd name="connsiteX4" fmla="*/ 370984 w 480060"/>
              <a:gd name="connsiteY4" fmla="*/ 680931 h 685627"/>
              <a:gd name="connsiteX5" fmla="*/ 240064 w 480060"/>
              <a:gd name="connsiteY5" fmla="*/ 588794 h 685627"/>
              <a:gd name="connsiteX6" fmla="*/ 109179 w 480060"/>
              <a:gd name="connsiteY6" fmla="*/ 680931 h 685627"/>
              <a:gd name="connsiteX7" fmla="*/ 94462 w 480060"/>
              <a:gd name="connsiteY7" fmla="*/ 685601 h 685627"/>
              <a:gd name="connsiteX8" fmla="*/ 68683 w 480060"/>
              <a:gd name="connsiteY8" fmla="*/ 659945 h 685627"/>
              <a:gd name="connsiteX9" fmla="*/ 68580 w 480060"/>
              <a:gd name="connsiteY9" fmla="*/ 454205 h 685627"/>
              <a:gd name="connsiteX10" fmla="*/ 240030 w 480060"/>
              <a:gd name="connsiteY10" fmla="*/ 514350 h 685627"/>
              <a:gd name="connsiteX11" fmla="*/ 411549 w 480060"/>
              <a:gd name="connsiteY11" fmla="*/ 454171 h 685627"/>
              <a:gd name="connsiteX12" fmla="*/ 243877 w 480060"/>
              <a:gd name="connsiteY12" fmla="*/ 120878 h 685627"/>
              <a:gd name="connsiteX13" fmla="*/ 232178 w 480060"/>
              <a:gd name="connsiteY13" fmla="*/ 124884 h 685627"/>
              <a:gd name="connsiteX14" fmla="*/ 200905 w 480060"/>
              <a:gd name="connsiteY14" fmla="*/ 188424 h 685627"/>
              <a:gd name="connsiteX15" fmla="*/ 130816 w 480060"/>
              <a:gd name="connsiteY15" fmla="*/ 198539 h 685627"/>
              <a:gd name="connsiteX16" fmla="*/ 125731 w 480060"/>
              <a:gd name="connsiteY16" fmla="*/ 201126 h 685627"/>
              <a:gd name="connsiteX17" fmla="*/ 125947 w 480060"/>
              <a:gd name="connsiteY17" fmla="*/ 213490 h 685627"/>
              <a:gd name="connsiteX18" fmla="*/ 176696 w 480060"/>
              <a:gd name="connsiteY18" fmla="*/ 262867 h 685627"/>
              <a:gd name="connsiteX19" fmla="*/ 164695 w 480060"/>
              <a:gd name="connsiteY19" fmla="*/ 332647 h 685627"/>
              <a:gd name="connsiteX20" fmla="*/ 165573 w 480060"/>
              <a:gd name="connsiteY20" fmla="*/ 338202 h 685627"/>
              <a:gd name="connsiteX21" fmla="*/ 177382 w 480060"/>
              <a:gd name="connsiteY21" fmla="*/ 341871 h 685627"/>
              <a:gd name="connsiteX22" fmla="*/ 240030 w 480060"/>
              <a:gd name="connsiteY22" fmla="*/ 308884 h 685627"/>
              <a:gd name="connsiteX23" fmla="*/ 302712 w 480060"/>
              <a:gd name="connsiteY23" fmla="*/ 341871 h 685627"/>
              <a:gd name="connsiteX24" fmla="*/ 308267 w 480060"/>
              <a:gd name="connsiteY24" fmla="*/ 342749 h 685627"/>
              <a:gd name="connsiteX25" fmla="*/ 315399 w 480060"/>
              <a:gd name="connsiteY25" fmla="*/ 332647 h 685627"/>
              <a:gd name="connsiteX26" fmla="*/ 303398 w 480060"/>
              <a:gd name="connsiteY26" fmla="*/ 262833 h 685627"/>
              <a:gd name="connsiteX27" fmla="*/ 354113 w 480060"/>
              <a:gd name="connsiteY27" fmla="*/ 213455 h 685627"/>
              <a:gd name="connsiteX28" fmla="*/ 349244 w 480060"/>
              <a:gd name="connsiteY28" fmla="*/ 198539 h 685627"/>
              <a:gd name="connsiteX29" fmla="*/ 279155 w 480060"/>
              <a:gd name="connsiteY29" fmla="*/ 188424 h 685627"/>
              <a:gd name="connsiteX30" fmla="*/ 247882 w 480060"/>
              <a:gd name="connsiteY30" fmla="*/ 124884 h 685627"/>
              <a:gd name="connsiteX31" fmla="*/ 243877 w 480060"/>
              <a:gd name="connsiteY31" fmla="*/ 120878 h 685627"/>
              <a:gd name="connsiteX32" fmla="*/ 240030 w 480060"/>
              <a:gd name="connsiteY32" fmla="*/ 0 h 685627"/>
              <a:gd name="connsiteX33" fmla="*/ 480060 w 480060"/>
              <a:gd name="connsiteY33" fmla="*/ 240030 h 685627"/>
              <a:gd name="connsiteX34" fmla="*/ 240030 w 480060"/>
              <a:gd name="connsiteY34" fmla="*/ 480060 h 685627"/>
              <a:gd name="connsiteX35" fmla="*/ 0 w 480060"/>
              <a:gd name="connsiteY35" fmla="*/ 240030 h 685627"/>
              <a:gd name="connsiteX36" fmla="*/ 240030 w 480060"/>
              <a:gd name="connsiteY36" fmla="*/ 0 h 6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0060" h="685627">
                <a:moveTo>
                  <a:pt x="411549" y="454171"/>
                </a:moveTo>
                <a:lnTo>
                  <a:pt x="411480" y="659911"/>
                </a:lnTo>
                <a:lnTo>
                  <a:pt x="411514" y="659911"/>
                </a:lnTo>
                <a:cubicBezTo>
                  <a:pt x="411514" y="665212"/>
                  <a:pt x="409875" y="670387"/>
                  <a:pt x="406820" y="674721"/>
                </a:cubicBezTo>
                <a:cubicBezTo>
                  <a:pt x="398638" y="686331"/>
                  <a:pt x="382594" y="689112"/>
                  <a:pt x="370984" y="680931"/>
                </a:cubicBezTo>
                <a:lnTo>
                  <a:pt x="240064" y="588794"/>
                </a:lnTo>
                <a:lnTo>
                  <a:pt x="109179" y="680931"/>
                </a:lnTo>
                <a:cubicBezTo>
                  <a:pt x="104868" y="683959"/>
                  <a:pt x="99730" y="685587"/>
                  <a:pt x="94462" y="685601"/>
                </a:cubicBezTo>
                <a:cubicBezTo>
                  <a:pt x="80258" y="685635"/>
                  <a:pt x="68717" y="674148"/>
                  <a:pt x="68683" y="659945"/>
                </a:cubicBezTo>
                <a:lnTo>
                  <a:pt x="68580" y="454205"/>
                </a:lnTo>
                <a:cubicBezTo>
                  <a:pt x="117193" y="493231"/>
                  <a:pt x="177691" y="514453"/>
                  <a:pt x="240030" y="514350"/>
                </a:cubicBezTo>
                <a:cubicBezTo>
                  <a:pt x="302397" y="514460"/>
                  <a:pt x="362922" y="493224"/>
                  <a:pt x="411549" y="454171"/>
                </a:cubicBezTo>
                <a:close/>
                <a:moveTo>
                  <a:pt x="243877" y="120878"/>
                </a:moveTo>
                <a:cubicBezTo>
                  <a:pt x="239540" y="118754"/>
                  <a:pt x="234304" y="120548"/>
                  <a:pt x="232178" y="124884"/>
                </a:cubicBezTo>
                <a:lnTo>
                  <a:pt x="200905" y="188424"/>
                </a:lnTo>
                <a:lnTo>
                  <a:pt x="130816" y="198539"/>
                </a:lnTo>
                <a:cubicBezTo>
                  <a:pt x="128880" y="198809"/>
                  <a:pt x="127089" y="199719"/>
                  <a:pt x="125731" y="201126"/>
                </a:cubicBezTo>
                <a:cubicBezTo>
                  <a:pt x="122377" y="204600"/>
                  <a:pt x="122473" y="210135"/>
                  <a:pt x="125947" y="213490"/>
                </a:cubicBezTo>
                <a:lnTo>
                  <a:pt x="176696" y="262867"/>
                </a:lnTo>
                <a:lnTo>
                  <a:pt x="164695" y="332647"/>
                </a:lnTo>
                <a:cubicBezTo>
                  <a:pt x="164368" y="334547"/>
                  <a:pt x="164676" y="336498"/>
                  <a:pt x="165573" y="338202"/>
                </a:cubicBezTo>
                <a:cubicBezTo>
                  <a:pt x="167821" y="342478"/>
                  <a:pt x="173110" y="344121"/>
                  <a:pt x="177382" y="341871"/>
                </a:cubicBezTo>
                <a:lnTo>
                  <a:pt x="240030" y="308884"/>
                </a:lnTo>
                <a:lnTo>
                  <a:pt x="302712" y="341871"/>
                </a:lnTo>
                <a:cubicBezTo>
                  <a:pt x="304416" y="342766"/>
                  <a:pt x="306371" y="343075"/>
                  <a:pt x="308267" y="342749"/>
                </a:cubicBezTo>
                <a:cubicBezTo>
                  <a:pt x="313027" y="341930"/>
                  <a:pt x="316219" y="337407"/>
                  <a:pt x="315399" y="332647"/>
                </a:cubicBezTo>
                <a:lnTo>
                  <a:pt x="303398" y="262833"/>
                </a:lnTo>
                <a:lnTo>
                  <a:pt x="354113" y="213455"/>
                </a:lnTo>
                <a:cubicBezTo>
                  <a:pt x="359291" y="208415"/>
                  <a:pt x="356445" y="199568"/>
                  <a:pt x="349244" y="198539"/>
                </a:cubicBezTo>
                <a:lnTo>
                  <a:pt x="279155" y="188424"/>
                </a:lnTo>
                <a:lnTo>
                  <a:pt x="247882" y="124884"/>
                </a:lnTo>
                <a:cubicBezTo>
                  <a:pt x="247029" y="123141"/>
                  <a:pt x="245619" y="121732"/>
                  <a:pt x="243877" y="120878"/>
                </a:cubicBezTo>
                <a:close/>
                <a:moveTo>
                  <a:pt x="240030" y="0"/>
                </a:moveTo>
                <a:cubicBezTo>
                  <a:pt x="372595" y="0"/>
                  <a:pt x="480060" y="107465"/>
                  <a:pt x="480060" y="240030"/>
                </a:cubicBezTo>
                <a:cubicBezTo>
                  <a:pt x="480060" y="372595"/>
                  <a:pt x="372595" y="480060"/>
                  <a:pt x="240030" y="480060"/>
                </a:cubicBezTo>
                <a:cubicBezTo>
                  <a:pt x="107465" y="480060"/>
                  <a:pt x="0" y="372595"/>
                  <a:pt x="0" y="240030"/>
                </a:cubicBezTo>
                <a:cubicBezTo>
                  <a:pt x="0" y="107465"/>
                  <a:pt x="107465" y="0"/>
                  <a:pt x="240030"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8" name="Graphic 21">
            <a:extLst>
              <a:ext uri="{FF2B5EF4-FFF2-40B4-BE49-F238E27FC236}">
                <a16:creationId xmlns:a16="http://schemas.microsoft.com/office/drawing/2014/main" id="{44A8FAB6-0329-16E0-6811-EDB22CE73E47}"/>
              </a:ext>
              <a:ext uri="{C183D7F6-B498-43B3-948B-1728B52AA6E4}">
                <adec:decorative xmlns:adec="http://schemas.microsoft.com/office/drawing/2017/decorative" val="1"/>
              </a:ext>
            </a:extLst>
          </p:cNvPr>
          <p:cNvSpPr>
            <a:spLocks noChangeAspect="1"/>
          </p:cNvSpPr>
          <p:nvPr/>
        </p:nvSpPr>
        <p:spPr>
          <a:xfrm>
            <a:off x="5648441" y="3215793"/>
            <a:ext cx="720090" cy="720114"/>
          </a:xfrm>
          <a:custGeom>
            <a:avLst/>
            <a:gdLst>
              <a:gd name="connsiteX0" fmla="*/ 572986 w 720090"/>
              <a:gd name="connsiteY0" fmla="*/ 10037 h 720114"/>
              <a:gd name="connsiteX1" fmla="*/ 524483 w 720090"/>
              <a:gd name="connsiteY1" fmla="*/ 10054 h 720114"/>
              <a:gd name="connsiteX2" fmla="*/ 524500 w 720090"/>
              <a:gd name="connsiteY2" fmla="*/ 58557 h 720114"/>
              <a:gd name="connsiteX3" fmla="*/ 568803 w 720090"/>
              <a:gd name="connsiteY3" fmla="*/ 102791 h 720114"/>
              <a:gd name="connsiteX4" fmla="*/ 377053 w 720090"/>
              <a:gd name="connsiteY4" fmla="*/ 102791 h 720114"/>
              <a:gd name="connsiteX5" fmla="*/ 274183 w 720090"/>
              <a:gd name="connsiteY5" fmla="*/ 205661 h 720114"/>
              <a:gd name="connsiteX6" fmla="*/ 274183 w 720090"/>
              <a:gd name="connsiteY6" fmla="*/ 514237 h 720114"/>
              <a:gd name="connsiteX7" fmla="*/ 239893 w 720090"/>
              <a:gd name="connsiteY7" fmla="*/ 548527 h 720114"/>
              <a:gd name="connsiteX8" fmla="*/ 199842 w 720090"/>
              <a:gd name="connsiteY8" fmla="*/ 548527 h 720114"/>
              <a:gd name="connsiteX9" fmla="*/ 68374 w 720090"/>
              <a:gd name="connsiteY9" fmla="*/ 486119 h 720114"/>
              <a:gd name="connsiteX10" fmla="*/ 0 w 720090"/>
              <a:gd name="connsiteY10" fmla="*/ 582954 h 720114"/>
              <a:gd name="connsiteX11" fmla="*/ 102854 w 720090"/>
              <a:gd name="connsiteY11" fmla="*/ 685841 h 720114"/>
              <a:gd name="connsiteX12" fmla="*/ 199911 w 720090"/>
              <a:gd name="connsiteY12" fmla="*/ 617107 h 720114"/>
              <a:gd name="connsiteX13" fmla="*/ 239893 w 720090"/>
              <a:gd name="connsiteY13" fmla="*/ 617107 h 720114"/>
              <a:gd name="connsiteX14" fmla="*/ 342763 w 720090"/>
              <a:gd name="connsiteY14" fmla="*/ 514237 h 720114"/>
              <a:gd name="connsiteX15" fmla="*/ 342763 w 720090"/>
              <a:gd name="connsiteY15" fmla="*/ 205627 h 720114"/>
              <a:gd name="connsiteX16" fmla="*/ 377053 w 720090"/>
              <a:gd name="connsiteY16" fmla="*/ 171337 h 720114"/>
              <a:gd name="connsiteX17" fmla="*/ 568700 w 720090"/>
              <a:gd name="connsiteY17" fmla="*/ 171337 h 720114"/>
              <a:gd name="connsiteX18" fmla="*/ 524294 w 720090"/>
              <a:gd name="connsiteY18" fmla="*/ 215605 h 720114"/>
              <a:gd name="connsiteX19" fmla="*/ 522638 w 720090"/>
              <a:gd name="connsiteY19" fmla="*/ 264071 h 720114"/>
              <a:gd name="connsiteX20" fmla="*/ 571103 w 720090"/>
              <a:gd name="connsiteY20" fmla="*/ 265726 h 720114"/>
              <a:gd name="connsiteX21" fmla="*/ 572643 w 720090"/>
              <a:gd name="connsiteY21" fmla="*/ 264194 h 720114"/>
              <a:gd name="connsiteX22" fmla="*/ 675856 w 720090"/>
              <a:gd name="connsiteY22" fmla="*/ 161324 h 720114"/>
              <a:gd name="connsiteX23" fmla="*/ 675883 w 720090"/>
              <a:gd name="connsiteY23" fmla="*/ 112831 h 720114"/>
              <a:gd name="connsiteX24" fmla="*/ 675856 w 720090"/>
              <a:gd name="connsiteY24" fmla="*/ 112804 h 720114"/>
              <a:gd name="connsiteX25" fmla="*/ 572986 w 720090"/>
              <a:gd name="connsiteY25" fmla="*/ 10037 h 720114"/>
              <a:gd name="connsiteX26" fmla="*/ 411480 w 720090"/>
              <a:gd name="connsiteY26" fmla="*/ 480084 h 720114"/>
              <a:gd name="connsiteX27" fmla="*/ 445770 w 720090"/>
              <a:gd name="connsiteY27" fmla="*/ 445794 h 720114"/>
              <a:gd name="connsiteX28" fmla="*/ 617220 w 720090"/>
              <a:gd name="connsiteY28" fmla="*/ 445794 h 720114"/>
              <a:gd name="connsiteX29" fmla="*/ 651510 w 720090"/>
              <a:gd name="connsiteY29" fmla="*/ 480084 h 720114"/>
              <a:gd name="connsiteX30" fmla="*/ 651510 w 720090"/>
              <a:gd name="connsiteY30" fmla="*/ 617244 h 720114"/>
              <a:gd name="connsiteX31" fmla="*/ 617220 w 720090"/>
              <a:gd name="connsiteY31" fmla="*/ 651534 h 720114"/>
              <a:gd name="connsiteX32" fmla="*/ 445770 w 720090"/>
              <a:gd name="connsiteY32" fmla="*/ 651534 h 720114"/>
              <a:gd name="connsiteX33" fmla="*/ 411480 w 720090"/>
              <a:gd name="connsiteY33" fmla="*/ 617244 h 720114"/>
              <a:gd name="connsiteX34" fmla="*/ 411480 w 720090"/>
              <a:gd name="connsiteY34" fmla="*/ 480084 h 720114"/>
              <a:gd name="connsiteX35" fmla="*/ 720090 w 720090"/>
              <a:gd name="connsiteY35" fmla="*/ 531519 h 720114"/>
              <a:gd name="connsiteX36" fmla="*/ 702945 w 720090"/>
              <a:gd name="connsiteY36" fmla="*/ 514374 h 720114"/>
              <a:gd name="connsiteX37" fmla="*/ 685800 w 720090"/>
              <a:gd name="connsiteY37" fmla="*/ 531519 h 720114"/>
              <a:gd name="connsiteX38" fmla="*/ 685800 w 720090"/>
              <a:gd name="connsiteY38" fmla="*/ 634389 h 720114"/>
              <a:gd name="connsiteX39" fmla="*/ 634365 w 720090"/>
              <a:gd name="connsiteY39" fmla="*/ 685824 h 720114"/>
              <a:gd name="connsiteX40" fmla="*/ 497205 w 720090"/>
              <a:gd name="connsiteY40" fmla="*/ 685824 h 720114"/>
              <a:gd name="connsiteX41" fmla="*/ 480060 w 720090"/>
              <a:gd name="connsiteY41" fmla="*/ 702969 h 720114"/>
              <a:gd name="connsiteX42" fmla="*/ 497205 w 720090"/>
              <a:gd name="connsiteY42" fmla="*/ 720114 h 720114"/>
              <a:gd name="connsiteX43" fmla="*/ 634365 w 720090"/>
              <a:gd name="connsiteY43" fmla="*/ 720114 h 720114"/>
              <a:gd name="connsiteX44" fmla="*/ 720090 w 720090"/>
              <a:gd name="connsiteY44" fmla="*/ 634389 h 720114"/>
              <a:gd name="connsiteX45" fmla="*/ 720090 w 720090"/>
              <a:gd name="connsiteY45" fmla="*/ 531519 h 72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0090" h="720114">
                <a:moveTo>
                  <a:pt x="572986" y="10037"/>
                </a:moveTo>
                <a:cubicBezTo>
                  <a:pt x="559589" y="-3352"/>
                  <a:pt x="537873" y="-3345"/>
                  <a:pt x="524483" y="10054"/>
                </a:cubicBezTo>
                <a:cubicBezTo>
                  <a:pt x="511092" y="23452"/>
                  <a:pt x="511103" y="45168"/>
                  <a:pt x="524500" y="58557"/>
                </a:cubicBezTo>
                <a:lnTo>
                  <a:pt x="568803" y="102791"/>
                </a:lnTo>
                <a:lnTo>
                  <a:pt x="377053" y="102791"/>
                </a:lnTo>
                <a:cubicBezTo>
                  <a:pt x="320238" y="102791"/>
                  <a:pt x="274183" y="148848"/>
                  <a:pt x="274183" y="205661"/>
                </a:cubicBezTo>
                <a:lnTo>
                  <a:pt x="274183" y="514237"/>
                </a:lnTo>
                <a:cubicBezTo>
                  <a:pt x="274183" y="533175"/>
                  <a:pt x="258831" y="548527"/>
                  <a:pt x="239893" y="548527"/>
                </a:cubicBezTo>
                <a:lnTo>
                  <a:pt x="199842" y="548527"/>
                </a:lnTo>
                <a:cubicBezTo>
                  <a:pt x="180772" y="494990"/>
                  <a:pt x="121911" y="467051"/>
                  <a:pt x="68374" y="486119"/>
                </a:cubicBezTo>
                <a:cubicBezTo>
                  <a:pt x="27413" y="500710"/>
                  <a:pt x="44" y="539471"/>
                  <a:pt x="0" y="582954"/>
                </a:cubicBezTo>
                <a:cubicBezTo>
                  <a:pt x="-9" y="639769"/>
                  <a:pt x="46041" y="685831"/>
                  <a:pt x="102854" y="685841"/>
                </a:cubicBezTo>
                <a:cubicBezTo>
                  <a:pt x="146514" y="685848"/>
                  <a:pt x="185422" y="658293"/>
                  <a:pt x="199911" y="617107"/>
                </a:cubicBezTo>
                <a:lnTo>
                  <a:pt x="239893" y="617107"/>
                </a:lnTo>
                <a:cubicBezTo>
                  <a:pt x="296708" y="617107"/>
                  <a:pt x="342763" y="571052"/>
                  <a:pt x="342763" y="514237"/>
                </a:cubicBezTo>
                <a:lnTo>
                  <a:pt x="342763" y="205627"/>
                </a:lnTo>
                <a:cubicBezTo>
                  <a:pt x="342763" y="186689"/>
                  <a:pt x="358114" y="171337"/>
                  <a:pt x="377053" y="171337"/>
                </a:cubicBezTo>
                <a:lnTo>
                  <a:pt x="568700" y="171337"/>
                </a:lnTo>
                <a:lnTo>
                  <a:pt x="524294" y="215605"/>
                </a:lnTo>
                <a:cubicBezTo>
                  <a:pt x="510455" y="228531"/>
                  <a:pt x="509714" y="250230"/>
                  <a:pt x="522638" y="264071"/>
                </a:cubicBezTo>
                <a:cubicBezTo>
                  <a:pt x="535565" y="277910"/>
                  <a:pt x="557264" y="278651"/>
                  <a:pt x="571103" y="265726"/>
                </a:cubicBezTo>
                <a:cubicBezTo>
                  <a:pt x="571631" y="265232"/>
                  <a:pt x="572146" y="264721"/>
                  <a:pt x="572643" y="264194"/>
                </a:cubicBezTo>
                <a:lnTo>
                  <a:pt x="675856" y="161324"/>
                </a:lnTo>
                <a:cubicBezTo>
                  <a:pt x="689253" y="147941"/>
                  <a:pt x="689267" y="126230"/>
                  <a:pt x="675883" y="112831"/>
                </a:cubicBezTo>
                <a:cubicBezTo>
                  <a:pt x="675873" y="112822"/>
                  <a:pt x="675866" y="112813"/>
                  <a:pt x="675856" y="112804"/>
                </a:cubicBezTo>
                <a:lnTo>
                  <a:pt x="572986" y="10037"/>
                </a:lnTo>
                <a:close/>
                <a:moveTo>
                  <a:pt x="411480" y="480084"/>
                </a:moveTo>
                <a:cubicBezTo>
                  <a:pt x="411480" y="461146"/>
                  <a:pt x="426832" y="445794"/>
                  <a:pt x="445770" y="445794"/>
                </a:cubicBezTo>
                <a:lnTo>
                  <a:pt x="617220" y="445794"/>
                </a:lnTo>
                <a:cubicBezTo>
                  <a:pt x="636158" y="445794"/>
                  <a:pt x="651510" y="461146"/>
                  <a:pt x="651510" y="480084"/>
                </a:cubicBezTo>
                <a:lnTo>
                  <a:pt x="651510" y="617244"/>
                </a:lnTo>
                <a:cubicBezTo>
                  <a:pt x="651510" y="636183"/>
                  <a:pt x="636158" y="651534"/>
                  <a:pt x="617220" y="651534"/>
                </a:cubicBezTo>
                <a:lnTo>
                  <a:pt x="445770" y="651534"/>
                </a:lnTo>
                <a:cubicBezTo>
                  <a:pt x="426832" y="651534"/>
                  <a:pt x="411480" y="636183"/>
                  <a:pt x="411480" y="617244"/>
                </a:cubicBezTo>
                <a:lnTo>
                  <a:pt x="411480" y="480084"/>
                </a:lnTo>
                <a:close/>
                <a:moveTo>
                  <a:pt x="720090" y="531519"/>
                </a:moveTo>
                <a:cubicBezTo>
                  <a:pt x="720090" y="522052"/>
                  <a:pt x="712413" y="514374"/>
                  <a:pt x="702945" y="514374"/>
                </a:cubicBezTo>
                <a:cubicBezTo>
                  <a:pt x="693478" y="514374"/>
                  <a:pt x="685800" y="522052"/>
                  <a:pt x="685800" y="531519"/>
                </a:cubicBezTo>
                <a:lnTo>
                  <a:pt x="685800" y="634389"/>
                </a:lnTo>
                <a:cubicBezTo>
                  <a:pt x="685800" y="662795"/>
                  <a:pt x="662771" y="685824"/>
                  <a:pt x="634365" y="685824"/>
                </a:cubicBezTo>
                <a:lnTo>
                  <a:pt x="497205" y="685824"/>
                </a:lnTo>
                <a:cubicBezTo>
                  <a:pt x="487738" y="685824"/>
                  <a:pt x="480060" y="693502"/>
                  <a:pt x="480060" y="702969"/>
                </a:cubicBezTo>
                <a:cubicBezTo>
                  <a:pt x="480060" y="712437"/>
                  <a:pt x="487738" y="720114"/>
                  <a:pt x="497205" y="720114"/>
                </a:cubicBezTo>
                <a:lnTo>
                  <a:pt x="634365" y="720114"/>
                </a:lnTo>
                <a:cubicBezTo>
                  <a:pt x="681709" y="720114"/>
                  <a:pt x="720090" y="681733"/>
                  <a:pt x="720090" y="634389"/>
                </a:cubicBezTo>
                <a:lnTo>
                  <a:pt x="720090" y="531519"/>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Tree>
    <p:extLst>
      <p:ext uri="{BB962C8B-B14F-4D97-AF65-F5344CB8AC3E}">
        <p14:creationId xmlns:p14="http://schemas.microsoft.com/office/powerpoint/2010/main" val="361101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grpId="1" nodeType="withEffect">
                                  <p:stCondLst>
                                    <p:cond delay="200"/>
                                  </p:stCondLst>
                                  <p:childTnLst>
                                    <p:animMotion origin="layout" path="M 1.38778E-17 -1.48148E-6 L -0.01536 -1.48148E-6 " pathEditMode="relative" rAng="0" ptsTypes="AA">
                                      <p:cBhvr>
                                        <p:cTn id="9" dur="500" spd="-100000" fill="hold"/>
                                        <p:tgtEl>
                                          <p:spTgt spid="12"/>
                                        </p:tgtEl>
                                        <p:attrNameLst>
                                          <p:attrName>ppt_x</p:attrName>
                                          <p:attrName>ppt_y</p:attrName>
                                        </p:attrNameLst>
                                      </p:cBhvr>
                                      <p:rCtr x="-768"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35" presetClass="path" presetSubtype="0" decel="100000" fill="hold" grpId="1" nodeType="withEffect">
                                  <p:stCondLst>
                                    <p:cond delay="400"/>
                                  </p:stCondLst>
                                  <p:childTnLst>
                                    <p:animMotion origin="layout" path="M 1.38778E-17 -1.48148E-6 L -0.01536 -1.48148E-6 " pathEditMode="relative" rAng="0" ptsTypes="AA">
                                      <p:cBhvr>
                                        <p:cTn id="14" dur="500" spd="-100000" fill="hold"/>
                                        <p:tgtEl>
                                          <p:spTgt spid="14"/>
                                        </p:tgtEl>
                                        <p:attrNameLst>
                                          <p:attrName>ppt_x</p:attrName>
                                          <p:attrName>ppt_y</p:attrName>
                                        </p:attrNameLst>
                                      </p:cBhvr>
                                      <p:rCtr x="-768" y="0"/>
                                    </p:animMotion>
                                  </p:childTnLst>
                                </p:cTn>
                              </p:par>
                              <p:par>
                                <p:cTn id="15" presetID="10" presetClass="entr" presetSubtype="0" fill="hold" grpId="0" nodeType="withEffect">
                                  <p:stCondLst>
                                    <p:cond delay="6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5" presetClass="path" presetSubtype="0" decel="100000" fill="hold" grpId="1" nodeType="withEffect">
                                  <p:stCondLst>
                                    <p:cond delay="600"/>
                                  </p:stCondLst>
                                  <p:childTnLst>
                                    <p:animMotion origin="layout" path="M 1.38778E-17 -1.48148E-6 L -0.01536 -1.48148E-6 " pathEditMode="relative" rAng="0" ptsTypes="AA">
                                      <p:cBhvr>
                                        <p:cTn id="19" dur="500" spd="-100000" fill="hold"/>
                                        <p:tgtEl>
                                          <p:spTgt spid="15"/>
                                        </p:tgtEl>
                                        <p:attrNameLst>
                                          <p:attrName>ppt_x</p:attrName>
                                          <p:attrName>ppt_y</p:attrName>
                                        </p:attrNameLst>
                                      </p:cBhvr>
                                      <p:rCtr x="-768" y="0"/>
                                    </p:animMotion>
                                  </p:childTnLst>
                                </p:cTn>
                              </p:par>
                              <p:par>
                                <p:cTn id="20" presetID="23" presetClass="entr" presetSubtype="16"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300" fill="hold"/>
                                        <p:tgtEl>
                                          <p:spTgt spid="23"/>
                                        </p:tgtEl>
                                        <p:attrNameLst>
                                          <p:attrName>ppt_w</p:attrName>
                                        </p:attrNameLst>
                                      </p:cBhvr>
                                      <p:tavLst>
                                        <p:tav tm="0">
                                          <p:val>
                                            <p:fltVal val="0"/>
                                          </p:val>
                                        </p:tav>
                                        <p:tav tm="100000">
                                          <p:val>
                                            <p:strVal val="#ppt_w"/>
                                          </p:val>
                                        </p:tav>
                                      </p:tavLst>
                                    </p:anim>
                                    <p:anim calcmode="lin" valueType="num">
                                      <p:cBhvr>
                                        <p:cTn id="23" dur="300" fill="hold"/>
                                        <p:tgtEl>
                                          <p:spTgt spid="23"/>
                                        </p:tgtEl>
                                        <p:attrNameLst>
                                          <p:attrName>ppt_h</p:attrName>
                                        </p:attrNameLst>
                                      </p:cBhvr>
                                      <p:tavLst>
                                        <p:tav tm="0">
                                          <p:val>
                                            <p:fltVal val="0"/>
                                          </p:val>
                                        </p:tav>
                                        <p:tav tm="100000">
                                          <p:val>
                                            <p:strVal val="#ppt_h"/>
                                          </p:val>
                                        </p:tav>
                                      </p:tavLst>
                                    </p:anim>
                                  </p:childTnLst>
                                </p:cTn>
                              </p:par>
                              <p:par>
                                <p:cTn id="24" presetID="6" presetClass="emph" presetSubtype="0" accel="100000" autoRev="1" fill="hold" grpId="1" nodeType="withEffect">
                                  <p:stCondLst>
                                    <p:cond delay="200"/>
                                  </p:stCondLst>
                                  <p:childTnLst>
                                    <p:animScale>
                                      <p:cBhvr>
                                        <p:cTn id="25" dur="300" fill="hold"/>
                                        <p:tgtEl>
                                          <p:spTgt spid="23"/>
                                        </p:tgtEl>
                                      </p:cBhvr>
                                      <p:by x="110000" y="110000"/>
                                    </p:animScale>
                                  </p:childTnLst>
                                </p:cTn>
                              </p:par>
                              <p:par>
                                <p:cTn id="26" presetID="23" presetClass="entr" presetSubtype="16" fill="hold" grpId="0" nodeType="withEffect">
                                  <p:stCondLst>
                                    <p:cond delay="4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300" fill="hold"/>
                                        <p:tgtEl>
                                          <p:spTgt spid="27"/>
                                        </p:tgtEl>
                                        <p:attrNameLst>
                                          <p:attrName>ppt_w</p:attrName>
                                        </p:attrNameLst>
                                      </p:cBhvr>
                                      <p:tavLst>
                                        <p:tav tm="0">
                                          <p:val>
                                            <p:fltVal val="0"/>
                                          </p:val>
                                        </p:tav>
                                        <p:tav tm="100000">
                                          <p:val>
                                            <p:strVal val="#ppt_w"/>
                                          </p:val>
                                        </p:tav>
                                      </p:tavLst>
                                    </p:anim>
                                    <p:anim calcmode="lin" valueType="num">
                                      <p:cBhvr>
                                        <p:cTn id="29" dur="300" fill="hold"/>
                                        <p:tgtEl>
                                          <p:spTgt spid="27"/>
                                        </p:tgtEl>
                                        <p:attrNameLst>
                                          <p:attrName>ppt_h</p:attrName>
                                        </p:attrNameLst>
                                      </p:cBhvr>
                                      <p:tavLst>
                                        <p:tav tm="0">
                                          <p:val>
                                            <p:fltVal val="0"/>
                                          </p:val>
                                        </p:tav>
                                        <p:tav tm="100000">
                                          <p:val>
                                            <p:strVal val="#ppt_h"/>
                                          </p:val>
                                        </p:tav>
                                      </p:tavLst>
                                    </p:anim>
                                  </p:childTnLst>
                                </p:cTn>
                              </p:par>
                              <p:par>
                                <p:cTn id="30" presetID="6" presetClass="emph" presetSubtype="0" accel="100000" autoRev="1" fill="hold" grpId="1" nodeType="withEffect">
                                  <p:stCondLst>
                                    <p:cond delay="400"/>
                                  </p:stCondLst>
                                  <p:childTnLst>
                                    <p:animScale>
                                      <p:cBhvr>
                                        <p:cTn id="31" dur="300" fill="hold"/>
                                        <p:tgtEl>
                                          <p:spTgt spid="27"/>
                                        </p:tgtEl>
                                      </p:cBhvr>
                                      <p:by x="110000" y="110000"/>
                                    </p:animScale>
                                  </p:childTnLst>
                                </p:cTn>
                              </p:par>
                              <p:par>
                                <p:cTn id="32" presetID="23" presetClass="entr" presetSubtype="16" fill="hold" grpId="0" nodeType="withEffect">
                                  <p:stCondLst>
                                    <p:cond delay="600"/>
                                  </p:stCondLst>
                                  <p:childTnLst>
                                    <p:set>
                                      <p:cBhvr>
                                        <p:cTn id="33" dur="1" fill="hold">
                                          <p:stCondLst>
                                            <p:cond delay="0"/>
                                          </p:stCondLst>
                                        </p:cTn>
                                        <p:tgtEl>
                                          <p:spTgt spid="28"/>
                                        </p:tgtEl>
                                        <p:attrNameLst>
                                          <p:attrName>style.visibility</p:attrName>
                                        </p:attrNameLst>
                                      </p:cBhvr>
                                      <p:to>
                                        <p:strVal val="visible"/>
                                      </p:to>
                                    </p:set>
                                    <p:anim calcmode="lin" valueType="num">
                                      <p:cBhvr>
                                        <p:cTn id="34" dur="300" fill="hold"/>
                                        <p:tgtEl>
                                          <p:spTgt spid="28"/>
                                        </p:tgtEl>
                                        <p:attrNameLst>
                                          <p:attrName>ppt_w</p:attrName>
                                        </p:attrNameLst>
                                      </p:cBhvr>
                                      <p:tavLst>
                                        <p:tav tm="0">
                                          <p:val>
                                            <p:fltVal val="0"/>
                                          </p:val>
                                        </p:tav>
                                        <p:tav tm="100000">
                                          <p:val>
                                            <p:strVal val="#ppt_w"/>
                                          </p:val>
                                        </p:tav>
                                      </p:tavLst>
                                    </p:anim>
                                    <p:anim calcmode="lin" valueType="num">
                                      <p:cBhvr>
                                        <p:cTn id="35" dur="300" fill="hold"/>
                                        <p:tgtEl>
                                          <p:spTgt spid="28"/>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600"/>
                                  </p:stCondLst>
                                  <p:childTnLst>
                                    <p:animScale>
                                      <p:cBhvr>
                                        <p:cTn id="37" dur="300" fill="hold"/>
                                        <p:tgtEl>
                                          <p:spTgt spid="2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2" grpId="0" animBg="1"/>
      <p:bldP spid="12" grpId="1" animBg="1"/>
      <p:bldP spid="23" grpId="0" animBg="1"/>
      <p:bldP spid="23" grpId="1" animBg="1"/>
      <p:bldP spid="27" grpId="0" animBg="1"/>
      <p:bldP spid="27" grpId="1" animBg="1"/>
      <p:bldP spid="28" grpId="0" animBg="1"/>
      <p:bldP spid="2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F32054-CE98-0544-F9FA-E7B3AEA227C8}"/>
              </a:ext>
              <a:ext uri="{C183D7F6-B498-43B3-948B-1728B52AA6E4}">
                <adec:decorative xmlns:adec="http://schemas.microsoft.com/office/drawing/2017/decorative" val="1"/>
              </a:ext>
            </a:extLst>
          </p:cNvPr>
          <p:cNvGrpSpPr>
            <a:grpSpLocks/>
          </p:cNvGrpSpPr>
          <p:nvPr/>
        </p:nvGrpSpPr>
        <p:grpSpPr>
          <a:xfrm>
            <a:off x="0" y="0"/>
            <a:ext cx="12192000" cy="6879829"/>
            <a:chOff x="0" y="1264841"/>
            <a:chExt cx="12192000" cy="5614988"/>
          </a:xfrm>
        </p:grpSpPr>
        <p:pic>
          <p:nvPicPr>
            <p:cNvPr id="20" name="Picture 19" descr="A blue and pink gradient&#10;&#10;Description automatically generated">
              <a:extLst>
                <a:ext uri="{FF2B5EF4-FFF2-40B4-BE49-F238E27FC236}">
                  <a16:creationId xmlns:a16="http://schemas.microsoft.com/office/drawing/2014/main" id="{6F6F6BB3-30DE-995F-3F92-640132F8CADE}"/>
                </a:ext>
              </a:extLst>
            </p:cNvPr>
            <p:cNvPicPr>
              <a:picLocks noChangeAspect="1"/>
            </p:cNvPicPr>
            <p:nvPr/>
          </p:nvPicPr>
          <p:blipFill rotWithShape="1">
            <a:blip r:embed="rId3"/>
            <a:srcRect b="18125"/>
            <a:stretch/>
          </p:blipFill>
          <p:spPr>
            <a:xfrm>
              <a:off x="0" y="1264841"/>
              <a:ext cx="12192000" cy="5614988"/>
            </a:xfrm>
            <a:prstGeom prst="rect">
              <a:avLst/>
            </a:prstGeom>
          </p:spPr>
        </p:pic>
        <p:sp>
          <p:nvSpPr>
            <p:cNvPr id="21" name="Rectangle 20">
              <a:extLst>
                <a:ext uri="{FF2B5EF4-FFF2-40B4-BE49-F238E27FC236}">
                  <a16:creationId xmlns:a16="http://schemas.microsoft.com/office/drawing/2014/main" id="{1458FBB9-E2E8-1180-55DC-6B0089AA2CFD}"/>
                </a:ext>
              </a:extLst>
            </p:cNvPr>
            <p:cNvSpPr>
              <a:spLocks/>
            </p:cNvSpPr>
            <p:nvPr/>
          </p:nvSpPr>
          <p:spPr>
            <a:xfrm rot="10800000">
              <a:off x="0" y="1264841"/>
              <a:ext cx="12192000" cy="5614988"/>
            </a:xfrm>
            <a:prstGeom prst="rect">
              <a:avLst/>
            </a:prstGeom>
            <a:gradFill>
              <a:gsLst>
                <a:gs pos="0">
                  <a:schemeClr val="bg1">
                    <a:lumMod val="97000"/>
                    <a:lumOff val="3000"/>
                    <a:alpha val="0"/>
                  </a:schemeClr>
                </a:gs>
                <a:gs pos="100000">
                  <a:schemeClr val="bg1">
                    <a:lumMod val="0"/>
                    <a:lumOff val="10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C14491CA-8F0B-13D6-52F9-0BD6294B1A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rotWithShape="1">
          <a:blip r:embed="rId4">
            <a:alphaModFix amt="58000"/>
          </a:blip>
          <a:srcRect r="3820" b="1941"/>
          <a:stretch/>
        </p:blipFill>
        <p:spPr>
          <a:xfrm>
            <a:off x="3258943" y="154936"/>
            <a:ext cx="8933057" cy="6724894"/>
          </a:xfrm>
          <a:prstGeom prst="rect">
            <a:avLst/>
          </a:prstGeom>
        </p:spPr>
      </p:pic>
      <p:sp>
        <p:nvSpPr>
          <p:cNvPr id="16" name="Title 15">
            <a:extLst>
              <a:ext uri="{FF2B5EF4-FFF2-40B4-BE49-F238E27FC236}">
                <a16:creationId xmlns:a16="http://schemas.microsoft.com/office/drawing/2014/main" id="{BA331FA2-25B3-F843-BA81-508BB164F468}"/>
              </a:ext>
            </a:extLst>
          </p:cNvPr>
          <p:cNvSpPr txBox="1">
            <a:spLocks noGrp="1"/>
          </p:cNvSpPr>
          <p:nvPr>
            <p:ph type="title" idx="4294967295"/>
          </p:nvPr>
        </p:nvSpPr>
        <p:spPr>
          <a:xfrm>
            <a:off x="588962" y="3059906"/>
            <a:ext cx="3762058" cy="738188"/>
          </a:xfrm>
          <a:prstGeom prst="roundRect">
            <a:avLst>
              <a:gd name="adj" fmla="val 50000"/>
            </a:avLst>
          </a:prstGeom>
          <a:gradFill flip="none" rotWithShape="1">
            <a:gsLst>
              <a:gs pos="0">
                <a:schemeClr val="tx2"/>
              </a:gs>
              <a:gs pos="99000">
                <a:schemeClr val="accent6"/>
              </a:gs>
            </a:gsLst>
            <a:lin ang="2700000" scaled="1"/>
            <a:tileRect/>
          </a:gradFill>
          <a:ln w="19050" cap="flat" cmpd="sng" algn="ctr">
            <a:no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8288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sz="24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3200" b="1" i="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rPr>
              <a:t>Top Use Cases</a:t>
            </a:r>
            <a:endParaRPr kumimoji="0" lang="en-US" sz="3200" b="1" i="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pic>
        <p:nvPicPr>
          <p:cNvPr id="42" name="Graphic 41">
            <a:extLst>
              <a:ext uri="{FF2B5EF4-FFF2-40B4-BE49-F238E27FC236}">
                <a16:creationId xmlns:a16="http://schemas.microsoft.com/office/drawing/2014/main" id="{A461E482-4E62-3B45-993F-2A09AF484B1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17133" y="4005124"/>
            <a:ext cx="1105716" cy="1105716"/>
          </a:xfrm>
          <a:prstGeom prst="rect">
            <a:avLst/>
          </a:prstGeom>
        </p:spPr>
      </p:pic>
      <p:sp>
        <p:nvSpPr>
          <p:cNvPr id="9" name="Rectangle: Rounded Corners 11">
            <a:extLst>
              <a:ext uri="{FF2B5EF4-FFF2-40B4-BE49-F238E27FC236}">
                <a16:creationId xmlns:a16="http://schemas.microsoft.com/office/drawing/2014/main" id="{8C2C3957-698E-3E42-9DA0-6F17411CF4EF}"/>
              </a:ext>
              <a:ext uri="{C183D7F6-B498-43B3-948B-1728B52AA6E4}">
                <adec:decorative xmlns:adec="http://schemas.microsoft.com/office/drawing/2017/decorative" val="1"/>
              </a:ext>
            </a:extLst>
          </p:cNvPr>
          <p:cNvSpPr>
            <a:spLocks/>
          </p:cNvSpPr>
          <p:nvPr/>
        </p:nvSpPr>
        <p:spPr bwMode="auto">
          <a:xfrm>
            <a:off x="5600700" y="585788"/>
            <a:ext cx="6008688" cy="5686424"/>
          </a:xfrm>
          <a:prstGeom prst="roundRect">
            <a:avLst>
              <a:gd name="adj" fmla="val 1978"/>
            </a:avLst>
          </a:prstGeom>
          <a:solidFill>
            <a:srgbClr val="FFFFFF"/>
          </a:solidFill>
          <a:ln w="6350" cap="flat" cmpd="sng" algn="ctr">
            <a:no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91440" tIns="5029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grpSp>
        <p:nvGrpSpPr>
          <p:cNvPr id="3" name="Group 2" descr="Icon of a robot">
            <a:extLst>
              <a:ext uri="{FF2B5EF4-FFF2-40B4-BE49-F238E27FC236}">
                <a16:creationId xmlns:a16="http://schemas.microsoft.com/office/drawing/2014/main" id="{76D089C6-448F-1F2C-6CFE-72D598F6E1A2}"/>
              </a:ext>
            </a:extLst>
          </p:cNvPr>
          <p:cNvGrpSpPr/>
          <p:nvPr/>
        </p:nvGrpSpPr>
        <p:grpSpPr>
          <a:xfrm>
            <a:off x="5905503" y="823615"/>
            <a:ext cx="832298" cy="832298"/>
            <a:chOff x="5905503" y="823615"/>
            <a:chExt cx="832298" cy="832298"/>
          </a:xfrm>
          <a:solidFill>
            <a:schemeClr val="bg1"/>
          </a:solidFill>
          <a:effectLst>
            <a:outerShdw blurRad="50800" dist="38100" dir="2700000" algn="tl" rotWithShape="0">
              <a:prstClr val="black">
                <a:alpha val="20000"/>
              </a:prstClr>
            </a:outerShdw>
          </a:effectLst>
        </p:grpSpPr>
        <p:grpSp>
          <p:nvGrpSpPr>
            <p:cNvPr id="7" name="Group 6">
              <a:extLst>
                <a:ext uri="{FF2B5EF4-FFF2-40B4-BE49-F238E27FC236}">
                  <a16:creationId xmlns:a16="http://schemas.microsoft.com/office/drawing/2014/main" id="{DC30AA65-A8D1-9184-9584-872519DCCA01}"/>
                </a:ext>
              </a:extLst>
            </p:cNvPr>
            <p:cNvGrpSpPr/>
            <p:nvPr/>
          </p:nvGrpSpPr>
          <p:grpSpPr>
            <a:xfrm>
              <a:off x="5905503" y="823615"/>
              <a:ext cx="832298" cy="832298"/>
              <a:chOff x="1121544" y="2257425"/>
              <a:chExt cx="718009" cy="720989"/>
            </a:xfrm>
            <a:grpFill/>
          </p:grpSpPr>
          <p:sp>
            <p:nvSpPr>
              <p:cNvPr id="8" name="Grey oval containing warning">
                <a:extLst>
                  <a:ext uri="{FF2B5EF4-FFF2-40B4-BE49-F238E27FC236}">
                    <a16:creationId xmlns:a16="http://schemas.microsoft.com/office/drawing/2014/main" id="{AADE0128-6945-75CF-D2EA-367A3E3D9563}"/>
                  </a:ext>
                  <a:ext uri="{C183D7F6-B498-43B3-948B-1728B52AA6E4}">
                    <adec:decorative xmlns:adec="http://schemas.microsoft.com/office/drawing/2017/decorative" val="1"/>
                  </a:ext>
                </a:extLst>
              </p:cNvPr>
              <p:cNvSpPr/>
              <p:nvPr/>
            </p:nvSpPr>
            <p:spPr>
              <a:xfrm>
                <a:off x="1121544" y="2257425"/>
                <a:ext cx="718009" cy="720989"/>
              </a:xfrm>
              <a:prstGeom prst="ellipse">
                <a:avLst/>
              </a:prstGeom>
              <a:grpFill/>
              <a:ln w="19050">
                <a:gradFill flip="none" rotWithShape="1">
                  <a:gsLst>
                    <a:gs pos="0">
                      <a:schemeClr val="tx2"/>
                    </a:gs>
                    <a:gs pos="100000">
                      <a:schemeClr val="accent6"/>
                    </a:gs>
                  </a:gsLst>
                  <a:lin ang="13500000" scaled="1"/>
                  <a:tileRect/>
                </a:gradFill>
                <a:miter lim="400000"/>
              </a:ln>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sp>
            <p:nvSpPr>
              <p:cNvPr id="10" name="Grey oval containing warning_4">
                <a:extLst>
                  <a:ext uri="{FF2B5EF4-FFF2-40B4-BE49-F238E27FC236}">
                    <a16:creationId xmlns:a16="http://schemas.microsoft.com/office/drawing/2014/main" id="{0121620F-63A2-4A19-EABA-65EC7BAA4C64}"/>
                  </a:ext>
                  <a:ext uri="{C183D7F6-B498-43B3-948B-1728B52AA6E4}">
                    <adec:decorative xmlns:adec="http://schemas.microsoft.com/office/drawing/2017/decorative" val="1"/>
                  </a:ext>
                </a:extLst>
              </p:cNvPr>
              <p:cNvSpPr/>
              <p:nvPr/>
            </p:nvSpPr>
            <p:spPr>
              <a:xfrm>
                <a:off x="1166478" y="2302546"/>
                <a:ext cx="628140" cy="630746"/>
              </a:xfrm>
              <a:prstGeom prst="ellipse">
                <a:avLst/>
              </a:prstGeom>
              <a:grpFill/>
              <a:ln w="12700">
                <a:miter lim="400000"/>
              </a:ln>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grpSp>
        <p:sp>
          <p:nvSpPr>
            <p:cNvPr id="41" name="Robot_E99A" descr="Icon of a robot" title="Icon of a robot">
              <a:extLst>
                <a:ext uri="{FF2B5EF4-FFF2-40B4-BE49-F238E27FC236}">
                  <a16:creationId xmlns:a16="http://schemas.microsoft.com/office/drawing/2014/main" id="{FF1F4E4D-4FAF-7842-A1EB-A95DBF156182}"/>
                </a:ext>
              </a:extLst>
            </p:cNvPr>
            <p:cNvSpPr>
              <a:spLocks noChangeAspect="1" noEditPoints="1"/>
            </p:cNvSpPr>
            <p:nvPr/>
          </p:nvSpPr>
          <p:spPr bwMode="auto">
            <a:xfrm>
              <a:off x="6147881" y="1015219"/>
              <a:ext cx="347542" cy="44909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grp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p:txBody>
        </p:sp>
      </p:grpSp>
      <p:sp>
        <p:nvSpPr>
          <p:cNvPr id="17" name="TextBox 16">
            <a:hlinkClick r:id="" action="ppaction://noaction"/>
            <a:extLst>
              <a:ext uri="{FF2B5EF4-FFF2-40B4-BE49-F238E27FC236}">
                <a16:creationId xmlns:a16="http://schemas.microsoft.com/office/drawing/2014/main" id="{0A94AC54-6207-974E-AE67-71CF489707BE}"/>
              </a:ext>
            </a:extLst>
          </p:cNvPr>
          <p:cNvSpPr txBox="1">
            <a:spLocks/>
          </p:cNvSpPr>
          <p:nvPr/>
        </p:nvSpPr>
        <p:spPr>
          <a:xfrm>
            <a:off x="6989254" y="947377"/>
            <a:ext cx="4488100" cy="584775"/>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1919"/>
                </a:solidFill>
                <a:effectLst/>
                <a:uLnTx/>
                <a:uFillTx/>
                <a:latin typeface="Segoe Sans Text" pitchFamily="2" charset="0"/>
                <a:cs typeface="Segoe Sans Text" pitchFamily="2" charset="0"/>
              </a:rPr>
              <a:t>Conversational search &amp; insights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919"/>
                </a:solidFill>
                <a:effectLst/>
                <a:uLnTx/>
                <a:uFillTx/>
                <a:latin typeface="Segoe Sans Text" pitchFamily="2" charset="0"/>
                <a:cs typeface="Segoe Sans Text" pitchFamily="2" charset="0"/>
              </a:rPr>
              <a:t>Better knowledge mining</a:t>
            </a:r>
          </a:p>
        </p:txBody>
      </p:sp>
      <p:cxnSp>
        <p:nvCxnSpPr>
          <p:cNvPr id="33" name="Straight Connector 32">
            <a:extLst>
              <a:ext uri="{FF2B5EF4-FFF2-40B4-BE49-F238E27FC236}">
                <a16:creationId xmlns:a16="http://schemas.microsoft.com/office/drawing/2014/main" id="{81513933-E23A-C040-9A10-6CCBB7748E01}"/>
              </a:ext>
              <a:ext uri="{C183D7F6-B498-43B3-948B-1728B52AA6E4}">
                <adec:decorative xmlns:adec="http://schemas.microsoft.com/office/drawing/2017/decorative" val="1"/>
              </a:ext>
            </a:extLst>
          </p:cNvPr>
          <p:cNvCxnSpPr>
            <a:cxnSpLocks/>
          </p:cNvCxnSpPr>
          <p:nvPr/>
        </p:nvCxnSpPr>
        <p:spPr>
          <a:xfrm>
            <a:off x="6989254" y="1787074"/>
            <a:ext cx="4488100" cy="0"/>
          </a:xfrm>
          <a:prstGeom prst="line">
            <a:avLst/>
          </a:prstGeom>
          <a:noFill/>
          <a:ln w="6350" cap="rnd" cmpd="sng" algn="ctr">
            <a:solidFill>
              <a:schemeClr val="bg1">
                <a:lumMod val="85000"/>
              </a:schemeClr>
            </a:solidFill>
            <a:prstDash val="solid"/>
            <a:headEnd type="none" w="med" len="med"/>
            <a:tailEnd type="none" w="med" len="med"/>
          </a:ln>
          <a:effectLst/>
        </p:spPr>
      </p:cxnSp>
      <p:grpSp>
        <p:nvGrpSpPr>
          <p:cNvPr id="5" name="Group 4" descr="Icon of a person wearing a headset">
            <a:extLst>
              <a:ext uri="{FF2B5EF4-FFF2-40B4-BE49-F238E27FC236}">
                <a16:creationId xmlns:a16="http://schemas.microsoft.com/office/drawing/2014/main" id="{D4F6BE29-E20F-6481-E0F1-900857E048EA}"/>
              </a:ext>
            </a:extLst>
          </p:cNvPr>
          <p:cNvGrpSpPr/>
          <p:nvPr/>
        </p:nvGrpSpPr>
        <p:grpSpPr>
          <a:xfrm>
            <a:off x="5905503" y="1918233"/>
            <a:ext cx="832298" cy="832298"/>
            <a:chOff x="5905503" y="1918233"/>
            <a:chExt cx="832298" cy="832298"/>
          </a:xfrm>
        </p:grpSpPr>
        <p:sp>
          <p:nvSpPr>
            <p:cNvPr id="22" name="Grey oval containing warning">
              <a:extLst>
                <a:ext uri="{FF2B5EF4-FFF2-40B4-BE49-F238E27FC236}">
                  <a16:creationId xmlns:a16="http://schemas.microsoft.com/office/drawing/2014/main" id="{49FAD63D-0097-7049-9BB4-52F4FC084CCD}"/>
                </a:ext>
                <a:ext uri="{C183D7F6-B498-43B3-948B-1728B52AA6E4}">
                  <adec:decorative xmlns:adec="http://schemas.microsoft.com/office/drawing/2017/decorative" val="1"/>
                </a:ext>
              </a:extLst>
            </p:cNvPr>
            <p:cNvSpPr/>
            <p:nvPr/>
          </p:nvSpPr>
          <p:spPr>
            <a:xfrm>
              <a:off x="5905503" y="1918233"/>
              <a:ext cx="832298" cy="832298"/>
            </a:xfrm>
            <a:prstGeom prst="ellipse">
              <a:avLst/>
            </a:prstGeom>
            <a:solidFill>
              <a:schemeClr val="bg1"/>
            </a:solidFill>
            <a:ln w="19050">
              <a:gradFill flip="none" rotWithShape="1">
                <a:gsLst>
                  <a:gs pos="0">
                    <a:schemeClr val="accent6"/>
                  </a:gs>
                  <a:gs pos="100000">
                    <a:schemeClr val="tx2"/>
                  </a:gs>
                </a:gsLst>
                <a:lin ang="2700000" scaled="1"/>
                <a:tileRect/>
              </a:gradFill>
              <a:miter lim="400000"/>
            </a:ln>
            <a:effectLst>
              <a:outerShdw blurRad="50800" dist="38100" dir="2700000" algn="tl" rotWithShape="0">
                <a:prstClr val="black">
                  <a:alpha val="40000"/>
                </a:prstClr>
              </a:outerShdw>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sp>
          <p:nvSpPr>
            <p:cNvPr id="23" name="Grey oval containing warning_4">
              <a:extLst>
                <a:ext uri="{FF2B5EF4-FFF2-40B4-BE49-F238E27FC236}">
                  <a16:creationId xmlns:a16="http://schemas.microsoft.com/office/drawing/2014/main" id="{D1383899-1A94-6E44-9ED4-90CA6C4A329C}"/>
                </a:ext>
                <a:ext uri="{C183D7F6-B498-43B3-948B-1728B52AA6E4}">
                  <adec:decorative xmlns:adec="http://schemas.microsoft.com/office/drawing/2017/decorative" val="1"/>
                </a:ext>
              </a:extLst>
            </p:cNvPr>
            <p:cNvSpPr/>
            <p:nvPr/>
          </p:nvSpPr>
          <p:spPr>
            <a:xfrm>
              <a:off x="5957589" y="1970320"/>
              <a:ext cx="728124" cy="728123"/>
            </a:xfrm>
            <a:prstGeom prst="ellipse">
              <a:avLst/>
            </a:prstGeom>
            <a:solidFill>
              <a:srgbClr val="FFFFFF"/>
            </a:solidFill>
            <a:ln w="12700">
              <a:miter lim="400000"/>
            </a:ln>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sp>
          <p:nvSpPr>
            <p:cNvPr id="37" name="Telemarketer_E7B9" descr="Icon of a person wearing a headset" title="Icon of a person wearing a headset">
              <a:extLst>
                <a:ext uri="{FF2B5EF4-FFF2-40B4-BE49-F238E27FC236}">
                  <a16:creationId xmlns:a16="http://schemas.microsoft.com/office/drawing/2014/main" id="{1E32E9D5-3643-1940-94F0-09389D6C48D3}"/>
                </a:ext>
              </a:extLst>
            </p:cNvPr>
            <p:cNvSpPr>
              <a:spLocks noChangeAspect="1" noEditPoints="1"/>
            </p:cNvSpPr>
            <p:nvPr/>
          </p:nvSpPr>
          <p:spPr bwMode="auto">
            <a:xfrm>
              <a:off x="6155501" y="2136226"/>
              <a:ext cx="332302" cy="39631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p:txBody>
        </p:sp>
      </p:grpSp>
      <p:sp>
        <p:nvSpPr>
          <p:cNvPr id="11" name="TextBox 10">
            <a:hlinkClick r:id="" action="ppaction://noaction"/>
            <a:extLst>
              <a:ext uri="{FF2B5EF4-FFF2-40B4-BE49-F238E27FC236}">
                <a16:creationId xmlns:a16="http://schemas.microsoft.com/office/drawing/2014/main" id="{0A30C1B8-DBD5-5045-AA69-E9849142D598}"/>
              </a:ext>
            </a:extLst>
          </p:cNvPr>
          <p:cNvSpPr txBox="1">
            <a:spLocks/>
          </p:cNvSpPr>
          <p:nvPr/>
        </p:nvSpPr>
        <p:spPr>
          <a:xfrm>
            <a:off x="6989254" y="2041996"/>
            <a:ext cx="4488100" cy="584775"/>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fontAlgn="auto">
              <a:lnSpc>
                <a:spcPct val="100000"/>
              </a:lnSpc>
              <a:spcBef>
                <a:spcPts val="0"/>
              </a:spcBef>
              <a:buClrTx/>
              <a:buSzTx/>
              <a:buFontTx/>
              <a:buNone/>
              <a:tabLst/>
              <a:defRPr kumimoji="0" sz="2200" b="1" i="0" u="none" strike="noStrike" cap="none" spc="0" normalizeH="0" baseline="0">
                <a:ln>
                  <a:noFill/>
                </a:ln>
                <a:solidFill>
                  <a:srgbClr val="FFFFFF"/>
                </a:solidFill>
                <a:effectLst/>
                <a:uLnTx/>
                <a:uFillTx/>
                <a:latin typeface="Segoe UI Semibold"/>
                <a:cs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001919"/>
                </a:solidFill>
                <a:latin typeface="Segoe Sans Text" pitchFamily="2" charset="0"/>
                <a:cs typeface="Segoe Sans Text" pitchFamily="2" charset="0"/>
              </a:rPr>
              <a:t>AI assistant</a:t>
            </a:r>
            <a:endParaRPr kumimoji="0" lang="en-US" sz="2000" b="1" i="0" u="none" strike="noStrike" kern="1200" cap="none" spc="0" normalizeH="0" baseline="0" noProof="0">
              <a:ln>
                <a:noFill/>
              </a:ln>
              <a:solidFill>
                <a:srgbClr val="001919"/>
              </a:solidFill>
              <a:effectLst/>
              <a:uLnTx/>
              <a:uFillTx/>
              <a:latin typeface="Segoe Sans Text" pitchFamily="2" charset="0"/>
              <a:cs typeface="Segoe Sans Tex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919"/>
                </a:solidFill>
                <a:effectLst/>
                <a:uLnTx/>
                <a:uFillTx/>
                <a:latin typeface="Segoe Sans Text" pitchFamily="2" charset="0"/>
                <a:cs typeface="Segoe Sans Text" pitchFamily="2" charset="0"/>
              </a:rPr>
              <a:t>Better analytics and service</a:t>
            </a:r>
          </a:p>
        </p:txBody>
      </p:sp>
      <p:cxnSp>
        <p:nvCxnSpPr>
          <p:cNvPr id="34" name="Straight Connector 33">
            <a:extLst>
              <a:ext uri="{FF2B5EF4-FFF2-40B4-BE49-F238E27FC236}">
                <a16:creationId xmlns:a16="http://schemas.microsoft.com/office/drawing/2014/main" id="{BAE8A585-9487-6E49-BCFB-79715230B025}"/>
              </a:ext>
              <a:ext uri="{C183D7F6-B498-43B3-948B-1728B52AA6E4}">
                <adec:decorative xmlns:adec="http://schemas.microsoft.com/office/drawing/2017/decorative" val="1"/>
              </a:ext>
            </a:extLst>
          </p:cNvPr>
          <p:cNvCxnSpPr>
            <a:cxnSpLocks/>
          </p:cNvCxnSpPr>
          <p:nvPr/>
        </p:nvCxnSpPr>
        <p:spPr>
          <a:xfrm>
            <a:off x="6989254" y="2881693"/>
            <a:ext cx="4488100" cy="0"/>
          </a:xfrm>
          <a:prstGeom prst="line">
            <a:avLst/>
          </a:prstGeom>
          <a:noFill/>
          <a:ln w="6350" cap="rnd" cmpd="sng" algn="ctr">
            <a:solidFill>
              <a:schemeClr val="bg1">
                <a:lumMod val="85000"/>
              </a:schemeClr>
            </a:solidFill>
            <a:prstDash val="solid"/>
            <a:headEnd type="none" w="med" len="med"/>
            <a:tailEnd type="none" w="med" len="med"/>
          </a:ln>
          <a:effectLst/>
        </p:spPr>
      </p:cxnSp>
      <p:grpSp>
        <p:nvGrpSpPr>
          <p:cNvPr id="6" name="Group 5" descr="Icon of a line graph with an arrow at the end pointing up">
            <a:extLst>
              <a:ext uri="{FF2B5EF4-FFF2-40B4-BE49-F238E27FC236}">
                <a16:creationId xmlns:a16="http://schemas.microsoft.com/office/drawing/2014/main" id="{0045EB32-F877-879D-A2FD-CFB812CA8258}"/>
              </a:ext>
            </a:extLst>
          </p:cNvPr>
          <p:cNvGrpSpPr/>
          <p:nvPr/>
        </p:nvGrpSpPr>
        <p:grpSpPr>
          <a:xfrm>
            <a:off x="5905503" y="3012851"/>
            <a:ext cx="832298" cy="832298"/>
            <a:chOff x="5905503" y="3012851"/>
            <a:chExt cx="832298" cy="832298"/>
          </a:xfrm>
        </p:grpSpPr>
        <p:sp>
          <p:nvSpPr>
            <p:cNvPr id="43" name="Grey oval containing warning" descr="Icon of a line graph with an arrow at the end pointing up">
              <a:extLst>
                <a:ext uri="{FF2B5EF4-FFF2-40B4-BE49-F238E27FC236}">
                  <a16:creationId xmlns:a16="http://schemas.microsoft.com/office/drawing/2014/main" id="{DA7F036F-2901-A7F0-F410-D44F8872E49B}"/>
                </a:ext>
                <a:ext uri="{C183D7F6-B498-43B3-948B-1728B52AA6E4}">
                  <adec:decorative xmlns:adec="http://schemas.microsoft.com/office/drawing/2017/decorative" val="1"/>
                </a:ext>
              </a:extLst>
            </p:cNvPr>
            <p:cNvSpPr/>
            <p:nvPr/>
          </p:nvSpPr>
          <p:spPr>
            <a:xfrm>
              <a:off x="5905503" y="3012851"/>
              <a:ext cx="832298" cy="832298"/>
            </a:xfrm>
            <a:prstGeom prst="ellipse">
              <a:avLst/>
            </a:prstGeom>
            <a:solidFill>
              <a:schemeClr val="bg1"/>
            </a:solidFill>
            <a:ln w="19050">
              <a:gradFill flip="none" rotWithShape="1">
                <a:gsLst>
                  <a:gs pos="0">
                    <a:schemeClr val="accent6"/>
                  </a:gs>
                  <a:gs pos="100000">
                    <a:schemeClr val="tx2"/>
                  </a:gs>
                </a:gsLst>
                <a:lin ang="2700000" scaled="1"/>
                <a:tileRect/>
              </a:gradFill>
              <a:miter lim="400000"/>
            </a:ln>
            <a:effectLst>
              <a:outerShdw blurRad="50800" dist="38100" dir="2700000" algn="tl" rotWithShape="0">
                <a:prstClr val="black">
                  <a:alpha val="20000"/>
                </a:prstClr>
              </a:outerShdw>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sp>
          <p:nvSpPr>
            <p:cNvPr id="44" name="Grey oval containing warning_4" descr="Icon of a line graph with an arrow at the end pointing up">
              <a:extLst>
                <a:ext uri="{FF2B5EF4-FFF2-40B4-BE49-F238E27FC236}">
                  <a16:creationId xmlns:a16="http://schemas.microsoft.com/office/drawing/2014/main" id="{54609511-E5D8-3647-7DF6-1918C65A5FCE}"/>
                </a:ext>
                <a:ext uri="{C183D7F6-B498-43B3-948B-1728B52AA6E4}">
                  <adec:decorative xmlns:adec="http://schemas.microsoft.com/office/drawing/2017/decorative" val="1"/>
                </a:ext>
              </a:extLst>
            </p:cNvPr>
            <p:cNvSpPr/>
            <p:nvPr/>
          </p:nvSpPr>
          <p:spPr>
            <a:xfrm>
              <a:off x="5957589" y="3064938"/>
              <a:ext cx="728124" cy="728123"/>
            </a:xfrm>
            <a:prstGeom prst="ellipse">
              <a:avLst/>
            </a:prstGeom>
            <a:solidFill>
              <a:srgbClr val="FFFFFF"/>
            </a:solidFill>
            <a:ln w="12700">
              <a:miter lim="400000"/>
            </a:ln>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sp>
          <p:nvSpPr>
            <p:cNvPr id="38" name="Market_EAFC" descr="Icon of a line graph with an arrow at the end pointing up" title="Icon of a line graph with an arrow at the end pointing up">
              <a:extLst>
                <a:ext uri="{FF2B5EF4-FFF2-40B4-BE49-F238E27FC236}">
                  <a16:creationId xmlns:a16="http://schemas.microsoft.com/office/drawing/2014/main" id="{41544BE1-8B80-B64F-BF6D-75069E5F92E6}"/>
                </a:ext>
              </a:extLst>
            </p:cNvPr>
            <p:cNvSpPr>
              <a:spLocks noChangeAspect="1" noEditPoints="1"/>
            </p:cNvSpPr>
            <p:nvPr/>
          </p:nvSpPr>
          <p:spPr bwMode="auto">
            <a:xfrm>
              <a:off x="6102161" y="3295894"/>
              <a:ext cx="438982" cy="266212"/>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p:txBody>
        </p:sp>
      </p:grpSp>
      <p:sp>
        <p:nvSpPr>
          <p:cNvPr id="12" name="TextBox 11">
            <a:extLst>
              <a:ext uri="{FF2B5EF4-FFF2-40B4-BE49-F238E27FC236}">
                <a16:creationId xmlns:a16="http://schemas.microsoft.com/office/drawing/2014/main" id="{3C9FB49A-7874-AD49-BB54-18D1F4508C9A}"/>
              </a:ext>
            </a:extLst>
          </p:cNvPr>
          <p:cNvSpPr txBox="1"/>
          <p:nvPr/>
        </p:nvSpPr>
        <p:spPr>
          <a:xfrm>
            <a:off x="6989254" y="3136615"/>
            <a:ext cx="4488100" cy="584775"/>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fontAlgn="auto">
              <a:lnSpc>
                <a:spcPct val="100000"/>
              </a:lnSpc>
              <a:spcBef>
                <a:spcPts val="0"/>
              </a:spcBef>
              <a:buClrTx/>
              <a:buSzTx/>
              <a:buFontTx/>
              <a:buNone/>
              <a:tabLst/>
              <a:defRPr kumimoji="0" sz="2200" b="1" i="0" u="none" strike="noStrike" cap="none" spc="0" normalizeH="0" baseline="0">
                <a:ln>
                  <a:noFill/>
                </a:ln>
                <a:solidFill>
                  <a:srgbClr val="FFFFFF"/>
                </a:solidFill>
                <a:effectLst/>
                <a:uLnTx/>
                <a:uFillTx/>
                <a:latin typeface="Segoe UI Semibold"/>
                <a:cs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Sans Text" pitchFamily="2" charset="0"/>
                <a:cs typeface="Segoe Sans Text" pitchFamily="2" charset="0"/>
              </a:rPr>
              <a:t>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Sans Text" pitchFamily="2" charset="0"/>
                <a:cs typeface="Segoe Sans Text" pitchFamily="2" charset="0"/>
              </a:rPr>
              <a:t>Data and document processing</a:t>
            </a:r>
          </a:p>
        </p:txBody>
      </p:sp>
      <p:cxnSp>
        <p:nvCxnSpPr>
          <p:cNvPr id="35" name="Straight Connector 34">
            <a:extLst>
              <a:ext uri="{FF2B5EF4-FFF2-40B4-BE49-F238E27FC236}">
                <a16:creationId xmlns:a16="http://schemas.microsoft.com/office/drawing/2014/main" id="{C45670DD-AE38-3648-933E-26A3B033BEEA}"/>
              </a:ext>
              <a:ext uri="{C183D7F6-B498-43B3-948B-1728B52AA6E4}">
                <adec:decorative xmlns:adec="http://schemas.microsoft.com/office/drawing/2017/decorative" val="1"/>
              </a:ext>
            </a:extLst>
          </p:cNvPr>
          <p:cNvCxnSpPr>
            <a:cxnSpLocks/>
          </p:cNvCxnSpPr>
          <p:nvPr/>
        </p:nvCxnSpPr>
        <p:spPr>
          <a:xfrm>
            <a:off x="6989254" y="3976312"/>
            <a:ext cx="4488100" cy="0"/>
          </a:xfrm>
          <a:prstGeom prst="line">
            <a:avLst/>
          </a:prstGeom>
          <a:noFill/>
          <a:ln w="6350" cap="rnd" cmpd="sng" algn="ctr">
            <a:solidFill>
              <a:schemeClr val="bg1">
                <a:lumMod val="85000"/>
              </a:schemeClr>
            </a:solidFill>
            <a:prstDash val="solid"/>
            <a:headEnd type="none" w="med" len="med"/>
            <a:tailEnd type="none" w="med" len="med"/>
          </a:ln>
          <a:effectLst/>
        </p:spPr>
      </p:cxnSp>
      <p:grpSp>
        <p:nvGrpSpPr>
          <p:cNvPr id="18" name="Group 17" descr="Icon of two interlocked gears">
            <a:extLst>
              <a:ext uri="{FF2B5EF4-FFF2-40B4-BE49-F238E27FC236}">
                <a16:creationId xmlns:a16="http://schemas.microsoft.com/office/drawing/2014/main" id="{48798308-E55C-5C5F-C00A-FD31102C908E}"/>
              </a:ext>
            </a:extLst>
          </p:cNvPr>
          <p:cNvGrpSpPr/>
          <p:nvPr/>
        </p:nvGrpSpPr>
        <p:grpSpPr>
          <a:xfrm>
            <a:off x="5905503" y="4107469"/>
            <a:ext cx="832298" cy="832298"/>
            <a:chOff x="5905503" y="4107469"/>
            <a:chExt cx="832298" cy="832298"/>
          </a:xfrm>
          <a:solidFill>
            <a:schemeClr val="bg1"/>
          </a:solidFill>
        </p:grpSpPr>
        <p:sp>
          <p:nvSpPr>
            <p:cNvPr id="46" name="Grey oval containing warning">
              <a:extLst>
                <a:ext uri="{FF2B5EF4-FFF2-40B4-BE49-F238E27FC236}">
                  <a16:creationId xmlns:a16="http://schemas.microsoft.com/office/drawing/2014/main" id="{9807D8D7-6DF1-4A6E-FEF6-F6A9CD33DC13}"/>
                </a:ext>
                <a:ext uri="{C183D7F6-B498-43B3-948B-1728B52AA6E4}">
                  <adec:decorative xmlns:adec="http://schemas.microsoft.com/office/drawing/2017/decorative" val="1"/>
                </a:ext>
              </a:extLst>
            </p:cNvPr>
            <p:cNvSpPr/>
            <p:nvPr/>
          </p:nvSpPr>
          <p:spPr>
            <a:xfrm>
              <a:off x="5905503" y="4107469"/>
              <a:ext cx="832298" cy="832298"/>
            </a:xfrm>
            <a:prstGeom prst="ellipse">
              <a:avLst/>
            </a:prstGeom>
            <a:grpFill/>
            <a:ln w="19050">
              <a:gradFill flip="none" rotWithShape="1">
                <a:gsLst>
                  <a:gs pos="0">
                    <a:schemeClr val="accent6"/>
                  </a:gs>
                  <a:gs pos="100000">
                    <a:schemeClr val="tx2"/>
                  </a:gs>
                </a:gsLst>
                <a:lin ang="2700000" scaled="1"/>
                <a:tileRect/>
              </a:gradFill>
              <a:miter lim="400000"/>
            </a:ln>
            <a:effectLst>
              <a:outerShdw blurRad="50800" dist="38100" dir="2700000" algn="tl" rotWithShape="0">
                <a:prstClr val="black">
                  <a:alpha val="20000"/>
                </a:prstClr>
              </a:outerShdw>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sp>
          <p:nvSpPr>
            <p:cNvPr id="47" name="Grey oval containing warning_4">
              <a:extLst>
                <a:ext uri="{FF2B5EF4-FFF2-40B4-BE49-F238E27FC236}">
                  <a16:creationId xmlns:a16="http://schemas.microsoft.com/office/drawing/2014/main" id="{F4D2BF8A-3798-E823-07C6-49E1AFF27F3A}"/>
                </a:ext>
                <a:ext uri="{C183D7F6-B498-43B3-948B-1728B52AA6E4}">
                  <adec:decorative xmlns:adec="http://schemas.microsoft.com/office/drawing/2017/decorative" val="1"/>
                </a:ext>
              </a:extLst>
            </p:cNvPr>
            <p:cNvSpPr/>
            <p:nvPr/>
          </p:nvSpPr>
          <p:spPr>
            <a:xfrm>
              <a:off x="5957589" y="4159556"/>
              <a:ext cx="728124" cy="728123"/>
            </a:xfrm>
            <a:prstGeom prst="ellipse">
              <a:avLst/>
            </a:prstGeom>
            <a:grpFill/>
            <a:ln w="12700">
              <a:miter lim="400000"/>
            </a:ln>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sp>
          <p:nvSpPr>
            <p:cNvPr id="39" name="Processing_E9F5" descr="Icon of two interlocked gears" title="Icon of two interlocked gears">
              <a:extLst>
                <a:ext uri="{FF2B5EF4-FFF2-40B4-BE49-F238E27FC236}">
                  <a16:creationId xmlns:a16="http://schemas.microsoft.com/office/drawing/2014/main" id="{65C052BE-3734-9A42-9732-F12DE5D423F5}"/>
                </a:ext>
              </a:extLst>
            </p:cNvPr>
            <p:cNvSpPr>
              <a:spLocks noChangeAspect="1" noEditPoints="1"/>
            </p:cNvSpPr>
            <p:nvPr/>
          </p:nvSpPr>
          <p:spPr bwMode="auto">
            <a:xfrm>
              <a:off x="6102162" y="4332457"/>
              <a:ext cx="438980" cy="3823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p:txBody>
        </p:sp>
      </p:grpSp>
      <p:sp>
        <p:nvSpPr>
          <p:cNvPr id="13" name="TextBox 12">
            <a:hlinkClick r:id="" action="ppaction://noaction"/>
            <a:extLst>
              <a:ext uri="{FF2B5EF4-FFF2-40B4-BE49-F238E27FC236}">
                <a16:creationId xmlns:a16="http://schemas.microsoft.com/office/drawing/2014/main" id="{5DA2F5BB-6F90-024F-B29D-D91BCD33144B}"/>
              </a:ext>
            </a:extLst>
          </p:cNvPr>
          <p:cNvSpPr txBox="1"/>
          <p:nvPr/>
        </p:nvSpPr>
        <p:spPr>
          <a:xfrm>
            <a:off x="6989254" y="4231234"/>
            <a:ext cx="4488100" cy="584775"/>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fontAlgn="auto">
              <a:lnSpc>
                <a:spcPct val="100000"/>
              </a:lnSpc>
              <a:spcBef>
                <a:spcPts val="0"/>
              </a:spcBef>
              <a:buClrTx/>
              <a:buSzTx/>
              <a:buFontTx/>
              <a:buNone/>
              <a:tabLst/>
              <a:defRPr kumimoji="0" sz="2200" b="1" i="0" u="none" strike="noStrike" cap="none" spc="0" normalizeH="0" baseline="0">
                <a:ln>
                  <a:noFill/>
                </a:ln>
                <a:solidFill>
                  <a:srgbClr val="FFFFFF"/>
                </a:solidFill>
                <a:effectLst/>
                <a:uLnTx/>
                <a:uFillTx/>
                <a:latin typeface="Segoe UI Semibold"/>
                <a:cs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1919"/>
                </a:solidFill>
                <a:effectLst/>
                <a:uLnTx/>
                <a:uFillTx/>
                <a:latin typeface="Segoe Sans Text" pitchFamily="2" charset="0"/>
                <a:cs typeface="Segoe Sans Text" pitchFamily="2" charset="0"/>
              </a:rPr>
              <a:t>Content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919"/>
                </a:solidFill>
                <a:effectLst/>
                <a:uLnTx/>
                <a:uFillTx/>
                <a:latin typeface="Segoe Sans Text" pitchFamily="2" charset="0"/>
                <a:cs typeface="Segoe Sans Text" pitchFamily="2" charset="0"/>
              </a:rPr>
              <a:t>Personalized recommendations</a:t>
            </a:r>
          </a:p>
        </p:txBody>
      </p:sp>
      <p:cxnSp>
        <p:nvCxnSpPr>
          <p:cNvPr id="36" name="Straight Connector 35">
            <a:extLst>
              <a:ext uri="{FF2B5EF4-FFF2-40B4-BE49-F238E27FC236}">
                <a16:creationId xmlns:a16="http://schemas.microsoft.com/office/drawing/2014/main" id="{998920A8-37A5-AA48-BE29-D83366598E39}"/>
              </a:ext>
              <a:ext uri="{C183D7F6-B498-43B3-948B-1728B52AA6E4}">
                <adec:decorative xmlns:adec="http://schemas.microsoft.com/office/drawing/2017/decorative" val="1"/>
              </a:ext>
            </a:extLst>
          </p:cNvPr>
          <p:cNvCxnSpPr>
            <a:cxnSpLocks/>
          </p:cNvCxnSpPr>
          <p:nvPr/>
        </p:nvCxnSpPr>
        <p:spPr>
          <a:xfrm>
            <a:off x="6989254" y="5070931"/>
            <a:ext cx="4488100" cy="0"/>
          </a:xfrm>
          <a:prstGeom prst="line">
            <a:avLst/>
          </a:prstGeom>
          <a:noFill/>
          <a:ln w="6350" cap="rnd" cmpd="sng" algn="ctr">
            <a:solidFill>
              <a:schemeClr val="bg1">
                <a:lumMod val="85000"/>
              </a:schemeClr>
            </a:solidFill>
            <a:prstDash val="solid"/>
            <a:headEnd type="none" w="med" len="med"/>
            <a:tailEnd type="none" w="med" len="med"/>
          </a:ln>
          <a:effectLst/>
        </p:spPr>
      </p:cxnSp>
    </p:spTree>
    <p:extLst>
      <p:ext uri="{BB962C8B-B14F-4D97-AF65-F5344CB8AC3E}">
        <p14:creationId xmlns:p14="http://schemas.microsoft.com/office/powerpoint/2010/main" val="2701170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4.16667E-6 0 L -4.16667E-6 0.01968 " pathEditMode="relative" rAng="0" ptsTypes="AA">
                                      <p:cBhvr>
                                        <p:cTn id="9" dur="500" spd="-100000" fill="hold"/>
                                        <p:tgtEl>
                                          <p:spTgt spid="1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AC14E04-39A9-A715-614E-F2846823E826}"/>
              </a:ext>
              <a:ext uri="{C183D7F6-B498-43B3-948B-1728B52AA6E4}">
                <adec:decorative xmlns:adec="http://schemas.microsoft.com/office/drawing/2017/decorative" val="1"/>
              </a:ext>
            </a:extLst>
          </p:cNvPr>
          <p:cNvPicPr>
            <a:picLocks noChangeAspect="1"/>
          </p:cNvPicPr>
          <p:nvPr/>
        </p:nvPicPr>
        <p:blipFill rotWithShape="1">
          <a:blip r:embed="rId3">
            <a:alphaModFix amt="58000"/>
          </a:blip>
          <a:srcRect r="3820" b="1941"/>
          <a:stretch/>
        </p:blipFill>
        <p:spPr>
          <a:xfrm>
            <a:off x="-1" y="1939424"/>
            <a:ext cx="12192001" cy="4918576"/>
          </a:xfrm>
          <a:prstGeom prst="rect">
            <a:avLst/>
          </a:prstGeom>
        </p:spPr>
      </p:pic>
      <p:sp>
        <p:nvSpPr>
          <p:cNvPr id="3" name="Rectangle: Rounded Corners 2">
            <a:extLst>
              <a:ext uri="{FF2B5EF4-FFF2-40B4-BE49-F238E27FC236}">
                <a16:creationId xmlns:a16="http://schemas.microsoft.com/office/drawing/2014/main" id="{77A11E4D-4C1A-BF92-724C-CA0B3B6468DC}"/>
              </a:ext>
              <a:ext uri="{C183D7F6-B498-43B3-948B-1728B52AA6E4}">
                <adec:decorative xmlns:adec="http://schemas.microsoft.com/office/drawing/2017/decorative" val="1"/>
              </a:ext>
            </a:extLst>
          </p:cNvPr>
          <p:cNvSpPr/>
          <p:nvPr/>
        </p:nvSpPr>
        <p:spPr bwMode="auto">
          <a:xfrm>
            <a:off x="931333" y="2488850"/>
            <a:ext cx="10261600" cy="3615266"/>
          </a:xfrm>
          <a:prstGeom prst="roundRect">
            <a:avLst>
              <a:gd name="adj" fmla="val 4638"/>
            </a:avLst>
          </a:prstGeom>
          <a:solidFill>
            <a:schemeClr val="bg1"/>
          </a:solid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
        <p:nvSpPr>
          <p:cNvPr id="4" name="Freeform: Shape 30">
            <a:extLst>
              <a:ext uri="{FF2B5EF4-FFF2-40B4-BE49-F238E27FC236}">
                <a16:creationId xmlns:a16="http://schemas.microsoft.com/office/drawing/2014/main" id="{887FE9F2-E63E-3341-B3FB-FBB60B7FF3D1}"/>
              </a:ext>
              <a:ext uri="{C183D7F6-B498-43B3-948B-1728B52AA6E4}">
                <adec:decorative xmlns:adec="http://schemas.microsoft.com/office/drawing/2017/decorative" val="1"/>
              </a:ext>
            </a:extLst>
          </p:cNvPr>
          <p:cNvSpPr>
            <a:spLocks/>
          </p:cNvSpPr>
          <p:nvPr/>
        </p:nvSpPr>
        <p:spPr bwMode="auto">
          <a:xfrm rot="16200000" flipH="1" flipV="1">
            <a:off x="6694890" y="1237840"/>
            <a:ext cx="3941541" cy="5656244"/>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12F503F6-B76E-7F42-AD68-40138902E6C3}"/>
              </a:ext>
              <a:ext uri="{C183D7F6-B498-43B3-948B-1728B52AA6E4}">
                <adec:decorative xmlns:adec="http://schemas.microsoft.com/office/drawing/2017/decorative" val="1"/>
              </a:ext>
            </a:extLst>
          </p:cNvPr>
          <p:cNvGrpSpPr/>
          <p:nvPr/>
        </p:nvGrpSpPr>
        <p:grpSpPr>
          <a:xfrm>
            <a:off x="6627447" y="2969858"/>
            <a:ext cx="945477" cy="949402"/>
            <a:chOff x="10350461" y="2720488"/>
            <a:chExt cx="746775" cy="749875"/>
          </a:xfrm>
        </p:grpSpPr>
        <p:sp>
          <p:nvSpPr>
            <p:cNvPr id="10" name="Grey oval containing warning">
              <a:extLst>
                <a:ext uri="{FF2B5EF4-FFF2-40B4-BE49-F238E27FC236}">
                  <a16:creationId xmlns:a16="http://schemas.microsoft.com/office/drawing/2014/main" id="{4B157B0D-FDB0-D941-942B-431138BE6F22}"/>
                </a:ext>
                <a:ext uri="{C183D7F6-B498-43B3-948B-1728B52AA6E4}">
                  <adec:decorative xmlns:adec="http://schemas.microsoft.com/office/drawing/2017/decorative" val="1"/>
                </a:ext>
              </a:extLst>
            </p:cNvPr>
            <p:cNvSpPr/>
            <p:nvPr/>
          </p:nvSpPr>
          <p:spPr>
            <a:xfrm>
              <a:off x="10350461" y="2720488"/>
              <a:ext cx="746775" cy="749875"/>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grpSp>
          <p:nvGrpSpPr>
            <p:cNvPr id="11" name="Group 10">
              <a:extLst>
                <a:ext uri="{FF2B5EF4-FFF2-40B4-BE49-F238E27FC236}">
                  <a16:creationId xmlns:a16="http://schemas.microsoft.com/office/drawing/2014/main" id="{26582418-DA39-124D-97E8-6B8D14C8061B}"/>
                </a:ext>
              </a:extLst>
            </p:cNvPr>
            <p:cNvGrpSpPr/>
            <p:nvPr/>
          </p:nvGrpSpPr>
          <p:grpSpPr>
            <a:xfrm>
              <a:off x="10397193" y="2767413"/>
              <a:ext cx="653306" cy="656017"/>
              <a:chOff x="10397193" y="2767413"/>
              <a:chExt cx="653306" cy="656017"/>
            </a:xfrm>
          </p:grpSpPr>
          <p:sp>
            <p:nvSpPr>
              <p:cNvPr id="12" name="Grey oval containing warning_4">
                <a:extLst>
                  <a:ext uri="{FF2B5EF4-FFF2-40B4-BE49-F238E27FC236}">
                    <a16:creationId xmlns:a16="http://schemas.microsoft.com/office/drawing/2014/main" id="{C7082F88-39A6-F94A-955B-27FBF586132B}"/>
                  </a:ext>
                  <a:ext uri="{C183D7F6-B498-43B3-948B-1728B52AA6E4}">
                    <adec:decorative xmlns:adec="http://schemas.microsoft.com/office/drawing/2017/decorative" val="1"/>
                  </a:ext>
                </a:extLst>
              </p:cNvPr>
              <p:cNvSpPr/>
              <p:nvPr/>
            </p:nvSpPr>
            <p:spPr>
              <a:xfrm>
                <a:off x="10397193" y="2767413"/>
                <a:ext cx="653306" cy="656017"/>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grpSp>
            <p:nvGrpSpPr>
              <p:cNvPr id="13" name="Graphic 454" descr="Icon of a lock">
                <a:extLst>
                  <a:ext uri="{FF2B5EF4-FFF2-40B4-BE49-F238E27FC236}">
                    <a16:creationId xmlns:a16="http://schemas.microsoft.com/office/drawing/2014/main" id="{6C176C8D-280A-0D40-B50D-6EC366CBCC7B}"/>
                  </a:ext>
                </a:extLst>
              </p:cNvPr>
              <p:cNvGrpSpPr/>
              <p:nvPr/>
            </p:nvGrpSpPr>
            <p:grpSpPr>
              <a:xfrm>
                <a:off x="10630687" y="2929668"/>
                <a:ext cx="186322" cy="311587"/>
                <a:chOff x="10846024" y="2601168"/>
                <a:chExt cx="270319" cy="452056"/>
              </a:xfrm>
            </p:grpSpPr>
            <p:sp>
              <p:nvSpPr>
                <p:cNvPr id="14" name="Freeform: Shape 16">
                  <a:extLst>
                    <a:ext uri="{FF2B5EF4-FFF2-40B4-BE49-F238E27FC236}">
                      <a16:creationId xmlns:a16="http://schemas.microsoft.com/office/drawing/2014/main" id="{9C15FE55-04AF-1D4E-8AE4-76C3DD98F0EF}"/>
                    </a:ext>
                  </a:extLst>
                </p:cNvPr>
                <p:cNvSpPr/>
                <p:nvPr/>
              </p:nvSpPr>
              <p:spPr>
                <a:xfrm>
                  <a:off x="10846024" y="2813480"/>
                  <a:ext cx="270319" cy="239744"/>
                </a:xfrm>
                <a:custGeom>
                  <a:avLst/>
                  <a:gdLst>
                    <a:gd name="connsiteX0" fmla="*/ 0 w 270319"/>
                    <a:gd name="connsiteY0" fmla="*/ 0 h 239744"/>
                    <a:gd name="connsiteX1" fmla="*/ 270320 w 270319"/>
                    <a:gd name="connsiteY1" fmla="*/ 0 h 239744"/>
                    <a:gd name="connsiteX2" fmla="*/ 270320 w 270319"/>
                    <a:gd name="connsiteY2" fmla="*/ 239744 h 239744"/>
                    <a:gd name="connsiteX3" fmla="*/ 0 w 270319"/>
                    <a:gd name="connsiteY3" fmla="*/ 239744 h 239744"/>
                  </a:gdLst>
                  <a:ahLst/>
                  <a:cxnLst>
                    <a:cxn ang="0">
                      <a:pos x="connsiteX0" y="connsiteY0"/>
                    </a:cxn>
                    <a:cxn ang="0">
                      <a:pos x="connsiteX1" y="connsiteY1"/>
                    </a:cxn>
                    <a:cxn ang="0">
                      <a:pos x="connsiteX2" y="connsiteY2"/>
                    </a:cxn>
                    <a:cxn ang="0">
                      <a:pos x="connsiteX3" y="connsiteY3"/>
                    </a:cxn>
                  </a:cxnLst>
                  <a:rect l="l" t="t" r="r" b="b"/>
                  <a:pathLst>
                    <a:path w="270319" h="239744">
                      <a:moveTo>
                        <a:pt x="0" y="0"/>
                      </a:moveTo>
                      <a:lnTo>
                        <a:pt x="270320" y="0"/>
                      </a:lnTo>
                      <a:lnTo>
                        <a:pt x="270320" y="239744"/>
                      </a:lnTo>
                      <a:lnTo>
                        <a:pt x="0" y="23974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7">
                  <a:extLst>
                    <a:ext uri="{FF2B5EF4-FFF2-40B4-BE49-F238E27FC236}">
                      <a16:creationId xmlns:a16="http://schemas.microsoft.com/office/drawing/2014/main" id="{33FC1A4C-ABC1-7C40-BE59-52EC49416CE6}"/>
                    </a:ext>
                  </a:extLst>
                </p:cNvPr>
                <p:cNvSpPr/>
                <p:nvPr/>
              </p:nvSpPr>
              <p:spPr>
                <a:xfrm>
                  <a:off x="10865741" y="2601168"/>
                  <a:ext cx="230885" cy="212312"/>
                </a:xfrm>
                <a:custGeom>
                  <a:avLst/>
                  <a:gdLst>
                    <a:gd name="connsiteX0" fmla="*/ 0 w 230885"/>
                    <a:gd name="connsiteY0" fmla="*/ 212312 h 212312"/>
                    <a:gd name="connsiteX1" fmla="*/ 0 w 230885"/>
                    <a:gd name="connsiteY1" fmla="*/ 115443 h 212312"/>
                    <a:gd name="connsiteX2" fmla="*/ 115443 w 230885"/>
                    <a:gd name="connsiteY2" fmla="*/ 0 h 212312"/>
                    <a:gd name="connsiteX3" fmla="*/ 115443 w 230885"/>
                    <a:gd name="connsiteY3" fmla="*/ 0 h 212312"/>
                    <a:gd name="connsiteX4" fmla="*/ 230886 w 230885"/>
                    <a:gd name="connsiteY4" fmla="*/ 115443 h 212312"/>
                    <a:gd name="connsiteX5" fmla="*/ 230886 w 230885"/>
                    <a:gd name="connsiteY5" fmla="*/ 204788 h 21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85" h="212312">
                      <a:moveTo>
                        <a:pt x="0" y="212312"/>
                      </a:moveTo>
                      <a:lnTo>
                        <a:pt x="0" y="115443"/>
                      </a:lnTo>
                      <a:cubicBezTo>
                        <a:pt x="0" y="51721"/>
                        <a:pt x="51721" y="0"/>
                        <a:pt x="115443" y="0"/>
                      </a:cubicBezTo>
                      <a:lnTo>
                        <a:pt x="115443" y="0"/>
                      </a:lnTo>
                      <a:cubicBezTo>
                        <a:pt x="179165" y="0"/>
                        <a:pt x="230886" y="51721"/>
                        <a:pt x="230886" y="115443"/>
                      </a:cubicBezTo>
                      <a:lnTo>
                        <a:pt x="230886" y="2047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8">
                  <a:extLst>
                    <a:ext uri="{FF2B5EF4-FFF2-40B4-BE49-F238E27FC236}">
                      <a16:creationId xmlns:a16="http://schemas.microsoft.com/office/drawing/2014/main" id="{17663BFA-C1D3-8142-ABCA-2C3C7997501B}"/>
                    </a:ext>
                  </a:extLst>
                </p:cNvPr>
                <p:cNvSpPr/>
                <p:nvPr/>
              </p:nvSpPr>
              <p:spPr>
                <a:xfrm>
                  <a:off x="10950323" y="2868725"/>
                  <a:ext cx="61721" cy="61722"/>
                </a:xfrm>
                <a:custGeom>
                  <a:avLst/>
                  <a:gdLst>
                    <a:gd name="connsiteX0" fmla="*/ 61722 w 61721"/>
                    <a:gd name="connsiteY0" fmla="*/ 30861 h 61722"/>
                    <a:gd name="connsiteX1" fmla="*/ 30861 w 61721"/>
                    <a:gd name="connsiteY1" fmla="*/ 61722 h 61722"/>
                    <a:gd name="connsiteX2" fmla="*/ 0 w 61721"/>
                    <a:gd name="connsiteY2" fmla="*/ 30861 h 61722"/>
                    <a:gd name="connsiteX3" fmla="*/ 30861 w 61721"/>
                    <a:gd name="connsiteY3" fmla="*/ 0 h 61722"/>
                    <a:gd name="connsiteX4" fmla="*/ 61722 w 61721"/>
                    <a:gd name="connsiteY4" fmla="*/ 30861 h 6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 h="61722">
                      <a:moveTo>
                        <a:pt x="61722" y="30861"/>
                      </a:moveTo>
                      <a:cubicBezTo>
                        <a:pt x="61722" y="47905"/>
                        <a:pt x="47905" y="61722"/>
                        <a:pt x="30861" y="61722"/>
                      </a:cubicBezTo>
                      <a:cubicBezTo>
                        <a:pt x="13817" y="61722"/>
                        <a:pt x="0" y="47905"/>
                        <a:pt x="0" y="30861"/>
                      </a:cubicBezTo>
                      <a:cubicBezTo>
                        <a:pt x="0" y="13817"/>
                        <a:pt x="13817" y="0"/>
                        <a:pt x="30861" y="0"/>
                      </a:cubicBezTo>
                      <a:cubicBezTo>
                        <a:pt x="47905" y="0"/>
                        <a:pt x="61722" y="13817"/>
                        <a:pt x="61722" y="3086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9">
                  <a:extLst>
                    <a:ext uri="{FF2B5EF4-FFF2-40B4-BE49-F238E27FC236}">
                      <a16:creationId xmlns:a16="http://schemas.microsoft.com/office/drawing/2014/main" id="{2580FB3F-46F3-5943-98D6-A9F51A619D03}"/>
                    </a:ext>
                  </a:extLst>
                </p:cNvPr>
                <p:cNvSpPr/>
                <p:nvPr/>
              </p:nvSpPr>
              <p:spPr>
                <a:xfrm>
                  <a:off x="10981184" y="2911207"/>
                  <a:ext cx="9525" cy="70389"/>
                </a:xfrm>
                <a:custGeom>
                  <a:avLst/>
                  <a:gdLst>
                    <a:gd name="connsiteX0" fmla="*/ 0 w 9525"/>
                    <a:gd name="connsiteY0" fmla="*/ 70390 h 70389"/>
                    <a:gd name="connsiteX1" fmla="*/ 0 w 9525"/>
                    <a:gd name="connsiteY1" fmla="*/ 0 h 70389"/>
                  </a:gdLst>
                  <a:ahLst/>
                  <a:cxnLst>
                    <a:cxn ang="0">
                      <a:pos x="connsiteX0" y="connsiteY0"/>
                    </a:cxn>
                    <a:cxn ang="0">
                      <a:pos x="connsiteX1" y="connsiteY1"/>
                    </a:cxn>
                  </a:cxnLst>
                  <a:rect l="l" t="t" r="r" b="b"/>
                  <a:pathLst>
                    <a:path w="9525" h="70389">
                      <a:moveTo>
                        <a:pt x="0" y="70390"/>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5" name="Freeform: Shape 3">
            <a:extLst>
              <a:ext uri="{FF2B5EF4-FFF2-40B4-BE49-F238E27FC236}">
                <a16:creationId xmlns:a16="http://schemas.microsoft.com/office/drawing/2014/main" id="{C1441204-6D35-3040-9C38-DFDD80828F90}"/>
              </a:ext>
              <a:ext uri="{C183D7F6-B498-43B3-948B-1728B52AA6E4}">
                <adec:decorative xmlns:adec="http://schemas.microsoft.com/office/drawing/2017/decorative" val="1"/>
              </a:ext>
            </a:extLst>
          </p:cNvPr>
          <p:cNvSpPr>
            <a:spLocks/>
          </p:cNvSpPr>
          <p:nvPr/>
        </p:nvSpPr>
        <p:spPr bwMode="auto">
          <a:xfrm rot="5400000" flipV="1">
            <a:off x="1492211" y="1237841"/>
            <a:ext cx="3941541" cy="5656244"/>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3A7E491E-81E3-3248-AD3D-FFA672E45ABD}"/>
              </a:ext>
              <a:ext uri="{C183D7F6-B498-43B3-948B-1728B52AA6E4}">
                <adec:decorative xmlns:adec="http://schemas.microsoft.com/office/drawing/2017/decorative" val="1"/>
              </a:ext>
            </a:extLst>
          </p:cNvPr>
          <p:cNvGrpSpPr/>
          <p:nvPr/>
        </p:nvGrpSpPr>
        <p:grpSpPr>
          <a:xfrm>
            <a:off x="4233787" y="2971444"/>
            <a:ext cx="945477" cy="949402"/>
            <a:chOff x="8167465" y="2713072"/>
            <a:chExt cx="746775" cy="749875"/>
          </a:xfrm>
        </p:grpSpPr>
        <p:sp>
          <p:nvSpPr>
            <p:cNvPr id="28" name="Grey oval containing warning">
              <a:extLst>
                <a:ext uri="{FF2B5EF4-FFF2-40B4-BE49-F238E27FC236}">
                  <a16:creationId xmlns:a16="http://schemas.microsoft.com/office/drawing/2014/main" id="{DD35D553-B586-3B40-B8CB-F3F3FE4D24DA}"/>
                </a:ext>
                <a:ext uri="{C183D7F6-B498-43B3-948B-1728B52AA6E4}">
                  <adec:decorative xmlns:adec="http://schemas.microsoft.com/office/drawing/2017/decorative" val="1"/>
                </a:ext>
              </a:extLst>
            </p:cNvPr>
            <p:cNvSpPr/>
            <p:nvPr/>
          </p:nvSpPr>
          <p:spPr>
            <a:xfrm>
              <a:off x="8167465" y="2713072"/>
              <a:ext cx="746775" cy="749875"/>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29" name="Grey oval containing warning_4">
              <a:extLst>
                <a:ext uri="{FF2B5EF4-FFF2-40B4-BE49-F238E27FC236}">
                  <a16:creationId xmlns:a16="http://schemas.microsoft.com/office/drawing/2014/main" id="{EB85C1A6-4A9C-3C46-B1E0-AF198C5AFF98}"/>
                </a:ext>
                <a:ext uri="{C183D7F6-B498-43B3-948B-1728B52AA6E4}">
                  <adec:decorative xmlns:adec="http://schemas.microsoft.com/office/drawing/2017/decorative" val="1"/>
                </a:ext>
              </a:extLst>
            </p:cNvPr>
            <p:cNvSpPr/>
            <p:nvPr/>
          </p:nvSpPr>
          <p:spPr>
            <a:xfrm>
              <a:off x="8214200" y="2762409"/>
              <a:ext cx="653305" cy="656017"/>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grpSp>
          <p:nvGrpSpPr>
            <p:cNvPr id="30" name="Graphic 20" descr="An icon of an arrow in a whining manner">
              <a:extLst>
                <a:ext uri="{FF2B5EF4-FFF2-40B4-BE49-F238E27FC236}">
                  <a16:creationId xmlns:a16="http://schemas.microsoft.com/office/drawing/2014/main" id="{62F75C29-4A8D-C74C-BEDE-7B28B75D2336}"/>
                </a:ext>
              </a:extLst>
            </p:cNvPr>
            <p:cNvGrpSpPr/>
            <p:nvPr/>
          </p:nvGrpSpPr>
          <p:grpSpPr>
            <a:xfrm>
              <a:off x="8364677" y="2940245"/>
              <a:ext cx="352359" cy="295530"/>
              <a:chOff x="8876960" y="2609043"/>
              <a:chExt cx="595217" cy="499221"/>
            </a:xfrm>
            <a:noFill/>
          </p:grpSpPr>
          <p:sp>
            <p:nvSpPr>
              <p:cNvPr id="31" name="Freeform: Shape 22">
                <a:extLst>
                  <a:ext uri="{FF2B5EF4-FFF2-40B4-BE49-F238E27FC236}">
                    <a16:creationId xmlns:a16="http://schemas.microsoft.com/office/drawing/2014/main" id="{3D41FB16-1820-F644-90B6-BBC437CAB583}"/>
                  </a:ext>
                </a:extLst>
              </p:cNvPr>
              <p:cNvSpPr/>
              <p:nvPr/>
            </p:nvSpPr>
            <p:spPr>
              <a:xfrm>
                <a:off x="8986973" y="2643679"/>
                <a:ext cx="473487" cy="464585"/>
              </a:xfrm>
              <a:custGeom>
                <a:avLst/>
                <a:gdLst>
                  <a:gd name="connsiteX0" fmla="*/ 0 w 473487"/>
                  <a:gd name="connsiteY0" fmla="*/ 141479 h 464585"/>
                  <a:gd name="connsiteX1" fmla="*/ 195644 w 473487"/>
                  <a:gd name="connsiteY1" fmla="*/ 16225 h 464585"/>
                  <a:gd name="connsiteX2" fmla="*/ 156496 w 473487"/>
                  <a:gd name="connsiteY2" fmla="*/ 231490 h 464585"/>
                  <a:gd name="connsiteX3" fmla="*/ 78200 w 473487"/>
                  <a:gd name="connsiteY3" fmla="*/ 411513 h 464585"/>
                  <a:gd name="connsiteX4" fmla="*/ 297371 w 473487"/>
                  <a:gd name="connsiteY4" fmla="*/ 399797 h 464585"/>
                  <a:gd name="connsiteX5" fmla="*/ 407003 w 473487"/>
                  <a:gd name="connsiteY5" fmla="*/ 16225 h 464585"/>
                  <a:gd name="connsiteX6" fmla="*/ 473488 w 473487"/>
                  <a:gd name="connsiteY6" fmla="*/ 12320 h 46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487" h="464585">
                    <a:moveTo>
                      <a:pt x="0" y="141479"/>
                    </a:moveTo>
                    <a:cubicBezTo>
                      <a:pt x="0" y="141479"/>
                      <a:pt x="54293" y="-57022"/>
                      <a:pt x="195644" y="16225"/>
                    </a:cubicBezTo>
                    <a:cubicBezTo>
                      <a:pt x="301276" y="70994"/>
                      <a:pt x="242602" y="235395"/>
                      <a:pt x="156496" y="231490"/>
                    </a:cubicBezTo>
                    <a:cubicBezTo>
                      <a:pt x="74295" y="227775"/>
                      <a:pt x="23432" y="348838"/>
                      <a:pt x="78200" y="411513"/>
                    </a:cubicBezTo>
                    <a:cubicBezTo>
                      <a:pt x="154781" y="499047"/>
                      <a:pt x="258223" y="466281"/>
                      <a:pt x="297371" y="399797"/>
                    </a:cubicBezTo>
                    <a:cubicBezTo>
                      <a:pt x="336518" y="333312"/>
                      <a:pt x="242602" y="28036"/>
                      <a:pt x="407003" y="16225"/>
                    </a:cubicBezTo>
                    <a:lnTo>
                      <a:pt x="473488" y="1232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23">
                <a:extLst>
                  <a:ext uri="{FF2B5EF4-FFF2-40B4-BE49-F238E27FC236}">
                    <a16:creationId xmlns:a16="http://schemas.microsoft.com/office/drawing/2014/main" id="{F85A9580-29A7-544E-8687-EFB48D37B5E2}"/>
                  </a:ext>
                </a:extLst>
              </p:cNvPr>
              <p:cNvSpPr/>
              <p:nvPr/>
            </p:nvSpPr>
            <p:spPr>
              <a:xfrm>
                <a:off x="9401788" y="2609043"/>
                <a:ext cx="70389" cy="90010"/>
              </a:xfrm>
              <a:custGeom>
                <a:avLst/>
                <a:gdLst>
                  <a:gd name="connsiteX0" fmla="*/ 0 w 70389"/>
                  <a:gd name="connsiteY0" fmla="*/ 0 h 90011"/>
                  <a:gd name="connsiteX1" fmla="*/ 70390 w 70389"/>
                  <a:gd name="connsiteY1" fmla="*/ 46958 h 90011"/>
                  <a:gd name="connsiteX2" fmla="*/ 7810 w 70389"/>
                  <a:gd name="connsiteY2" fmla="*/ 90011 h 90011"/>
                </a:gdLst>
                <a:ahLst/>
                <a:cxnLst>
                  <a:cxn ang="0">
                    <a:pos x="connsiteX0" y="connsiteY0"/>
                  </a:cxn>
                  <a:cxn ang="0">
                    <a:pos x="connsiteX1" y="connsiteY1"/>
                  </a:cxn>
                  <a:cxn ang="0">
                    <a:pos x="connsiteX2" y="connsiteY2"/>
                  </a:cxn>
                </a:cxnLst>
                <a:rect l="l" t="t" r="r" b="b"/>
                <a:pathLst>
                  <a:path w="70389" h="90011">
                    <a:moveTo>
                      <a:pt x="0" y="0"/>
                    </a:moveTo>
                    <a:lnTo>
                      <a:pt x="70390" y="46958"/>
                    </a:lnTo>
                    <a:lnTo>
                      <a:pt x="7810" y="90011"/>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24">
                <a:extLst>
                  <a:ext uri="{FF2B5EF4-FFF2-40B4-BE49-F238E27FC236}">
                    <a16:creationId xmlns:a16="http://schemas.microsoft.com/office/drawing/2014/main" id="{E8E11005-321D-AB4A-8939-A5B83EBCBF74}"/>
                  </a:ext>
                </a:extLst>
              </p:cNvPr>
              <p:cNvSpPr/>
              <p:nvPr/>
            </p:nvSpPr>
            <p:spPr>
              <a:xfrm>
                <a:off x="8876960" y="2797826"/>
                <a:ext cx="133921" cy="133921"/>
              </a:xfrm>
              <a:custGeom>
                <a:avLst/>
                <a:gdLst>
                  <a:gd name="connsiteX0" fmla="*/ 133922 w 133921"/>
                  <a:gd name="connsiteY0" fmla="*/ 66961 h 133921"/>
                  <a:gd name="connsiteX1" fmla="*/ 66961 w 133921"/>
                  <a:gd name="connsiteY1" fmla="*/ 133922 h 133921"/>
                  <a:gd name="connsiteX2" fmla="*/ 0 w 133921"/>
                  <a:gd name="connsiteY2" fmla="*/ 66961 h 133921"/>
                  <a:gd name="connsiteX3" fmla="*/ 66961 w 133921"/>
                  <a:gd name="connsiteY3" fmla="*/ 0 h 133921"/>
                  <a:gd name="connsiteX4" fmla="*/ 133922 w 133921"/>
                  <a:gd name="connsiteY4" fmla="*/ 66961 h 13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21" h="133921">
                    <a:moveTo>
                      <a:pt x="133922" y="66961"/>
                    </a:moveTo>
                    <a:cubicBezTo>
                      <a:pt x="133922" y="103942"/>
                      <a:pt x="103942" y="133922"/>
                      <a:pt x="66961" y="133922"/>
                    </a:cubicBezTo>
                    <a:cubicBezTo>
                      <a:pt x="29979" y="133922"/>
                      <a:pt x="0" y="103942"/>
                      <a:pt x="0" y="66961"/>
                    </a:cubicBezTo>
                    <a:cubicBezTo>
                      <a:pt x="0" y="29979"/>
                      <a:pt x="29979" y="0"/>
                      <a:pt x="66961" y="0"/>
                    </a:cubicBezTo>
                    <a:cubicBezTo>
                      <a:pt x="103942" y="0"/>
                      <a:pt x="133922" y="29979"/>
                      <a:pt x="133922" y="6696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4F380747-E96E-2C5B-03C5-243E3436277D}"/>
              </a:ext>
              <a:ext uri="{C183D7F6-B498-43B3-948B-1728B52AA6E4}">
                <adec:decorative xmlns:adec="http://schemas.microsoft.com/office/drawing/2017/decorative" val="1"/>
              </a:ext>
            </a:extLst>
          </p:cNvPr>
          <p:cNvGrpSpPr/>
          <p:nvPr/>
        </p:nvGrpSpPr>
        <p:grpSpPr>
          <a:xfrm>
            <a:off x="1840127" y="2969858"/>
            <a:ext cx="945477" cy="949402"/>
            <a:chOff x="2053509" y="2655735"/>
            <a:chExt cx="732095" cy="735134"/>
          </a:xfrm>
        </p:grpSpPr>
        <p:sp>
          <p:nvSpPr>
            <p:cNvPr id="19" name="Grey oval containing warning">
              <a:extLst>
                <a:ext uri="{FF2B5EF4-FFF2-40B4-BE49-F238E27FC236}">
                  <a16:creationId xmlns:a16="http://schemas.microsoft.com/office/drawing/2014/main" id="{4A635342-A245-1647-9FCF-EE82514C1C23}"/>
                </a:ext>
                <a:ext uri="{C183D7F6-B498-43B3-948B-1728B52AA6E4}">
                  <adec:decorative xmlns:adec="http://schemas.microsoft.com/office/drawing/2017/decorative" val="1"/>
                </a:ext>
              </a:extLst>
            </p:cNvPr>
            <p:cNvSpPr/>
            <p:nvPr/>
          </p:nvSpPr>
          <p:spPr>
            <a:xfrm>
              <a:off x="2053509" y="2655735"/>
              <a:ext cx="732095" cy="735134"/>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20" name="Grey oval containing warning_4">
              <a:extLst>
                <a:ext uri="{FF2B5EF4-FFF2-40B4-BE49-F238E27FC236}">
                  <a16:creationId xmlns:a16="http://schemas.microsoft.com/office/drawing/2014/main" id="{F7426AC6-12A9-EE41-8A7F-A18C0B36B268}"/>
                </a:ext>
                <a:ext uri="{C183D7F6-B498-43B3-948B-1728B52AA6E4}">
                  <adec:decorative xmlns:adec="http://schemas.microsoft.com/office/drawing/2017/decorative" val="1"/>
                </a:ext>
              </a:extLst>
            </p:cNvPr>
            <p:cNvSpPr/>
            <p:nvPr/>
          </p:nvSpPr>
          <p:spPr>
            <a:xfrm>
              <a:off x="2099324" y="2701741"/>
              <a:ext cx="640463" cy="643120"/>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pic>
          <p:nvPicPr>
            <p:cNvPr id="35" name="Graphic 34">
              <a:extLst>
                <a:ext uri="{FF2B5EF4-FFF2-40B4-BE49-F238E27FC236}">
                  <a16:creationId xmlns:a16="http://schemas.microsoft.com/office/drawing/2014/main" id="{B64E97B0-AADD-CD43-8DB1-9D80372E95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91657" y="2799442"/>
              <a:ext cx="460829" cy="460829"/>
            </a:xfrm>
            <a:prstGeom prst="rect">
              <a:avLst/>
            </a:prstGeom>
          </p:spPr>
        </p:pic>
      </p:grpSp>
      <p:grpSp>
        <p:nvGrpSpPr>
          <p:cNvPr id="6" name="Group 5">
            <a:extLst>
              <a:ext uri="{FF2B5EF4-FFF2-40B4-BE49-F238E27FC236}">
                <a16:creationId xmlns:a16="http://schemas.microsoft.com/office/drawing/2014/main" id="{3442C4C0-3BD6-4D76-D8B9-2426DA9EA43A}"/>
              </a:ext>
              <a:ext uri="{C183D7F6-B498-43B3-948B-1728B52AA6E4}">
                <adec:decorative xmlns:adec="http://schemas.microsoft.com/office/drawing/2017/decorative" val="1"/>
              </a:ext>
            </a:extLst>
          </p:cNvPr>
          <p:cNvGrpSpPr/>
          <p:nvPr/>
        </p:nvGrpSpPr>
        <p:grpSpPr>
          <a:xfrm>
            <a:off x="9021108" y="3012437"/>
            <a:ext cx="945477" cy="949402"/>
            <a:chOff x="9234490" y="2698314"/>
            <a:chExt cx="732095" cy="735134"/>
          </a:xfrm>
        </p:grpSpPr>
        <p:sp>
          <p:nvSpPr>
            <p:cNvPr id="22" name="Grey oval containing warning">
              <a:extLst>
                <a:ext uri="{FF2B5EF4-FFF2-40B4-BE49-F238E27FC236}">
                  <a16:creationId xmlns:a16="http://schemas.microsoft.com/office/drawing/2014/main" id="{A93D3574-A29C-CB4D-BC23-0FCB6098F732}"/>
                </a:ext>
                <a:ext uri="{C183D7F6-B498-43B3-948B-1728B52AA6E4}">
                  <adec:decorative xmlns:adec="http://schemas.microsoft.com/office/drawing/2017/decorative" val="1"/>
                </a:ext>
              </a:extLst>
            </p:cNvPr>
            <p:cNvSpPr/>
            <p:nvPr/>
          </p:nvSpPr>
          <p:spPr>
            <a:xfrm>
              <a:off x="9234490" y="2698314"/>
              <a:ext cx="732095" cy="735134"/>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23" name="Grey oval containing warning_4">
              <a:extLst>
                <a:ext uri="{FF2B5EF4-FFF2-40B4-BE49-F238E27FC236}">
                  <a16:creationId xmlns:a16="http://schemas.microsoft.com/office/drawing/2014/main" id="{50DFDC27-C972-D043-8A9B-E7FE2849369D}"/>
                </a:ext>
                <a:ext uri="{C183D7F6-B498-43B3-948B-1728B52AA6E4}">
                  <adec:decorative xmlns:adec="http://schemas.microsoft.com/office/drawing/2017/decorative" val="1"/>
                </a:ext>
              </a:extLst>
            </p:cNvPr>
            <p:cNvSpPr/>
            <p:nvPr/>
          </p:nvSpPr>
          <p:spPr>
            <a:xfrm>
              <a:off x="9280306" y="2753182"/>
              <a:ext cx="640463" cy="643120"/>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pic>
          <p:nvPicPr>
            <p:cNvPr id="36" name="Picture 35">
              <a:extLst>
                <a:ext uri="{FF2B5EF4-FFF2-40B4-BE49-F238E27FC236}">
                  <a16:creationId xmlns:a16="http://schemas.microsoft.com/office/drawing/2014/main" id="{0483F94B-BD44-6C4C-B30F-712880B3B41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387114" y="2846614"/>
              <a:ext cx="429987" cy="439058"/>
            </a:xfrm>
            <a:prstGeom prst="rect">
              <a:avLst/>
            </a:prstGeom>
            <a:ln>
              <a:noFill/>
            </a:ln>
          </p:spPr>
        </p:pic>
      </p:grpSp>
      <p:pic>
        <p:nvPicPr>
          <p:cNvPr id="38" name="Picture 37">
            <a:extLst>
              <a:ext uri="{FF2B5EF4-FFF2-40B4-BE49-F238E27FC236}">
                <a16:creationId xmlns:a16="http://schemas.microsoft.com/office/drawing/2014/main" id="{03EEFC02-2B05-AB35-BB2C-1AA7F27DD72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666879" y="522691"/>
            <a:ext cx="780290" cy="780290"/>
          </a:xfrm>
          <a:prstGeom prst="rect">
            <a:avLst/>
          </a:prstGeom>
        </p:spPr>
      </p:pic>
      <p:sp>
        <p:nvSpPr>
          <p:cNvPr id="2" name="Title 1">
            <a:extLst>
              <a:ext uri="{FF2B5EF4-FFF2-40B4-BE49-F238E27FC236}">
                <a16:creationId xmlns:a16="http://schemas.microsoft.com/office/drawing/2014/main" id="{61C267BC-30F3-E14B-AAF9-4FCA44AB84B8}"/>
              </a:ext>
            </a:extLst>
          </p:cNvPr>
          <p:cNvSpPr>
            <a:spLocks noGrp="1"/>
          </p:cNvSpPr>
          <p:nvPr>
            <p:ph type="title"/>
          </p:nvPr>
        </p:nvSpPr>
        <p:spPr>
          <a:xfrm>
            <a:off x="4561705" y="620140"/>
            <a:ext cx="3971543" cy="1231106"/>
          </a:xfrm>
        </p:spPr>
        <p:txBody>
          <a:bodyPr/>
          <a:lstStyle/>
          <a:p>
            <a:r>
              <a:rPr lang="en-US" sz="4000" b="1" dirty="0">
                <a:solidFill>
                  <a:schemeClr val="tx1"/>
                </a:solidFill>
                <a:latin typeface="Segoe UI" panose="020B0502040204020203" pitchFamily="34" charset="0"/>
              </a:rPr>
              <a:t>Azure AI Search</a:t>
            </a:r>
            <a:br>
              <a:rPr lang="en-US" sz="4000" b="1" dirty="0">
                <a:solidFill>
                  <a:schemeClr val="tx1"/>
                </a:solidFill>
                <a:latin typeface="Segoe UI" panose="020B0502040204020203" pitchFamily="34" charset="0"/>
              </a:rPr>
            </a:br>
            <a:endParaRPr lang="en-US" sz="4000" b="1" dirty="0">
              <a:solidFill>
                <a:schemeClr val="tx1"/>
              </a:solidFill>
              <a:latin typeface="Segoe UI" panose="020B0502040204020203" pitchFamily="34" charset="0"/>
            </a:endParaRPr>
          </a:p>
        </p:txBody>
      </p:sp>
      <p:sp>
        <p:nvSpPr>
          <p:cNvPr id="34" name="TextBox 33">
            <a:extLst>
              <a:ext uri="{FF2B5EF4-FFF2-40B4-BE49-F238E27FC236}">
                <a16:creationId xmlns:a16="http://schemas.microsoft.com/office/drawing/2014/main" id="{68DB3507-0FF6-6CF3-21A9-EBDCB9D45A55}"/>
              </a:ext>
            </a:extLst>
          </p:cNvPr>
          <p:cNvSpPr txBox="1"/>
          <p:nvPr/>
        </p:nvSpPr>
        <p:spPr>
          <a:xfrm>
            <a:off x="4485695" y="1223353"/>
            <a:ext cx="6809872" cy="369332"/>
          </a:xfrm>
          <a:prstGeom prst="rect">
            <a:avLst/>
          </a:prstGeom>
          <a:noFill/>
        </p:spPr>
        <p:txBody>
          <a:bodyPr wrap="square">
            <a:spAutoFit/>
          </a:bodyPr>
          <a:lstStyle/>
          <a:p>
            <a:r>
              <a:rPr lang="en-US" sz="1800" b="1" kern="0" spc="-50" dirty="0">
                <a:ln w="3175">
                  <a:noFill/>
                </a:ln>
                <a:solidFill>
                  <a:srgbClr val="0F9ED5"/>
                </a:solidFill>
                <a:latin typeface="Segoe UI"/>
                <a:cs typeface="Segoe UI"/>
              </a:rPr>
              <a:t>Revolutionary Retrieval</a:t>
            </a:r>
            <a:endParaRPr lang="en-US" dirty="0"/>
          </a:p>
        </p:txBody>
      </p:sp>
      <p:sp>
        <p:nvSpPr>
          <p:cNvPr id="26" name="Text Placeholder 1">
            <a:extLst>
              <a:ext uri="{FF2B5EF4-FFF2-40B4-BE49-F238E27FC236}">
                <a16:creationId xmlns:a16="http://schemas.microsoft.com/office/drawing/2014/main" id="{87E6571C-127F-2349-9ED6-251F6AC456D2}"/>
              </a:ext>
            </a:extLst>
          </p:cNvPr>
          <p:cNvSpPr txBox="1">
            <a:spLocks/>
          </p:cNvSpPr>
          <p:nvPr/>
        </p:nvSpPr>
        <p:spPr>
          <a:xfrm>
            <a:off x="1470231" y="1939424"/>
            <a:ext cx="9253400" cy="307777"/>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92">
              <a:defRPr/>
            </a:pPr>
            <a:r>
              <a:rPr kumimoji="0" lang="en-US" sz="2000" b="0" i="0" u="none" strike="noStrike" kern="0" cap="none" spc="-50" normalizeH="0" baseline="0" noProof="0">
                <a:ln w="3175">
                  <a:noFill/>
                </a:ln>
                <a:solidFill>
                  <a:srgbClr val="000000"/>
                </a:solidFill>
                <a:effectLst/>
                <a:uLnTx/>
                <a:uFillTx/>
                <a:ea typeface="+mn-ea"/>
                <a:cs typeface="Segoe UI"/>
              </a:rPr>
              <a:t>Deliver the best experience </a:t>
            </a:r>
            <a:r>
              <a:rPr lang="en-US" sz="2000" kern="0" spc="-50">
                <a:ln w="3175">
                  <a:noFill/>
                </a:ln>
                <a:solidFill>
                  <a:srgbClr val="000000"/>
                </a:solidFill>
                <a:cs typeface="Segoe UI"/>
              </a:rPr>
              <a:t>for</a:t>
            </a:r>
            <a:r>
              <a:rPr kumimoji="0" lang="en-US" sz="2000" b="0" i="0" u="none" strike="noStrike" kern="0" cap="none" spc="-50" normalizeH="0" baseline="0" noProof="0">
                <a:ln w="3175">
                  <a:noFill/>
                </a:ln>
                <a:solidFill>
                  <a:srgbClr val="000000"/>
                </a:solidFill>
                <a:effectLst/>
                <a:uLnTx/>
                <a:uFillTx/>
                <a:ea typeface="+mn-ea"/>
                <a:cs typeface="Segoe UI"/>
              </a:rPr>
              <a:t> every user and interaction, at any scale</a:t>
            </a:r>
          </a:p>
        </p:txBody>
      </p:sp>
      <p:sp>
        <p:nvSpPr>
          <p:cNvPr id="18" name="TextBox 17">
            <a:extLst>
              <a:ext uri="{FF2B5EF4-FFF2-40B4-BE49-F238E27FC236}">
                <a16:creationId xmlns:a16="http://schemas.microsoft.com/office/drawing/2014/main" id="{888A8CE6-0A54-0B46-9467-757C2A0B3532}"/>
              </a:ext>
            </a:extLst>
          </p:cNvPr>
          <p:cNvSpPr txBox="1"/>
          <p:nvPr/>
        </p:nvSpPr>
        <p:spPr>
          <a:xfrm>
            <a:off x="1219935" y="4281180"/>
            <a:ext cx="2249615" cy="1038746"/>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114">
              <a:spcBef>
                <a:spcPct val="0"/>
              </a:spcBef>
              <a:spcAft>
                <a:spcPct val="0"/>
              </a:spcAft>
              <a:defRPr/>
            </a:pPr>
            <a:r>
              <a:rPr kumimoji="0" lang="en-US" sz="1350" b="1" i="0" u="none" strike="noStrike" kern="1200" cap="none" spc="0" normalizeH="0" baseline="0" noProof="0">
                <a:ln>
                  <a:noFill/>
                </a:ln>
                <a:solidFill>
                  <a:srgbClr val="000000"/>
                </a:solidFill>
                <a:effectLst/>
                <a:uLnTx/>
                <a:uFillTx/>
                <a:ea typeface="+mn-ea"/>
                <a:cs typeface="Segoe UI"/>
              </a:rPr>
              <a:t>Feature</a:t>
            </a:r>
            <a:r>
              <a:rPr lang="en-US" sz="1350" b="1">
                <a:solidFill>
                  <a:srgbClr val="000000"/>
                </a:solidFill>
                <a:cs typeface="Segoe UI"/>
              </a:rPr>
              <a:t>-rich vector database</a:t>
            </a:r>
          </a:p>
          <a:p>
            <a:pPr algn="ctr" defTabSz="932114">
              <a:spcBef>
                <a:spcPct val="0"/>
              </a:spcBef>
              <a:spcAft>
                <a:spcPct val="0"/>
              </a:spcAft>
              <a:defRPr/>
            </a:pPr>
            <a:endParaRPr kumimoji="0" lang="en-US" sz="1350" i="0" u="none" strike="noStrike" kern="1200" cap="none" spc="0" normalizeH="0" baseline="0" noProof="0">
              <a:ln>
                <a:noFill/>
              </a:ln>
              <a:solidFill>
                <a:srgbClr val="000000"/>
              </a:solidFill>
              <a:effectLst/>
              <a:uLnTx/>
              <a:uFillTx/>
              <a:ea typeface="+mn-ea"/>
              <a:cs typeface="Segoe UI"/>
            </a:endParaRPr>
          </a:p>
          <a:p>
            <a:pPr algn="ctr" defTabSz="932114">
              <a:spcBef>
                <a:spcPct val="0"/>
              </a:spcBef>
              <a:spcAft>
                <a:spcPct val="0"/>
              </a:spcAft>
              <a:defRPr/>
            </a:pPr>
            <a:r>
              <a:rPr kumimoji="0" lang="en-US" sz="1350" i="1" u="none" strike="noStrike" kern="1200" cap="none" spc="0" normalizeH="0" baseline="0" noProof="0">
                <a:ln>
                  <a:noFill/>
                </a:ln>
                <a:solidFill>
                  <a:schemeClr val="tx2"/>
                </a:solidFill>
                <a:effectLst/>
                <a:uLnTx/>
                <a:uFillTx/>
                <a:ea typeface="+mn-ea"/>
                <a:cs typeface="Segoe UI"/>
              </a:rPr>
              <a:t>Optimized vector storage in preview</a:t>
            </a:r>
          </a:p>
        </p:txBody>
      </p:sp>
      <p:sp>
        <p:nvSpPr>
          <p:cNvPr id="21" name="TextBox 20">
            <a:extLst>
              <a:ext uri="{FF2B5EF4-FFF2-40B4-BE49-F238E27FC236}">
                <a16:creationId xmlns:a16="http://schemas.microsoft.com/office/drawing/2014/main" id="{3E15588D-7053-1E4D-A857-55D3FB79E152}"/>
              </a:ext>
            </a:extLst>
          </p:cNvPr>
          <p:cNvSpPr txBox="1"/>
          <p:nvPr/>
        </p:nvSpPr>
        <p:spPr>
          <a:xfrm>
            <a:off x="3740662" y="4281180"/>
            <a:ext cx="2059431" cy="623248"/>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114" fontAlgn="base">
              <a:spcBef>
                <a:spcPct val="0"/>
              </a:spcBef>
              <a:spcAft>
                <a:spcPct val="0"/>
              </a:spcAft>
              <a:defRPr/>
            </a:pPr>
            <a:r>
              <a:rPr lang="en-US" sz="1350" b="1">
                <a:solidFill>
                  <a:srgbClr val="000000"/>
                </a:solidFill>
                <a:cs typeface="Segoe UI"/>
              </a:rPr>
              <a:t>Seamless data &amp; platform integrations</a:t>
            </a:r>
          </a:p>
          <a:p>
            <a:pPr algn="ctr" defTabSz="932114" fontAlgn="base">
              <a:spcBef>
                <a:spcPct val="0"/>
              </a:spcBef>
              <a:spcAft>
                <a:spcPct val="0"/>
              </a:spcAft>
              <a:defRPr/>
            </a:pPr>
            <a:endParaRPr kumimoji="0" lang="en-US" sz="1350" b="1" i="0" u="none" strike="noStrike" kern="1200" cap="none" spc="0" normalizeH="0" baseline="0" noProof="0">
              <a:ln>
                <a:noFill/>
              </a:ln>
              <a:solidFill>
                <a:srgbClr val="000000"/>
              </a:solidFill>
              <a:effectLst/>
              <a:uLnTx/>
              <a:uFillTx/>
              <a:ea typeface="+mn-ea"/>
              <a:cs typeface="Segoe UI"/>
            </a:endParaRPr>
          </a:p>
        </p:txBody>
      </p:sp>
      <p:sp>
        <p:nvSpPr>
          <p:cNvPr id="7" name="TextBox 6">
            <a:extLst>
              <a:ext uri="{FF2B5EF4-FFF2-40B4-BE49-F238E27FC236}">
                <a16:creationId xmlns:a16="http://schemas.microsoft.com/office/drawing/2014/main" id="{176ED1F2-D74C-7943-84DF-FD00DB71EA33}"/>
              </a:ext>
            </a:extLst>
          </p:cNvPr>
          <p:cNvSpPr txBox="1"/>
          <p:nvPr/>
        </p:nvSpPr>
        <p:spPr>
          <a:xfrm>
            <a:off x="6071205" y="4281180"/>
            <a:ext cx="2015197" cy="836126"/>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114">
              <a:spcBef>
                <a:spcPct val="0"/>
              </a:spcBef>
              <a:spcAft>
                <a:spcPct val="0"/>
              </a:spcAft>
              <a:defRPr/>
            </a:pPr>
            <a:r>
              <a:rPr kumimoji="0" lang="en-US" sz="1350" b="1" i="0" u="none" strike="noStrike" kern="1200" cap="none" spc="0" normalizeH="0" baseline="0" noProof="0">
                <a:ln>
                  <a:noFill/>
                </a:ln>
                <a:solidFill>
                  <a:srgbClr val="000000"/>
                </a:solidFill>
                <a:effectLst/>
                <a:uLnTx/>
                <a:uFillTx/>
                <a:ea typeface="+mn-ea"/>
                <a:cs typeface="Segoe UI"/>
              </a:rPr>
              <a:t>State</a:t>
            </a:r>
            <a:r>
              <a:rPr lang="en-US" sz="1350" b="1">
                <a:solidFill>
                  <a:srgbClr val="000000"/>
                </a:solidFill>
                <a:cs typeface="Segoe UI"/>
              </a:rPr>
              <a:t>-</a:t>
            </a:r>
            <a:r>
              <a:rPr kumimoji="0" lang="en-US" sz="1350" b="1" i="0" u="none" strike="noStrike" kern="1200" cap="none" spc="0" normalizeH="0" baseline="0" noProof="0">
                <a:ln>
                  <a:noFill/>
                </a:ln>
                <a:solidFill>
                  <a:srgbClr val="000000"/>
                </a:solidFill>
                <a:effectLst/>
                <a:uLnTx/>
                <a:uFillTx/>
                <a:ea typeface="+mn-ea"/>
                <a:cs typeface="Segoe UI"/>
              </a:rPr>
              <a:t>of-the art search technology</a:t>
            </a:r>
            <a:endParaRPr kumimoji="0" lang="en-US" sz="1350" b="0" i="0" u="none" strike="noStrike" kern="1200" cap="none" spc="0" normalizeH="0" baseline="0" noProof="0">
              <a:ln>
                <a:noFill/>
              </a:ln>
              <a:solidFill>
                <a:srgbClr val="000000"/>
              </a:solidFill>
              <a:effectLst/>
              <a:uLnTx/>
              <a:uFillTx/>
              <a:ea typeface="+mn-ea"/>
              <a:cs typeface="Segoe UI"/>
            </a:endParaRPr>
          </a:p>
          <a:p>
            <a:pPr defTabSz="932114">
              <a:spcBef>
                <a:spcPct val="0"/>
              </a:spcBef>
              <a:spcAft>
                <a:spcPts val="400"/>
              </a:spcAft>
              <a:defRPr/>
            </a:pPr>
            <a:endParaRPr lang="en-US" sz="1200">
              <a:solidFill>
                <a:srgbClr val="000000"/>
              </a:solidFill>
              <a:cs typeface="Segoe UI"/>
            </a:endParaRPr>
          </a:p>
          <a:p>
            <a:pPr marL="285750" indent="-285750" defTabSz="932114">
              <a:spcBef>
                <a:spcPct val="0"/>
              </a:spcBef>
              <a:spcAft>
                <a:spcPct val="0"/>
              </a:spcAft>
              <a:buFont typeface="Arial"/>
              <a:buChar char="•"/>
              <a:defRPr/>
            </a:pPr>
            <a:endParaRPr lang="en-US" sz="1200">
              <a:solidFill>
                <a:srgbClr val="000000"/>
              </a:solidFill>
              <a:cs typeface="Segoe UI"/>
            </a:endParaRPr>
          </a:p>
        </p:txBody>
      </p:sp>
      <p:sp>
        <p:nvSpPr>
          <p:cNvPr id="8" name="TextBox 7">
            <a:extLst>
              <a:ext uri="{FF2B5EF4-FFF2-40B4-BE49-F238E27FC236}">
                <a16:creationId xmlns:a16="http://schemas.microsoft.com/office/drawing/2014/main" id="{9C784A59-917E-1841-8DCE-72F8095ED504}"/>
              </a:ext>
            </a:extLst>
          </p:cNvPr>
          <p:cNvSpPr txBox="1"/>
          <p:nvPr/>
        </p:nvSpPr>
        <p:spPr>
          <a:xfrm>
            <a:off x="8357513" y="4281180"/>
            <a:ext cx="2300898" cy="830997"/>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114">
              <a:spcBef>
                <a:spcPct val="0"/>
              </a:spcBef>
              <a:spcAft>
                <a:spcPct val="0"/>
              </a:spcAft>
              <a:defRPr/>
            </a:pPr>
            <a:r>
              <a:rPr lang="en-US" sz="1350" b="1">
                <a:solidFill>
                  <a:srgbClr val="000000"/>
                </a:solidFill>
                <a:cs typeface="Segoe UI"/>
              </a:rPr>
              <a:t>Enterprise-ready foundation</a:t>
            </a:r>
          </a:p>
          <a:p>
            <a:pPr algn="ctr" defTabSz="932114">
              <a:spcBef>
                <a:spcPct val="0"/>
              </a:spcBef>
              <a:spcAft>
                <a:spcPct val="0"/>
              </a:spcAft>
              <a:defRPr/>
            </a:pPr>
            <a:endParaRPr lang="en-US" sz="1350" b="1">
              <a:solidFill>
                <a:srgbClr val="000000"/>
              </a:solidFill>
              <a:cs typeface="Segoe UI"/>
            </a:endParaRPr>
          </a:p>
          <a:p>
            <a:pPr algn="ctr" defTabSz="932114">
              <a:spcBef>
                <a:spcPct val="0"/>
              </a:spcBef>
              <a:spcAft>
                <a:spcPct val="0"/>
              </a:spcAft>
              <a:defRPr/>
            </a:pPr>
            <a:r>
              <a:rPr lang="en-US" sz="1350" i="1">
                <a:solidFill>
                  <a:schemeClr val="tx2"/>
                </a:solidFill>
                <a:cs typeface="Segoe UI"/>
              </a:rPr>
              <a:t>Increased vector capacity per dollar</a:t>
            </a:r>
          </a:p>
        </p:txBody>
      </p:sp>
    </p:spTree>
    <p:extLst>
      <p:ext uri="{BB962C8B-B14F-4D97-AF65-F5344CB8AC3E}">
        <p14:creationId xmlns:p14="http://schemas.microsoft.com/office/powerpoint/2010/main" val="37173980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5CF85AD4-AB64-6723-0AA8-AA7A930BD15C}"/>
              </a:ext>
              <a:ext uri="{C183D7F6-B498-43B3-948B-1728B52AA6E4}">
                <adec:decorative xmlns:adec="http://schemas.microsoft.com/office/drawing/2017/decorative" val="1"/>
              </a:ext>
            </a:extLst>
          </p:cNvPr>
          <p:cNvSpPr/>
          <p:nvPr/>
        </p:nvSpPr>
        <p:spPr bwMode="auto">
          <a:xfrm>
            <a:off x="571119" y="2293025"/>
            <a:ext cx="5231607" cy="3976013"/>
          </a:xfrm>
          <a:prstGeom prst="roundRect">
            <a:avLst>
              <a:gd name="adj" fmla="val 19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22" name="Rectangle: Rounded Corners 21">
            <a:extLst>
              <a:ext uri="{FF2B5EF4-FFF2-40B4-BE49-F238E27FC236}">
                <a16:creationId xmlns:a16="http://schemas.microsoft.com/office/drawing/2014/main" id="{E0BBC800-B50D-4DB4-5B1B-56E6999BC81C}"/>
              </a:ext>
              <a:ext uri="{C183D7F6-B498-43B3-948B-1728B52AA6E4}">
                <adec:decorative xmlns:adec="http://schemas.microsoft.com/office/drawing/2017/decorative" val="1"/>
              </a:ext>
            </a:extLst>
          </p:cNvPr>
          <p:cNvSpPr/>
          <p:nvPr/>
        </p:nvSpPr>
        <p:spPr bwMode="auto">
          <a:xfrm>
            <a:off x="6388979" y="2293025"/>
            <a:ext cx="5231607" cy="3976013"/>
          </a:xfrm>
          <a:prstGeom prst="roundRect">
            <a:avLst>
              <a:gd name="adj" fmla="val 19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5" name="Title 4">
            <a:extLst>
              <a:ext uri="{FF2B5EF4-FFF2-40B4-BE49-F238E27FC236}">
                <a16:creationId xmlns:a16="http://schemas.microsoft.com/office/drawing/2014/main" id="{FB08ED01-5EBA-64AA-9E27-C7C8F3DF640F}"/>
              </a:ext>
            </a:extLst>
          </p:cNvPr>
          <p:cNvSpPr>
            <a:spLocks noGrp="1"/>
          </p:cNvSpPr>
          <p:nvPr>
            <p:ph type="title"/>
          </p:nvPr>
        </p:nvSpPr>
        <p:spPr>
          <a:xfrm>
            <a:off x="588263" y="457200"/>
            <a:ext cx="11018520" cy="553998"/>
          </a:xfrm>
        </p:spPr>
        <p:txBody>
          <a:bodyPr/>
          <a:lstStyle/>
          <a:p>
            <a:r>
              <a:rPr lang="en-US"/>
              <a:t>Built for quality</a:t>
            </a:r>
          </a:p>
        </p:txBody>
      </p:sp>
      <p:sp>
        <p:nvSpPr>
          <p:cNvPr id="3" name="TextBox 2">
            <a:extLst>
              <a:ext uri="{FF2B5EF4-FFF2-40B4-BE49-F238E27FC236}">
                <a16:creationId xmlns:a16="http://schemas.microsoft.com/office/drawing/2014/main" id="{1F8220F8-7A60-8405-B53A-868FE79E650B}"/>
              </a:ext>
            </a:extLst>
          </p:cNvPr>
          <p:cNvSpPr txBox="1"/>
          <p:nvPr/>
        </p:nvSpPr>
        <p:spPr>
          <a:xfrm>
            <a:off x="588963" y="1436688"/>
            <a:ext cx="11017250" cy="430887"/>
          </a:xfrm>
          <a:prstGeom prst="rect">
            <a:avLst/>
          </a:prstGeom>
          <a:noFill/>
        </p:spPr>
        <p:txBody>
          <a:bodyPr wrap="square" lIns="0" tIns="0" rIns="0" bIns="0" rtlCol="0">
            <a:spAutoFit/>
          </a:bodyPr>
          <a:lstStyle/>
          <a:p>
            <a:pPr algn="l"/>
            <a:r>
              <a:rPr lang="en-US" sz="2800"/>
              <a:t>Better applications with </a:t>
            </a:r>
            <a:r>
              <a:rPr lang="en-US" sz="2800">
                <a:solidFill>
                  <a:schemeClr val="tx2"/>
                </a:solidFill>
                <a:latin typeface="+mj-lt"/>
              </a:rPr>
              <a:t>state-of-the-art</a:t>
            </a:r>
            <a:r>
              <a:rPr lang="en-US" sz="2800"/>
              <a:t> search technology</a:t>
            </a:r>
          </a:p>
        </p:txBody>
      </p:sp>
      <p:pic>
        <p:nvPicPr>
          <p:cNvPr id="11" name="Graphic 10" descr="Telus Health logo">
            <a:extLst>
              <a:ext uri="{FF2B5EF4-FFF2-40B4-BE49-F238E27FC236}">
                <a16:creationId xmlns:a16="http://schemas.microsoft.com/office/drawing/2014/main" id="{6AA202E8-51ED-CBAD-1FD4-838CF63CE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3802" y="4004563"/>
            <a:ext cx="4206240" cy="552936"/>
          </a:xfrm>
          <a:prstGeom prst="rect">
            <a:avLst/>
          </a:prstGeom>
        </p:spPr>
      </p:pic>
      <p:pic>
        <p:nvPicPr>
          <p:cNvPr id="13" name="Picture 12" descr="NiQ Brandbank logo">
            <a:extLst>
              <a:ext uri="{FF2B5EF4-FFF2-40B4-BE49-F238E27FC236}">
                <a16:creationId xmlns:a16="http://schemas.microsoft.com/office/drawing/2014/main" id="{CBCD9AD8-1090-184C-E365-234E6F1036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1662" y="4027910"/>
            <a:ext cx="4206240" cy="506242"/>
          </a:xfrm>
          <a:prstGeom prst="rect">
            <a:avLst/>
          </a:prstGeom>
        </p:spPr>
      </p:pic>
      <p:sp>
        <p:nvSpPr>
          <p:cNvPr id="2" name="TextBox 1">
            <a:extLst>
              <a:ext uri="{FF2B5EF4-FFF2-40B4-BE49-F238E27FC236}">
                <a16:creationId xmlns:a16="http://schemas.microsoft.com/office/drawing/2014/main" id="{DEAF9D10-1720-FEF5-87C0-83987A84ADAE}"/>
              </a:ext>
            </a:extLst>
          </p:cNvPr>
          <p:cNvSpPr txBox="1"/>
          <p:nvPr/>
        </p:nvSpPr>
        <p:spPr>
          <a:xfrm>
            <a:off x="1314734" y="5258625"/>
            <a:ext cx="3571165" cy="615553"/>
          </a:xfrm>
          <a:prstGeom prst="rect">
            <a:avLst/>
          </a:prstGeom>
          <a:noFill/>
        </p:spPr>
        <p:txBody>
          <a:bodyPr wrap="square" lIns="0" tIns="0" rIns="0" bIns="0" rtlCol="0">
            <a:spAutoFit/>
          </a:bodyPr>
          <a:lstStyle/>
          <a:p>
            <a:pPr algn="ctr"/>
            <a:r>
              <a:rPr lang="en-US" sz="2000"/>
              <a:t>Customer support &amp; conversational knowledge base</a:t>
            </a:r>
          </a:p>
        </p:txBody>
      </p:sp>
      <p:sp>
        <p:nvSpPr>
          <p:cNvPr id="4" name="TextBox 3">
            <a:extLst>
              <a:ext uri="{FF2B5EF4-FFF2-40B4-BE49-F238E27FC236}">
                <a16:creationId xmlns:a16="http://schemas.microsoft.com/office/drawing/2014/main" id="{1C1C9638-9CB8-124A-F237-90E4C7BC1902}"/>
              </a:ext>
            </a:extLst>
          </p:cNvPr>
          <p:cNvSpPr txBox="1"/>
          <p:nvPr/>
        </p:nvSpPr>
        <p:spPr>
          <a:xfrm>
            <a:off x="7433588" y="5258625"/>
            <a:ext cx="3443678" cy="923330"/>
          </a:xfrm>
          <a:prstGeom prst="rect">
            <a:avLst/>
          </a:prstGeom>
          <a:noFill/>
        </p:spPr>
        <p:txBody>
          <a:bodyPr wrap="square" lIns="0" tIns="0" rIns="0" bIns="0" rtlCol="0">
            <a:spAutoFit/>
          </a:bodyPr>
          <a:lstStyle/>
          <a:p>
            <a:pPr algn="ctr"/>
            <a:r>
              <a:rPr lang="en-US" sz="2000"/>
              <a:t>Personalized recommendations for marketing content</a:t>
            </a:r>
          </a:p>
        </p:txBody>
      </p:sp>
    </p:spTree>
    <p:extLst>
      <p:ext uri="{BB962C8B-B14F-4D97-AF65-F5344CB8AC3E}">
        <p14:creationId xmlns:p14="http://schemas.microsoft.com/office/powerpoint/2010/main" val="2808285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35" presetClass="path" presetSubtype="0" decel="100000" fill="hold" nodeType="withEffect">
                                  <p:stCondLst>
                                    <p:cond delay="200"/>
                                  </p:stCondLst>
                                  <p:childTnLst>
                                    <p:animMotion origin="layout" path="M 1.875E-6 4.44444E-6 L 1.875E-6 0.02615 " pathEditMode="relative" rAng="0" ptsTypes="AA">
                                      <p:cBhvr>
                                        <p:cTn id="9" dur="500" spd="-100000" fill="hold"/>
                                        <p:tgtEl>
                                          <p:spTgt spid="11"/>
                                        </p:tgtEl>
                                        <p:attrNameLst>
                                          <p:attrName>ppt_x</p:attrName>
                                          <p:attrName>ppt_y</p:attrName>
                                        </p:attrNameLst>
                                      </p:cBhvr>
                                      <p:rCtr x="0" y="1296"/>
                                    </p:animMotion>
                                  </p:childTnLst>
                                </p:cTn>
                              </p:par>
                              <p:par>
                                <p:cTn id="10" presetID="10" presetClass="entr" presetSubtype="0" fill="hold" grpId="0" nodeType="withEffect">
                                  <p:stCondLst>
                                    <p:cond delay="2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35" presetClass="path" presetSubtype="0" decel="100000" fill="hold" grpId="1" nodeType="withEffect">
                                  <p:stCondLst>
                                    <p:cond delay="200"/>
                                  </p:stCondLst>
                                  <p:childTnLst>
                                    <p:animMotion origin="layout" path="M 1.875E-6 -4.07407E-6 L 0.01471 -4.07407E-6 " pathEditMode="relative" rAng="0" ptsTypes="AA">
                                      <p:cBhvr>
                                        <p:cTn id="14" dur="500" spd="-100000" fill="hold"/>
                                        <p:tgtEl>
                                          <p:spTgt spid="20"/>
                                        </p:tgtEl>
                                        <p:attrNameLst>
                                          <p:attrName>ppt_x</p:attrName>
                                          <p:attrName>ppt_y</p:attrName>
                                        </p:attrNameLst>
                                      </p:cBhvr>
                                      <p:rCtr x="729" y="0"/>
                                    </p:animMotion>
                                  </p:childTnLst>
                                </p:cTn>
                              </p:par>
                              <p:par>
                                <p:cTn id="15" presetID="10" presetClass="entr" presetSubtype="0" fill="hold" nodeType="withEffect">
                                  <p:stCondLst>
                                    <p:cond delay="4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35" presetClass="path" presetSubtype="0" decel="100000" fill="hold" nodeType="withEffect">
                                  <p:stCondLst>
                                    <p:cond delay="400"/>
                                  </p:stCondLst>
                                  <p:childTnLst>
                                    <p:animMotion origin="layout" path="M -1.66667E-6 -4.07407E-6 L -1.66667E-6 0.02616 " pathEditMode="relative" rAng="0" ptsTypes="AA">
                                      <p:cBhvr>
                                        <p:cTn id="19" dur="500" spd="-100000" fill="hold"/>
                                        <p:tgtEl>
                                          <p:spTgt spid="13"/>
                                        </p:tgtEl>
                                        <p:attrNameLst>
                                          <p:attrName>ppt_x</p:attrName>
                                          <p:attrName>ppt_y</p:attrName>
                                        </p:attrNameLst>
                                      </p:cBhvr>
                                      <p:rCtr x="0" y="1296"/>
                                    </p:animMotion>
                                  </p:childTnLst>
                                </p:cTn>
                              </p:par>
                              <p:par>
                                <p:cTn id="20" presetID="10" presetClass="entr" presetSubtype="0" fill="hold" grpId="0" nodeType="withEffect">
                                  <p:stCondLst>
                                    <p:cond delay="4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35" presetClass="path" presetSubtype="0" decel="100000" fill="hold" grpId="1" nodeType="withEffect">
                                  <p:stCondLst>
                                    <p:cond delay="400"/>
                                  </p:stCondLst>
                                  <p:childTnLst>
                                    <p:animMotion origin="layout" path="M -1.66667E-6 -4.07407E-6 L -0.01536 -4.07407E-6 " pathEditMode="relative" rAng="0" ptsTypes="AA">
                                      <p:cBhvr>
                                        <p:cTn id="24" dur="500" spd="-100000" fill="hold"/>
                                        <p:tgtEl>
                                          <p:spTgt spid="22"/>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animBg="1"/>
      <p:bldP spid="2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C74C-62C5-8D87-EA95-37A440D935C7}"/>
              </a:ext>
            </a:extLst>
          </p:cNvPr>
          <p:cNvSpPr>
            <a:spLocks noGrp="1"/>
          </p:cNvSpPr>
          <p:nvPr>
            <p:ph type="title"/>
          </p:nvPr>
        </p:nvSpPr>
        <p:spPr>
          <a:xfrm>
            <a:off x="588263" y="2896801"/>
            <a:ext cx="3590037" cy="1661993"/>
          </a:xfrm>
        </p:spPr>
        <p:txBody>
          <a:bodyPr/>
          <a:lstStyle/>
          <a:p>
            <a:r>
              <a:rPr lang="en-US"/>
              <a:t>Retrieval-augmented generation</a:t>
            </a:r>
          </a:p>
        </p:txBody>
      </p:sp>
      <p:sp>
        <p:nvSpPr>
          <p:cNvPr id="88" name="Rectangle: Rounded Corners 87">
            <a:extLst>
              <a:ext uri="{FF2B5EF4-FFF2-40B4-BE49-F238E27FC236}">
                <a16:creationId xmlns:a16="http://schemas.microsoft.com/office/drawing/2014/main" id="{AD9B478D-FAA1-D9DD-7FDD-202DB51DAB5A}"/>
              </a:ext>
              <a:ext uri="{C183D7F6-B498-43B3-948B-1728B52AA6E4}">
                <adec:decorative xmlns:adec="http://schemas.microsoft.com/office/drawing/2017/decorative" val="1"/>
              </a:ext>
            </a:extLst>
          </p:cNvPr>
          <p:cNvSpPr/>
          <p:nvPr/>
        </p:nvSpPr>
        <p:spPr bwMode="auto">
          <a:xfrm>
            <a:off x="4325550" y="531488"/>
            <a:ext cx="7267012" cy="5740397"/>
          </a:xfrm>
          <a:prstGeom prst="roundRect">
            <a:avLst>
              <a:gd name="adj" fmla="val 1773"/>
            </a:avLst>
          </a:prstGeom>
          <a:solidFill>
            <a:srgbClr val="FFFFFF"/>
          </a:solidFill>
          <a:ln w="3175" cap="flat" cmpd="sng" algn="ctr">
            <a:solidFill>
              <a:srgbClr val="FFFFFF">
                <a:lumMod val="75000"/>
              </a:srgbClr>
            </a:solidFill>
            <a:prstDash val="solid"/>
            <a:headEnd type="none" w="med" len="med"/>
            <a:tailEnd type="none" w="med" len="med"/>
          </a:ln>
          <a:effectLst>
            <a:outerShdw blurRad="63500" dist="127000" dir="2700000" algn="ctr"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6" name="Oval 45">
            <a:extLst>
              <a:ext uri="{FF2B5EF4-FFF2-40B4-BE49-F238E27FC236}">
                <a16:creationId xmlns:a16="http://schemas.microsoft.com/office/drawing/2014/main" id="{9EFEBF0F-8A35-C973-FB4E-F9E79A0948C2}"/>
              </a:ext>
              <a:ext uri="{C183D7F6-B498-43B3-948B-1728B52AA6E4}">
                <adec:decorative xmlns:adec="http://schemas.microsoft.com/office/drawing/2017/decorative" val="1"/>
              </a:ext>
            </a:extLst>
          </p:cNvPr>
          <p:cNvSpPr/>
          <p:nvPr/>
        </p:nvSpPr>
        <p:spPr>
          <a:xfrm>
            <a:off x="4579100"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47" name="TextBox 46">
            <a:extLst>
              <a:ext uri="{FF2B5EF4-FFF2-40B4-BE49-F238E27FC236}">
                <a16:creationId xmlns:a16="http://schemas.microsoft.com/office/drawing/2014/main" id="{8DDBC4F3-9777-550B-0812-0FACE64D082D}"/>
              </a:ext>
              <a:ext uri="{C183D7F6-B498-43B3-948B-1728B52AA6E4}">
                <adec:decorative xmlns:adec="http://schemas.microsoft.com/office/drawing/2017/decorative" val="1"/>
              </a:ext>
            </a:extLst>
          </p:cNvPr>
          <p:cNvSpPr txBox="1"/>
          <p:nvPr/>
        </p:nvSpPr>
        <p:spPr>
          <a:xfrm>
            <a:off x="4603297" y="4242324"/>
            <a:ext cx="644407" cy="215444"/>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App UX</a:t>
            </a:r>
          </a:p>
        </p:txBody>
      </p:sp>
      <p:sp>
        <p:nvSpPr>
          <p:cNvPr id="48" name="TextBox 47">
            <a:extLst>
              <a:ext uri="{FF2B5EF4-FFF2-40B4-BE49-F238E27FC236}">
                <a16:creationId xmlns:a16="http://schemas.microsoft.com/office/drawing/2014/main" id="{39C2ED4F-B771-78A0-47CD-18A9A4CF8A4F}"/>
              </a:ext>
              <a:ext uri="{C183D7F6-B498-43B3-948B-1728B52AA6E4}">
                <adec:decorative xmlns:adec="http://schemas.microsoft.com/office/drawing/2017/decorative" val="1"/>
              </a:ext>
            </a:extLst>
          </p:cNvPr>
          <p:cNvSpPr txBox="1"/>
          <p:nvPr/>
        </p:nvSpPr>
        <p:spPr>
          <a:xfrm>
            <a:off x="5486953" y="3361548"/>
            <a:ext cx="1128172"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User question</a:t>
            </a:r>
          </a:p>
        </p:txBody>
      </p:sp>
      <p:cxnSp>
        <p:nvCxnSpPr>
          <p:cNvPr id="49" name="Straight Connector 48">
            <a:extLst>
              <a:ext uri="{FF2B5EF4-FFF2-40B4-BE49-F238E27FC236}">
                <a16:creationId xmlns:a16="http://schemas.microsoft.com/office/drawing/2014/main" id="{150C57DB-3D57-FF6D-F3CC-0564C86A5237}"/>
              </a:ext>
              <a:ext uri="{C183D7F6-B498-43B3-948B-1728B52AA6E4}">
                <adec:decorative xmlns:adec="http://schemas.microsoft.com/office/drawing/2017/decorative" val="1"/>
              </a:ext>
            </a:extLst>
          </p:cNvPr>
          <p:cNvCxnSpPr>
            <a:cxnSpLocks/>
          </p:cNvCxnSpPr>
          <p:nvPr/>
        </p:nvCxnSpPr>
        <p:spPr>
          <a:xfrm flipH="1" flipV="1">
            <a:off x="5508625" y="36576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128A9DF-861E-09FB-6EBF-FA2B808BFCC8}"/>
              </a:ext>
              <a:ext uri="{C183D7F6-B498-43B3-948B-1728B52AA6E4}">
                <adec:decorative xmlns:adec="http://schemas.microsoft.com/office/drawing/2017/decorative" val="1"/>
              </a:ext>
            </a:extLst>
          </p:cNvPr>
          <p:cNvGrpSpPr/>
          <p:nvPr/>
        </p:nvGrpSpPr>
        <p:grpSpPr>
          <a:xfrm>
            <a:off x="5508625" y="3848100"/>
            <a:ext cx="1080000" cy="258026"/>
            <a:chOff x="5613400" y="3581400"/>
            <a:chExt cx="1080000" cy="258026"/>
          </a:xfrm>
        </p:grpSpPr>
        <p:cxnSp>
          <p:nvCxnSpPr>
            <p:cNvPr id="51" name="Straight Connector 50">
              <a:extLst>
                <a:ext uri="{FF2B5EF4-FFF2-40B4-BE49-F238E27FC236}">
                  <a16:creationId xmlns:a16="http://schemas.microsoft.com/office/drawing/2014/main" id="{920789C9-5B9B-C2F7-EF9D-06376DA5D000}"/>
                </a:ext>
              </a:extLst>
            </p:cNvPr>
            <p:cNvCxnSpPr>
              <a:cxnSpLocks/>
            </p:cNvCxnSpPr>
            <p:nvPr/>
          </p:nvCxnSpPr>
          <p:spPr>
            <a:xfrm>
              <a:off x="5613400" y="35814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A55FD1B-8CD3-031F-9F33-D825790C5673}"/>
                </a:ext>
              </a:extLst>
            </p:cNvPr>
            <p:cNvSpPr txBox="1"/>
            <p:nvPr/>
          </p:nvSpPr>
          <p:spPr>
            <a:xfrm>
              <a:off x="5775086" y="3654760"/>
              <a:ext cx="761456" cy="184666"/>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Answer</a:t>
              </a:r>
            </a:p>
          </p:txBody>
        </p:sp>
      </p:grpSp>
      <p:sp>
        <p:nvSpPr>
          <p:cNvPr id="53" name="TextBox 52">
            <a:extLst>
              <a:ext uri="{FF2B5EF4-FFF2-40B4-BE49-F238E27FC236}">
                <a16:creationId xmlns:a16="http://schemas.microsoft.com/office/drawing/2014/main" id="{673E7615-3F40-F63E-EF04-CE3289283B39}"/>
              </a:ext>
              <a:ext uri="{C183D7F6-B498-43B3-948B-1728B52AA6E4}">
                <adec:decorative xmlns:adec="http://schemas.microsoft.com/office/drawing/2017/decorative" val="1"/>
              </a:ext>
            </a:extLst>
          </p:cNvPr>
          <p:cNvSpPr txBox="1"/>
          <p:nvPr/>
        </p:nvSpPr>
        <p:spPr>
          <a:xfrm>
            <a:off x="6622053" y="4242324"/>
            <a:ext cx="1067793"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Orchestrator</a:t>
            </a:r>
          </a:p>
        </p:txBody>
      </p:sp>
      <p:cxnSp>
        <p:nvCxnSpPr>
          <p:cNvPr id="56" name="Straight Connector 55">
            <a:extLst>
              <a:ext uri="{FF2B5EF4-FFF2-40B4-BE49-F238E27FC236}">
                <a16:creationId xmlns:a16="http://schemas.microsoft.com/office/drawing/2014/main" id="{297A0EBA-5EA4-036F-E9AA-B7EBCBBF150D}"/>
              </a:ext>
              <a:ext uri="{C183D7F6-B498-43B3-948B-1728B52AA6E4}">
                <adec:decorative xmlns:adec="http://schemas.microsoft.com/office/drawing/2017/decorative" val="1"/>
              </a:ext>
            </a:extLst>
          </p:cNvPr>
          <p:cNvCxnSpPr>
            <a:cxnSpLocks/>
          </p:cNvCxnSpPr>
          <p:nvPr/>
        </p:nvCxnSpPr>
        <p:spPr>
          <a:xfrm>
            <a:off x="7058254"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E5581D1-59D5-09FB-E4B0-05FF518F934D}"/>
              </a:ext>
              <a:ext uri="{C183D7F6-B498-43B3-948B-1728B52AA6E4}">
                <adec:decorative xmlns:adec="http://schemas.microsoft.com/office/drawing/2017/decorative" val="1"/>
              </a:ext>
            </a:extLst>
          </p:cNvPr>
          <p:cNvCxnSpPr>
            <a:cxnSpLocks/>
          </p:cNvCxnSpPr>
          <p:nvPr/>
        </p:nvCxnSpPr>
        <p:spPr>
          <a:xfrm flipH="1" flipV="1">
            <a:off x="7251210"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6E4270-F557-2C55-0181-F8376A661BB5}"/>
              </a:ext>
              <a:ext uri="{C183D7F6-B498-43B3-948B-1728B52AA6E4}">
                <adec:decorative xmlns:adec="http://schemas.microsoft.com/office/drawing/2017/decorative" val="1"/>
              </a:ext>
            </a:extLst>
          </p:cNvPr>
          <p:cNvCxnSpPr>
            <a:cxnSpLocks/>
          </p:cNvCxnSpPr>
          <p:nvPr/>
        </p:nvCxnSpPr>
        <p:spPr>
          <a:xfrm rot="2358803" flipH="1">
            <a:off x="7769225" y="47498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5AA1C83-41FE-1F65-556E-0466DA4F9393}"/>
              </a:ext>
              <a:ext uri="{C183D7F6-B498-43B3-948B-1728B52AA6E4}">
                <adec:decorative xmlns:adec="http://schemas.microsoft.com/office/drawing/2017/decorative" val="1"/>
              </a:ext>
            </a:extLst>
          </p:cNvPr>
          <p:cNvCxnSpPr>
            <a:cxnSpLocks/>
          </p:cNvCxnSpPr>
          <p:nvPr/>
        </p:nvCxnSpPr>
        <p:spPr>
          <a:xfrm rot="2358803" flipV="1">
            <a:off x="7896225" y="45974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9EDFD52-B30B-C211-380B-96E57DE9B61E}"/>
              </a:ext>
              <a:ext uri="{C183D7F6-B498-43B3-948B-1728B52AA6E4}">
                <adec:decorative xmlns:adec="http://schemas.microsoft.com/office/drawing/2017/decorative" val="1"/>
              </a:ext>
            </a:extLst>
          </p:cNvPr>
          <p:cNvSpPr/>
          <p:nvPr/>
        </p:nvSpPr>
        <p:spPr>
          <a:xfrm>
            <a:off x="8964402" y="503509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0" name="TextBox 69">
            <a:extLst>
              <a:ext uri="{FF2B5EF4-FFF2-40B4-BE49-F238E27FC236}">
                <a16:creationId xmlns:a16="http://schemas.microsoft.com/office/drawing/2014/main" id="{27D3F5D9-E099-2572-B226-D828CBA2A31F}"/>
              </a:ext>
              <a:ext uri="{C183D7F6-B498-43B3-948B-1728B52AA6E4}">
                <adec:decorative xmlns:adec="http://schemas.microsoft.com/office/drawing/2017/decorative" val="1"/>
              </a:ext>
            </a:extLst>
          </p:cNvPr>
          <p:cNvSpPr txBox="1"/>
          <p:nvPr/>
        </p:nvSpPr>
        <p:spPr>
          <a:xfrm>
            <a:off x="6465376" y="1280219"/>
            <a:ext cx="1381147"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Retrieval system</a:t>
            </a:r>
          </a:p>
        </p:txBody>
      </p:sp>
      <p:sp>
        <p:nvSpPr>
          <p:cNvPr id="71" name="TextBox 70">
            <a:extLst>
              <a:ext uri="{FF2B5EF4-FFF2-40B4-BE49-F238E27FC236}">
                <a16:creationId xmlns:a16="http://schemas.microsoft.com/office/drawing/2014/main" id="{81ABDB1F-DDBC-E462-B7AB-246A5BD6B46D}"/>
              </a:ext>
              <a:ext uri="{C183D7F6-B498-43B3-948B-1728B52AA6E4}">
                <adec:decorative xmlns:adec="http://schemas.microsoft.com/office/drawing/2017/decorative" val="1"/>
              </a:ext>
            </a:extLst>
          </p:cNvPr>
          <p:cNvSpPr txBox="1"/>
          <p:nvPr/>
        </p:nvSpPr>
        <p:spPr>
          <a:xfrm>
            <a:off x="8352277" y="5822931"/>
            <a:ext cx="1927708"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Large Language Model</a:t>
            </a:r>
          </a:p>
        </p:txBody>
      </p:sp>
      <p:pic>
        <p:nvPicPr>
          <p:cNvPr id="72" name="Graphic 71">
            <a:extLst>
              <a:ext uri="{FF2B5EF4-FFF2-40B4-BE49-F238E27FC236}">
                <a16:creationId xmlns:a16="http://schemas.microsoft.com/office/drawing/2014/main" id="{1F990095-2EDD-3A46-9720-1E17EF3F3A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5734" y="5186556"/>
            <a:ext cx="390138" cy="390138"/>
          </a:xfrm>
          <a:prstGeom prst="rect">
            <a:avLst/>
          </a:prstGeom>
          <a:effectLst/>
        </p:spPr>
      </p:pic>
      <p:grpSp>
        <p:nvGrpSpPr>
          <p:cNvPr id="73" name="Group 72">
            <a:extLst>
              <a:ext uri="{FF2B5EF4-FFF2-40B4-BE49-F238E27FC236}">
                <a16:creationId xmlns:a16="http://schemas.microsoft.com/office/drawing/2014/main" id="{41F81976-D4D5-DDAE-7C8D-EC4B86E4C097}"/>
              </a:ext>
              <a:ext uri="{C183D7F6-B498-43B3-948B-1728B52AA6E4}">
                <adec:decorative xmlns:adec="http://schemas.microsoft.com/office/drawing/2017/decorative" val="1"/>
              </a:ext>
            </a:extLst>
          </p:cNvPr>
          <p:cNvGrpSpPr/>
          <p:nvPr/>
        </p:nvGrpSpPr>
        <p:grpSpPr>
          <a:xfrm>
            <a:off x="6809548" y="1585792"/>
            <a:ext cx="692802" cy="693056"/>
            <a:chOff x="9069177" y="1367972"/>
            <a:chExt cx="692802" cy="693056"/>
          </a:xfrm>
        </p:grpSpPr>
        <p:sp>
          <p:nvSpPr>
            <p:cNvPr id="74" name="Oval 73">
              <a:extLst>
                <a:ext uri="{FF2B5EF4-FFF2-40B4-BE49-F238E27FC236}">
                  <a16:creationId xmlns:a16="http://schemas.microsoft.com/office/drawing/2014/main" id="{E0B51614-A462-D8DC-F2E1-91FA7C1C2B41}"/>
                </a:ext>
                <a:ext uri="{C183D7F6-B498-43B3-948B-1728B52AA6E4}">
                  <adec:decorative xmlns:adec="http://schemas.microsoft.com/office/drawing/2017/decorative" val="1"/>
                </a:ext>
              </a:extLst>
            </p:cNvPr>
            <p:cNvSpPr/>
            <p:nvPr/>
          </p:nvSpPr>
          <p:spPr>
            <a:xfrm>
              <a:off x="9069177" y="1367972"/>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75" name="Graphic 437806336">
              <a:extLst>
                <a:ext uri="{FF2B5EF4-FFF2-40B4-BE49-F238E27FC236}">
                  <a16:creationId xmlns:a16="http://schemas.microsoft.com/office/drawing/2014/main" id="{0A1E4D9A-7584-BA2E-EC3D-3A78063F22F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919" y="1520648"/>
              <a:ext cx="387320" cy="387704"/>
            </a:xfrm>
            <a:prstGeom prst="rect">
              <a:avLst/>
            </a:prstGeom>
          </p:spPr>
        </p:pic>
      </p:grpSp>
      <p:sp>
        <p:nvSpPr>
          <p:cNvPr id="76" name="Oval 75">
            <a:extLst>
              <a:ext uri="{FF2B5EF4-FFF2-40B4-BE49-F238E27FC236}">
                <a16:creationId xmlns:a16="http://schemas.microsoft.com/office/drawing/2014/main" id="{A407545F-9763-B3D4-F302-603F7AB40236}"/>
              </a:ext>
              <a:ext uri="{C183D7F6-B498-43B3-948B-1728B52AA6E4}">
                <adec:decorative xmlns:adec="http://schemas.microsoft.com/office/drawing/2017/decorative" val="1"/>
              </a:ext>
            </a:extLst>
          </p:cNvPr>
          <p:cNvSpPr/>
          <p:nvPr/>
        </p:nvSpPr>
        <p:spPr>
          <a:xfrm>
            <a:off x="6809548"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grpSp>
        <p:nvGrpSpPr>
          <p:cNvPr id="77" name="Group 76">
            <a:extLst>
              <a:ext uri="{FF2B5EF4-FFF2-40B4-BE49-F238E27FC236}">
                <a16:creationId xmlns:a16="http://schemas.microsoft.com/office/drawing/2014/main" id="{9F753382-B0B8-FE24-EB64-3F94490049BB}"/>
              </a:ext>
              <a:ext uri="{C183D7F6-B498-43B3-948B-1728B52AA6E4}">
                <adec:decorative xmlns:adec="http://schemas.microsoft.com/office/drawing/2017/decorative" val="1"/>
              </a:ext>
            </a:extLst>
          </p:cNvPr>
          <p:cNvGrpSpPr/>
          <p:nvPr/>
        </p:nvGrpSpPr>
        <p:grpSpPr>
          <a:xfrm>
            <a:off x="7025249" y="3668387"/>
            <a:ext cx="313764" cy="294658"/>
            <a:chOff x="4613480" y="3695901"/>
            <a:chExt cx="530461" cy="498156"/>
          </a:xfrm>
        </p:grpSpPr>
        <p:sp>
          <p:nvSpPr>
            <p:cNvPr id="78" name="Freeform: Shape 77">
              <a:extLst>
                <a:ext uri="{FF2B5EF4-FFF2-40B4-BE49-F238E27FC236}">
                  <a16:creationId xmlns:a16="http://schemas.microsoft.com/office/drawing/2014/main" id="{7BDE5D26-6F77-1758-5B3A-35AFE9D4021B}"/>
                </a:ext>
              </a:extLst>
            </p:cNvPr>
            <p:cNvSpPr/>
            <p:nvPr/>
          </p:nvSpPr>
          <p:spPr>
            <a:xfrm>
              <a:off x="4613480" y="3695901"/>
              <a:ext cx="530461" cy="498156"/>
            </a:xfrm>
            <a:custGeom>
              <a:avLst/>
              <a:gdLst>
                <a:gd name="connsiteX0" fmla="*/ 347077 w 359154"/>
                <a:gd name="connsiteY0" fmla="*/ 0 h 240030"/>
                <a:gd name="connsiteX1" fmla="*/ 359155 w 359154"/>
                <a:gd name="connsiteY1" fmla="*/ 0 h 240030"/>
                <a:gd name="connsiteX2" fmla="*/ 359155 w 359154"/>
                <a:gd name="connsiteY2" fmla="*/ 240030 h 240030"/>
                <a:gd name="connsiteX3" fmla="*/ 347077 w 359154"/>
                <a:gd name="connsiteY3" fmla="*/ 240030 h 240030"/>
                <a:gd name="connsiteX4" fmla="*/ 12078 w 359154"/>
                <a:gd name="connsiteY4" fmla="*/ 240030 h 240030"/>
                <a:gd name="connsiteX5" fmla="*/ 0 w 359154"/>
                <a:gd name="connsiteY5" fmla="*/ 240030 h 240030"/>
                <a:gd name="connsiteX6" fmla="*/ 0 w 359154"/>
                <a:gd name="connsiteY6" fmla="*/ 0 h 240030"/>
                <a:gd name="connsiteX7" fmla="*/ 12078 w 359154"/>
                <a:gd name="connsiteY7"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154" h="240030">
                  <a:moveTo>
                    <a:pt x="347077" y="0"/>
                  </a:moveTo>
                  <a:cubicBezTo>
                    <a:pt x="353747" y="0"/>
                    <a:pt x="359155" y="0"/>
                    <a:pt x="359155" y="0"/>
                  </a:cubicBezTo>
                  <a:lnTo>
                    <a:pt x="359155" y="240030"/>
                  </a:lnTo>
                  <a:cubicBezTo>
                    <a:pt x="359155" y="240030"/>
                    <a:pt x="353747" y="240030"/>
                    <a:pt x="347077" y="240030"/>
                  </a:cubicBezTo>
                  <a:lnTo>
                    <a:pt x="12078" y="240030"/>
                  </a:lnTo>
                  <a:cubicBezTo>
                    <a:pt x="5408" y="240030"/>
                    <a:pt x="0" y="240030"/>
                    <a:pt x="0" y="240030"/>
                  </a:cubicBezTo>
                  <a:lnTo>
                    <a:pt x="0" y="0"/>
                  </a:lnTo>
                  <a:cubicBezTo>
                    <a:pt x="0" y="0"/>
                    <a:pt x="5408" y="0"/>
                    <a:pt x="12078" y="0"/>
                  </a:cubicBezTo>
                  <a:close/>
                </a:path>
              </a:pathLst>
            </a:custGeom>
            <a:solidFill>
              <a:srgbClr val="0078D4"/>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3FA1BCF-2A7C-CACB-39DB-9761E7E8D7F8}"/>
                </a:ext>
              </a:extLst>
            </p:cNvPr>
            <p:cNvGrpSpPr/>
            <p:nvPr/>
          </p:nvGrpSpPr>
          <p:grpSpPr>
            <a:xfrm>
              <a:off x="4790300" y="3826612"/>
              <a:ext cx="176820" cy="236734"/>
              <a:chOff x="4790300" y="3799961"/>
              <a:chExt cx="176820" cy="290773"/>
            </a:xfrm>
          </p:grpSpPr>
          <p:sp>
            <p:nvSpPr>
              <p:cNvPr id="80" name="Freeform: Shape 79">
                <a:extLst>
                  <a:ext uri="{FF2B5EF4-FFF2-40B4-BE49-F238E27FC236}">
                    <a16:creationId xmlns:a16="http://schemas.microsoft.com/office/drawing/2014/main" id="{A9F0F17E-17AD-8677-4771-9AA70003D8D5}"/>
                  </a:ext>
                </a:extLst>
              </p:cNvPr>
              <p:cNvSpPr/>
              <p:nvPr/>
            </p:nvSpPr>
            <p:spPr>
              <a:xfrm>
                <a:off x="4878973" y="3873023"/>
                <a:ext cx="88147" cy="217711"/>
              </a:xfrm>
              <a:custGeom>
                <a:avLst/>
                <a:gdLst>
                  <a:gd name="connsiteX0" fmla="*/ 59682 w 59681"/>
                  <a:gd name="connsiteY0" fmla="*/ 0 h 104901"/>
                  <a:gd name="connsiteX1" fmla="*/ 59682 w 59681"/>
                  <a:gd name="connsiteY1" fmla="*/ 69698 h 104901"/>
                  <a:gd name="connsiteX2" fmla="*/ 0 w 59681"/>
                  <a:gd name="connsiteY2" fmla="*/ 104902 h 104901"/>
                  <a:gd name="connsiteX3" fmla="*/ 0 w 59681"/>
                  <a:gd name="connsiteY3" fmla="*/ 34849 h 104901"/>
                  <a:gd name="connsiteX4" fmla="*/ 59682 w 59681"/>
                  <a:gd name="connsiteY4" fmla="*/ 0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81" h="104901">
                    <a:moveTo>
                      <a:pt x="59682" y="0"/>
                    </a:moveTo>
                    <a:lnTo>
                      <a:pt x="59682" y="69698"/>
                    </a:lnTo>
                    <a:lnTo>
                      <a:pt x="0" y="104902"/>
                    </a:lnTo>
                    <a:lnTo>
                      <a:pt x="0" y="34849"/>
                    </a:lnTo>
                    <a:lnTo>
                      <a:pt x="59682" y="0"/>
                    </a:lnTo>
                    <a:close/>
                  </a:path>
                </a:pathLst>
              </a:custGeom>
              <a:solidFill>
                <a:srgbClr val="50E6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61E7887-7E3F-FD36-BFD6-41B521EA3AAE}"/>
                  </a:ext>
                </a:extLst>
              </p:cNvPr>
              <p:cNvSpPr/>
              <p:nvPr/>
            </p:nvSpPr>
            <p:spPr>
              <a:xfrm>
                <a:off x="4790300" y="3799961"/>
                <a:ext cx="176820" cy="145387"/>
              </a:xfrm>
              <a:custGeom>
                <a:avLst/>
                <a:gdLst>
                  <a:gd name="connsiteX0" fmla="*/ 119718 w 119718"/>
                  <a:gd name="connsiteY0" fmla="*/ 35204 h 70053"/>
                  <a:gd name="connsiteX1" fmla="*/ 60037 w 119718"/>
                  <a:gd name="connsiteY1" fmla="*/ 70053 h 70053"/>
                  <a:gd name="connsiteX2" fmla="*/ 0 w 119718"/>
                  <a:gd name="connsiteY2" fmla="*/ 35204 h 70053"/>
                  <a:gd name="connsiteX3" fmla="*/ 60037 w 119718"/>
                  <a:gd name="connsiteY3" fmla="*/ 0 h 70053"/>
                  <a:gd name="connsiteX4" fmla="*/ 119718 w 119718"/>
                  <a:gd name="connsiteY4" fmla="*/ 35204 h 7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8" h="70053">
                    <a:moveTo>
                      <a:pt x="119718" y="35204"/>
                    </a:moveTo>
                    <a:lnTo>
                      <a:pt x="60037" y="70053"/>
                    </a:lnTo>
                    <a:lnTo>
                      <a:pt x="0" y="35204"/>
                    </a:lnTo>
                    <a:lnTo>
                      <a:pt x="60037" y="0"/>
                    </a:lnTo>
                    <a:lnTo>
                      <a:pt x="119718" y="35204"/>
                    </a:lnTo>
                    <a:close/>
                  </a:path>
                </a:pathLst>
              </a:custGeom>
              <a:solidFill>
                <a:srgbClr val="C3F1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24F962D-EDFC-4537-69E5-0D7EF04527AA}"/>
                  </a:ext>
                </a:extLst>
              </p:cNvPr>
              <p:cNvSpPr/>
              <p:nvPr/>
            </p:nvSpPr>
            <p:spPr>
              <a:xfrm>
                <a:off x="4790300" y="3873023"/>
                <a:ext cx="88672" cy="217711"/>
              </a:xfrm>
              <a:custGeom>
                <a:avLst/>
                <a:gdLst>
                  <a:gd name="connsiteX0" fmla="*/ 60037 w 60036"/>
                  <a:gd name="connsiteY0" fmla="*/ 34849 h 104901"/>
                  <a:gd name="connsiteX1" fmla="*/ 60037 w 60036"/>
                  <a:gd name="connsiteY1" fmla="*/ 104902 h 104901"/>
                  <a:gd name="connsiteX2" fmla="*/ 0 w 60036"/>
                  <a:gd name="connsiteY2" fmla="*/ 69698 h 104901"/>
                  <a:gd name="connsiteX3" fmla="*/ 0 w 60036"/>
                  <a:gd name="connsiteY3" fmla="*/ 0 h 104901"/>
                  <a:gd name="connsiteX4" fmla="*/ 60037 w 60036"/>
                  <a:gd name="connsiteY4" fmla="*/ 34849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6" h="104901">
                    <a:moveTo>
                      <a:pt x="60037" y="34849"/>
                    </a:moveTo>
                    <a:lnTo>
                      <a:pt x="60037" y="104902"/>
                    </a:lnTo>
                    <a:lnTo>
                      <a:pt x="0" y="69698"/>
                    </a:lnTo>
                    <a:lnTo>
                      <a:pt x="0" y="0"/>
                    </a:lnTo>
                    <a:lnTo>
                      <a:pt x="60037" y="34849"/>
                    </a:lnTo>
                    <a:close/>
                  </a:path>
                </a:pathLst>
              </a:custGeom>
              <a:solidFill>
                <a:srgbClr val="9CEB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03EB5E34-46CC-3F2E-3F3C-345A3E74ACBA}"/>
              </a:ext>
              <a:ext uri="{C183D7F6-B498-43B3-948B-1728B52AA6E4}">
                <adec:decorative xmlns:adec="http://schemas.microsoft.com/office/drawing/2017/decorative" val="1"/>
              </a:ext>
            </a:extLst>
          </p:cNvPr>
          <p:cNvGrpSpPr/>
          <p:nvPr/>
        </p:nvGrpSpPr>
        <p:grpSpPr>
          <a:xfrm>
            <a:off x="4816553" y="3618230"/>
            <a:ext cx="217896" cy="394970"/>
            <a:chOff x="4750841" y="990685"/>
            <a:chExt cx="2690317" cy="4876618"/>
          </a:xfrm>
        </p:grpSpPr>
        <p:sp>
          <p:nvSpPr>
            <p:cNvPr id="84" name="Freeform: Shape 83">
              <a:extLst>
                <a:ext uri="{FF2B5EF4-FFF2-40B4-BE49-F238E27FC236}">
                  <a16:creationId xmlns:a16="http://schemas.microsoft.com/office/drawing/2014/main" id="{8004B47B-481F-FE3E-A098-84F15EA84771}"/>
                </a:ext>
              </a:extLst>
            </p:cNvPr>
            <p:cNvSpPr/>
            <p:nvPr/>
          </p:nvSpPr>
          <p:spPr>
            <a:xfrm>
              <a:off x="4750841" y="990685"/>
              <a:ext cx="2690317" cy="4876618"/>
            </a:xfrm>
            <a:custGeom>
              <a:avLst/>
              <a:gdLst>
                <a:gd name="connsiteX0" fmla="*/ 2363533 w 2690317"/>
                <a:gd name="connsiteY0" fmla="*/ 0 h 4876618"/>
                <a:gd name="connsiteX1" fmla="*/ 326784 w 2690317"/>
                <a:gd name="connsiteY1" fmla="*/ 0 h 4876618"/>
                <a:gd name="connsiteX2" fmla="*/ 0 w 2690317"/>
                <a:gd name="connsiteY2" fmla="*/ 326784 h 4876618"/>
                <a:gd name="connsiteX3" fmla="*/ 0 w 2690317"/>
                <a:gd name="connsiteY3" fmla="*/ 4549836 h 4876618"/>
                <a:gd name="connsiteX4" fmla="*/ 326784 w 2690317"/>
                <a:gd name="connsiteY4" fmla="*/ 4876619 h 4876618"/>
                <a:gd name="connsiteX5" fmla="*/ 2363533 w 2690317"/>
                <a:gd name="connsiteY5" fmla="*/ 4876619 h 4876618"/>
                <a:gd name="connsiteX6" fmla="*/ 2690317 w 2690317"/>
                <a:gd name="connsiteY6" fmla="*/ 4549836 h 4876618"/>
                <a:gd name="connsiteX7" fmla="*/ 2690317 w 2690317"/>
                <a:gd name="connsiteY7" fmla="*/ 326784 h 4876618"/>
                <a:gd name="connsiteX8" fmla="*/ 2363533 w 2690317"/>
                <a:gd name="connsiteY8" fmla="*/ 0 h 4876618"/>
                <a:gd name="connsiteX9" fmla="*/ 326784 w 2690317"/>
                <a:gd name="connsiteY9" fmla="*/ 150828 h 4876618"/>
                <a:gd name="connsiteX10" fmla="*/ 2363533 w 2690317"/>
                <a:gd name="connsiteY10" fmla="*/ 150828 h 4876618"/>
                <a:gd name="connsiteX11" fmla="*/ 2539499 w 2690317"/>
                <a:gd name="connsiteY11" fmla="*/ 326793 h 4876618"/>
                <a:gd name="connsiteX12" fmla="*/ 2539499 w 2690317"/>
                <a:gd name="connsiteY12" fmla="*/ 4016931 h 4876618"/>
                <a:gd name="connsiteX13" fmla="*/ 150819 w 2690317"/>
                <a:gd name="connsiteY13" fmla="*/ 4016931 h 4876618"/>
                <a:gd name="connsiteX14" fmla="*/ 150819 w 2690317"/>
                <a:gd name="connsiteY14" fmla="*/ 326784 h 4876618"/>
                <a:gd name="connsiteX15" fmla="*/ 326784 w 2690317"/>
                <a:gd name="connsiteY15" fmla="*/ 150828 h 4876618"/>
                <a:gd name="connsiteX16" fmla="*/ 1206141 w 2690317"/>
                <a:gd name="connsiteY16" fmla="*/ 4409075 h 4876618"/>
                <a:gd name="connsiteX17" fmla="*/ 1345406 w 2690317"/>
                <a:gd name="connsiteY17" fmla="*/ 4269810 h 4876618"/>
                <a:gd name="connsiteX18" fmla="*/ 1484166 w 2690317"/>
                <a:gd name="connsiteY18" fmla="*/ 4409075 h 4876618"/>
                <a:gd name="connsiteX19" fmla="*/ 1345406 w 2690317"/>
                <a:gd name="connsiteY19" fmla="*/ 4548330 h 4876618"/>
                <a:gd name="connsiteX20" fmla="*/ 1206141 w 2690317"/>
                <a:gd name="connsiteY20" fmla="*/ 4409075 h 487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90317" h="4876618">
                  <a:moveTo>
                    <a:pt x="2363533" y="0"/>
                  </a:moveTo>
                  <a:lnTo>
                    <a:pt x="326784" y="0"/>
                  </a:lnTo>
                  <a:cubicBezTo>
                    <a:pt x="146599" y="0"/>
                    <a:pt x="0" y="146599"/>
                    <a:pt x="0" y="326784"/>
                  </a:cubicBezTo>
                  <a:lnTo>
                    <a:pt x="0" y="4549836"/>
                  </a:lnTo>
                  <a:cubicBezTo>
                    <a:pt x="0" y="4730020"/>
                    <a:pt x="146599" y="4876619"/>
                    <a:pt x="326784" y="4876619"/>
                  </a:cubicBezTo>
                  <a:lnTo>
                    <a:pt x="2363533" y="4876619"/>
                  </a:lnTo>
                  <a:cubicBezTo>
                    <a:pt x="2543718" y="4876619"/>
                    <a:pt x="2690317" y="4730020"/>
                    <a:pt x="2690317" y="4549836"/>
                  </a:cubicBezTo>
                  <a:lnTo>
                    <a:pt x="2690317" y="326784"/>
                  </a:lnTo>
                  <a:cubicBezTo>
                    <a:pt x="2690317" y="146609"/>
                    <a:pt x="2543718" y="0"/>
                    <a:pt x="2363533" y="0"/>
                  </a:cubicBezTo>
                  <a:close/>
                  <a:moveTo>
                    <a:pt x="326784" y="150828"/>
                  </a:moveTo>
                  <a:lnTo>
                    <a:pt x="2363533" y="150828"/>
                  </a:lnTo>
                  <a:cubicBezTo>
                    <a:pt x="2460546" y="150828"/>
                    <a:pt x="2539499" y="229772"/>
                    <a:pt x="2539499" y="326793"/>
                  </a:cubicBezTo>
                  <a:lnTo>
                    <a:pt x="2539499" y="4016931"/>
                  </a:lnTo>
                  <a:lnTo>
                    <a:pt x="150819" y="4016931"/>
                  </a:lnTo>
                  <a:lnTo>
                    <a:pt x="150819" y="326784"/>
                  </a:lnTo>
                  <a:cubicBezTo>
                    <a:pt x="150819" y="229772"/>
                    <a:pt x="229772" y="150828"/>
                    <a:pt x="326784" y="150828"/>
                  </a:cubicBezTo>
                  <a:close/>
                  <a:moveTo>
                    <a:pt x="1206141" y="4409075"/>
                  </a:moveTo>
                  <a:cubicBezTo>
                    <a:pt x="1206141" y="4332151"/>
                    <a:pt x="1267978" y="4269810"/>
                    <a:pt x="1345406" y="4269810"/>
                  </a:cubicBezTo>
                  <a:cubicBezTo>
                    <a:pt x="1422330" y="4269810"/>
                    <a:pt x="1484166" y="4332151"/>
                    <a:pt x="1484166" y="4409075"/>
                  </a:cubicBezTo>
                  <a:cubicBezTo>
                    <a:pt x="1484166" y="4485990"/>
                    <a:pt x="1422330" y="4548330"/>
                    <a:pt x="1345406" y="4548330"/>
                  </a:cubicBezTo>
                  <a:cubicBezTo>
                    <a:pt x="1267978" y="4548330"/>
                    <a:pt x="1206141" y="4485990"/>
                    <a:pt x="1206141" y="4409075"/>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5" name="Freeform: Shape 84">
              <a:extLst>
                <a:ext uri="{FF2B5EF4-FFF2-40B4-BE49-F238E27FC236}">
                  <a16:creationId xmlns:a16="http://schemas.microsoft.com/office/drawing/2014/main" id="{4FC1A538-6A28-E64D-EBC8-A2403A891E77}"/>
                </a:ext>
              </a:extLst>
            </p:cNvPr>
            <p:cNvSpPr/>
            <p:nvPr/>
          </p:nvSpPr>
          <p:spPr>
            <a:xfrm>
              <a:off x="5674213" y="1392888"/>
              <a:ext cx="843591" cy="150818"/>
            </a:xfrm>
            <a:custGeom>
              <a:avLst/>
              <a:gdLst>
                <a:gd name="connsiteX0" fmla="*/ 768182 w 843591"/>
                <a:gd name="connsiteY0" fmla="*/ 150819 h 150818"/>
                <a:gd name="connsiteX1" fmla="*/ 75409 w 843591"/>
                <a:gd name="connsiteY1" fmla="*/ 150819 h 150818"/>
                <a:gd name="connsiteX2" fmla="*/ 0 w 843591"/>
                <a:gd name="connsiteY2" fmla="*/ 75409 h 150818"/>
                <a:gd name="connsiteX3" fmla="*/ 75409 w 843591"/>
                <a:gd name="connsiteY3" fmla="*/ 0 h 150818"/>
                <a:gd name="connsiteX4" fmla="*/ 768182 w 843591"/>
                <a:gd name="connsiteY4" fmla="*/ 0 h 150818"/>
                <a:gd name="connsiteX5" fmla="*/ 843591 w 843591"/>
                <a:gd name="connsiteY5" fmla="*/ 75409 h 150818"/>
                <a:gd name="connsiteX6" fmla="*/ 768182 w 843591"/>
                <a:gd name="connsiteY6" fmla="*/ 150819 h 1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591" h="150818">
                  <a:moveTo>
                    <a:pt x="768182" y="150819"/>
                  </a:moveTo>
                  <a:lnTo>
                    <a:pt x="75409" y="150819"/>
                  </a:lnTo>
                  <a:cubicBezTo>
                    <a:pt x="33747" y="150819"/>
                    <a:pt x="0" y="117062"/>
                    <a:pt x="0" y="75409"/>
                  </a:cubicBezTo>
                  <a:cubicBezTo>
                    <a:pt x="0" y="33757"/>
                    <a:pt x="33757" y="0"/>
                    <a:pt x="75409" y="0"/>
                  </a:cubicBezTo>
                  <a:lnTo>
                    <a:pt x="768182" y="0"/>
                  </a:lnTo>
                  <a:cubicBezTo>
                    <a:pt x="809844" y="0"/>
                    <a:pt x="843591" y="33757"/>
                    <a:pt x="843591" y="75409"/>
                  </a:cubicBezTo>
                  <a:cubicBezTo>
                    <a:pt x="843591" y="117062"/>
                    <a:pt x="809844" y="150819"/>
                    <a:pt x="768182" y="150819"/>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6" name="Freeform: Shape 85">
              <a:extLst>
                <a:ext uri="{FF2B5EF4-FFF2-40B4-BE49-F238E27FC236}">
                  <a16:creationId xmlns:a16="http://schemas.microsoft.com/office/drawing/2014/main" id="{15549D11-F1A1-97E3-D883-0C78CACD413D}"/>
                </a:ext>
              </a:extLst>
            </p:cNvPr>
            <p:cNvSpPr/>
            <p:nvPr/>
          </p:nvSpPr>
          <p:spPr>
            <a:xfrm>
              <a:off x="5444947" y="2455687"/>
              <a:ext cx="1302105" cy="1302105"/>
            </a:xfrm>
            <a:custGeom>
              <a:avLst/>
              <a:gdLst>
                <a:gd name="connsiteX0" fmla="*/ 651053 w 1302105"/>
                <a:gd name="connsiteY0" fmla="*/ 0 h 1302105"/>
                <a:gd name="connsiteX1" fmla="*/ 0 w 1302105"/>
                <a:gd name="connsiteY1" fmla="*/ 651053 h 1302105"/>
                <a:gd name="connsiteX2" fmla="*/ 651053 w 1302105"/>
                <a:gd name="connsiteY2" fmla="*/ 1302106 h 1302105"/>
                <a:gd name="connsiteX3" fmla="*/ 1302106 w 1302105"/>
                <a:gd name="connsiteY3" fmla="*/ 651053 h 1302105"/>
                <a:gd name="connsiteX4" fmla="*/ 651053 w 1302105"/>
                <a:gd name="connsiteY4" fmla="*/ 0 h 1302105"/>
                <a:gd name="connsiteX5" fmla="*/ 913619 w 1302105"/>
                <a:gd name="connsiteY5" fmla="*/ 554917 h 1302105"/>
                <a:gd name="connsiteX6" fmla="*/ 614677 w 1302105"/>
                <a:gd name="connsiteY6" fmla="*/ 853859 h 1302105"/>
                <a:gd name="connsiteX7" fmla="*/ 508044 w 1302105"/>
                <a:gd name="connsiteY7" fmla="*/ 853859 h 1302105"/>
                <a:gd name="connsiteX8" fmla="*/ 388496 w 1302105"/>
                <a:gd name="connsiteY8" fmla="*/ 734330 h 1302105"/>
                <a:gd name="connsiteX9" fmla="*/ 388496 w 1302105"/>
                <a:gd name="connsiteY9" fmla="*/ 627697 h 1302105"/>
                <a:gd name="connsiteX10" fmla="*/ 495129 w 1302105"/>
                <a:gd name="connsiteY10" fmla="*/ 627697 h 1302105"/>
                <a:gd name="connsiteX11" fmla="*/ 561356 w 1302105"/>
                <a:gd name="connsiteY11" fmla="*/ 693906 h 1302105"/>
                <a:gd name="connsiteX12" fmla="*/ 806987 w 1302105"/>
                <a:gd name="connsiteY12" fmla="*/ 448275 h 1302105"/>
                <a:gd name="connsiteX13" fmla="*/ 913619 w 1302105"/>
                <a:gd name="connsiteY13" fmla="*/ 448275 h 1302105"/>
                <a:gd name="connsiteX14" fmla="*/ 913619 w 1302105"/>
                <a:gd name="connsiteY14" fmla="*/ 554917 h 130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2105" h="1302105">
                  <a:moveTo>
                    <a:pt x="651053" y="0"/>
                  </a:moveTo>
                  <a:cubicBezTo>
                    <a:pt x="292094" y="0"/>
                    <a:pt x="0" y="292094"/>
                    <a:pt x="0" y="651053"/>
                  </a:cubicBezTo>
                  <a:cubicBezTo>
                    <a:pt x="0" y="1010012"/>
                    <a:pt x="292094" y="1302106"/>
                    <a:pt x="651053" y="1302106"/>
                  </a:cubicBezTo>
                  <a:cubicBezTo>
                    <a:pt x="1010012" y="1302106"/>
                    <a:pt x="1302106" y="1010012"/>
                    <a:pt x="1302106" y="651053"/>
                  </a:cubicBezTo>
                  <a:cubicBezTo>
                    <a:pt x="1302106" y="292094"/>
                    <a:pt x="1010012" y="0"/>
                    <a:pt x="651053" y="0"/>
                  </a:cubicBezTo>
                  <a:close/>
                  <a:moveTo>
                    <a:pt x="913619" y="554917"/>
                  </a:moveTo>
                  <a:lnTo>
                    <a:pt x="614677" y="853859"/>
                  </a:lnTo>
                  <a:cubicBezTo>
                    <a:pt x="585216" y="883320"/>
                    <a:pt x="537496" y="883320"/>
                    <a:pt x="508044" y="853859"/>
                  </a:cubicBezTo>
                  <a:lnTo>
                    <a:pt x="388496" y="734330"/>
                  </a:lnTo>
                  <a:cubicBezTo>
                    <a:pt x="359035" y="704898"/>
                    <a:pt x="359035" y="657149"/>
                    <a:pt x="388496" y="627697"/>
                  </a:cubicBezTo>
                  <a:cubicBezTo>
                    <a:pt x="417909" y="598237"/>
                    <a:pt x="465677" y="598237"/>
                    <a:pt x="495129" y="627697"/>
                  </a:cubicBezTo>
                  <a:lnTo>
                    <a:pt x="561356" y="693906"/>
                  </a:lnTo>
                  <a:lnTo>
                    <a:pt x="806987" y="448275"/>
                  </a:lnTo>
                  <a:cubicBezTo>
                    <a:pt x="836447" y="418814"/>
                    <a:pt x="884168" y="418814"/>
                    <a:pt x="913619" y="448275"/>
                  </a:cubicBezTo>
                  <a:cubicBezTo>
                    <a:pt x="943080" y="477707"/>
                    <a:pt x="943080" y="525485"/>
                    <a:pt x="913619" y="554917"/>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100" name="Group 99">
            <a:extLst>
              <a:ext uri="{FF2B5EF4-FFF2-40B4-BE49-F238E27FC236}">
                <a16:creationId xmlns:a16="http://schemas.microsoft.com/office/drawing/2014/main" id="{F93994F5-0C43-34EF-874E-42C908B667C4}"/>
              </a:ext>
              <a:ext uri="{C183D7F6-B498-43B3-948B-1728B52AA6E4}">
                <adec:decorative xmlns:adec="http://schemas.microsoft.com/office/drawing/2017/decorative" val="1"/>
              </a:ext>
            </a:extLst>
          </p:cNvPr>
          <p:cNvGrpSpPr/>
          <p:nvPr/>
        </p:nvGrpSpPr>
        <p:grpSpPr>
          <a:xfrm>
            <a:off x="7742712" y="1553773"/>
            <a:ext cx="1120138" cy="918368"/>
            <a:chOff x="4932349" y="2640685"/>
            <a:chExt cx="1840149" cy="2209407"/>
          </a:xfrm>
        </p:grpSpPr>
        <p:sp>
          <p:nvSpPr>
            <p:cNvPr id="101" name="Arc 100">
              <a:extLst>
                <a:ext uri="{FF2B5EF4-FFF2-40B4-BE49-F238E27FC236}">
                  <a16:creationId xmlns:a16="http://schemas.microsoft.com/office/drawing/2014/main" id="{7D918635-182B-98B6-1FBF-48B9B1F6B0BB}"/>
                </a:ext>
              </a:extLst>
            </p:cNvPr>
            <p:cNvSpPr/>
            <p:nvPr/>
          </p:nvSpPr>
          <p:spPr>
            <a:xfrm rot="5400000" flipH="1">
              <a:off x="5265801" y="374880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Arc 101">
              <a:extLst>
                <a:ext uri="{FF2B5EF4-FFF2-40B4-BE49-F238E27FC236}">
                  <a16:creationId xmlns:a16="http://schemas.microsoft.com/office/drawing/2014/main" id="{1277CC6E-112A-8567-AC63-13ECD48D7F30}"/>
                </a:ext>
              </a:extLst>
            </p:cNvPr>
            <p:cNvSpPr/>
            <p:nvPr/>
          </p:nvSpPr>
          <p:spPr>
            <a:xfrm rot="5400000">
              <a:off x="5267498" y="352176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610278F9-BD44-F09D-DC49-44CB30B09325}"/>
                </a:ext>
              </a:extLst>
            </p:cNvPr>
            <p:cNvGrpSpPr/>
            <p:nvPr/>
          </p:nvGrpSpPr>
          <p:grpSpPr>
            <a:xfrm>
              <a:off x="4932349" y="2640685"/>
              <a:ext cx="1840149" cy="2209407"/>
              <a:chOff x="4932349" y="2640685"/>
              <a:chExt cx="1840149" cy="2209407"/>
            </a:xfrm>
          </p:grpSpPr>
          <p:grpSp>
            <p:nvGrpSpPr>
              <p:cNvPr id="104" name="Group 103">
                <a:extLst>
                  <a:ext uri="{FF2B5EF4-FFF2-40B4-BE49-F238E27FC236}">
                    <a16:creationId xmlns:a16="http://schemas.microsoft.com/office/drawing/2014/main" id="{9E96C2A4-A55C-FDAA-291B-9EBDB1B31583}"/>
                  </a:ext>
                </a:extLst>
              </p:cNvPr>
              <p:cNvGrpSpPr/>
              <p:nvPr/>
            </p:nvGrpSpPr>
            <p:grpSpPr>
              <a:xfrm>
                <a:off x="5493360" y="3862583"/>
                <a:ext cx="1279138" cy="987509"/>
                <a:chOff x="5493360" y="3862583"/>
                <a:chExt cx="1279138" cy="987509"/>
              </a:xfrm>
            </p:grpSpPr>
            <p:sp>
              <p:nvSpPr>
                <p:cNvPr id="111" name="Arc 110">
                  <a:extLst>
                    <a:ext uri="{FF2B5EF4-FFF2-40B4-BE49-F238E27FC236}">
                      <a16:creationId xmlns:a16="http://schemas.microsoft.com/office/drawing/2014/main" id="{79DB56DA-3D4C-8265-AF2C-B52138DF120D}"/>
                    </a:ext>
                  </a:extLst>
                </p:cNvPr>
                <p:cNvSpPr/>
                <p:nvPr/>
              </p:nvSpPr>
              <p:spPr>
                <a:xfrm rot="16200000" flipH="1">
                  <a:off x="5493364"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2" name="Group 111">
                  <a:extLst>
                    <a:ext uri="{FF2B5EF4-FFF2-40B4-BE49-F238E27FC236}">
                      <a16:creationId xmlns:a16="http://schemas.microsoft.com/office/drawing/2014/main" id="{E4C84D69-685B-9641-0E99-6667589EDBCE}"/>
                    </a:ext>
                  </a:extLst>
                </p:cNvPr>
                <p:cNvGrpSpPr/>
                <p:nvPr/>
              </p:nvGrpSpPr>
              <p:grpSpPr>
                <a:xfrm>
                  <a:off x="5493360" y="3862583"/>
                  <a:ext cx="1279138" cy="987509"/>
                  <a:chOff x="5493360" y="3862583"/>
                  <a:chExt cx="1279138" cy="987509"/>
                </a:xfrm>
              </p:grpSpPr>
              <p:cxnSp>
                <p:nvCxnSpPr>
                  <p:cNvPr id="113" name="Straight Connector 112">
                    <a:extLst>
                      <a:ext uri="{FF2B5EF4-FFF2-40B4-BE49-F238E27FC236}">
                        <a16:creationId xmlns:a16="http://schemas.microsoft.com/office/drawing/2014/main" id="{6576ECAC-873C-6AD6-D19F-B58C1BC215C7}"/>
                      </a:ext>
                    </a:extLst>
                  </p:cNvPr>
                  <p:cNvCxnSpPr>
                    <a:cxnSpLocks/>
                    <a:stCxn id="101" idx="0"/>
                    <a:endCxn id="111" idx="0"/>
                  </p:cNvCxnSpPr>
                  <p:nvPr/>
                </p:nvCxnSpPr>
                <p:spPr>
                  <a:xfrm>
                    <a:off x="5493360"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F4BA5DE-AAEC-AD12-2D0C-16596AB2C6CA}"/>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AF009785-82F8-337A-EC5D-2899B1D77496}"/>
                  </a:ext>
                </a:extLst>
              </p:cNvPr>
              <p:cNvCxnSpPr>
                <a:cxnSpLocks/>
                <a:endCxn id="102" idx="2"/>
              </p:cNvCxnSpPr>
              <p:nvPr/>
            </p:nvCxnSpPr>
            <p:spPr>
              <a:xfrm>
                <a:off x="4932349" y="3749292"/>
                <a:ext cx="448928" cy="3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981A4C8-512F-4D5D-9F44-1E230B2B2619}"/>
                  </a:ext>
                </a:extLst>
              </p:cNvPr>
              <p:cNvGrpSpPr/>
              <p:nvPr/>
            </p:nvGrpSpPr>
            <p:grpSpPr>
              <a:xfrm flipV="1">
                <a:off x="5495741" y="2640685"/>
                <a:ext cx="1276757" cy="987509"/>
                <a:chOff x="5495741" y="3862583"/>
                <a:chExt cx="1276757" cy="987509"/>
              </a:xfrm>
            </p:grpSpPr>
            <p:sp>
              <p:nvSpPr>
                <p:cNvPr id="107" name="Arc 106">
                  <a:extLst>
                    <a:ext uri="{FF2B5EF4-FFF2-40B4-BE49-F238E27FC236}">
                      <a16:creationId xmlns:a16="http://schemas.microsoft.com/office/drawing/2014/main" id="{12541201-A7F6-A0BD-4767-C0C975917BC9}"/>
                    </a:ext>
                  </a:extLst>
                </p:cNvPr>
                <p:cNvSpPr/>
                <p:nvPr/>
              </p:nvSpPr>
              <p:spPr>
                <a:xfrm rot="16200000" flipH="1">
                  <a:off x="5495745"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0D94FEA0-1538-0BD4-BB44-B9F17B088468}"/>
                    </a:ext>
                  </a:extLst>
                </p:cNvPr>
                <p:cNvGrpSpPr/>
                <p:nvPr/>
              </p:nvGrpSpPr>
              <p:grpSpPr>
                <a:xfrm>
                  <a:off x="5495741" y="3862583"/>
                  <a:ext cx="1276757" cy="987509"/>
                  <a:chOff x="5495741" y="3862583"/>
                  <a:chExt cx="1276757" cy="987509"/>
                </a:xfrm>
              </p:grpSpPr>
              <p:cxnSp>
                <p:nvCxnSpPr>
                  <p:cNvPr id="109" name="Straight Connector 108">
                    <a:extLst>
                      <a:ext uri="{FF2B5EF4-FFF2-40B4-BE49-F238E27FC236}">
                        <a16:creationId xmlns:a16="http://schemas.microsoft.com/office/drawing/2014/main" id="{292A81AA-DDAA-F1C0-10BC-CFA60369F0DC}"/>
                      </a:ext>
                    </a:extLst>
                  </p:cNvPr>
                  <p:cNvCxnSpPr>
                    <a:cxnSpLocks/>
                  </p:cNvCxnSpPr>
                  <p:nvPr/>
                </p:nvCxnSpPr>
                <p:spPr>
                  <a:xfrm>
                    <a:off x="5495741"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F5CC10D-72DB-82CC-39FD-8904F10E1A14}"/>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grpSp>
      </p:grpSp>
      <p:sp>
        <p:nvSpPr>
          <p:cNvPr id="115" name="Rectangle: Rounded Corners 2">
            <a:extLst>
              <a:ext uri="{FF2B5EF4-FFF2-40B4-BE49-F238E27FC236}">
                <a16:creationId xmlns:a16="http://schemas.microsoft.com/office/drawing/2014/main" id="{C074FB6F-11C7-8D4E-EF11-B07CE23EAAE7}"/>
              </a:ext>
              <a:ext uri="{C183D7F6-B498-43B3-948B-1728B52AA6E4}">
                <adec:decorative xmlns:adec="http://schemas.microsoft.com/office/drawing/2017/decorative" val="1"/>
              </a:ext>
            </a:extLst>
          </p:cNvPr>
          <p:cNvSpPr>
            <a:spLocks/>
          </p:cNvSpPr>
          <p:nvPr/>
        </p:nvSpPr>
        <p:spPr bwMode="auto">
          <a:xfrm>
            <a:off x="8954862" y="225300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6" name="TextBox 115">
            <a:extLst>
              <a:ext uri="{FF2B5EF4-FFF2-40B4-BE49-F238E27FC236}">
                <a16:creationId xmlns:a16="http://schemas.microsoft.com/office/drawing/2014/main" id="{5D7AF120-B897-5C27-29EA-492FFDF65AB3}"/>
              </a:ext>
              <a:ext uri="{C183D7F6-B498-43B3-948B-1728B52AA6E4}">
                <adec:decorative xmlns:adec="http://schemas.microsoft.com/office/drawing/2017/decorative" val="1"/>
              </a:ext>
            </a:extLst>
          </p:cNvPr>
          <p:cNvSpPr txBox="1"/>
          <p:nvPr/>
        </p:nvSpPr>
        <p:spPr>
          <a:xfrm>
            <a:off x="8780318" y="1853831"/>
            <a:ext cx="267046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Semibold" panose="020B0702040204020203" pitchFamily="34" charset="0"/>
              </a:rPr>
              <a:t>Data Sources</a:t>
            </a:r>
          </a:p>
        </p:txBody>
      </p:sp>
      <p:pic>
        <p:nvPicPr>
          <p:cNvPr id="126" name="Picture 2">
            <a:extLst>
              <a:ext uri="{FF2B5EF4-FFF2-40B4-BE49-F238E27FC236}">
                <a16:creationId xmlns:a16="http://schemas.microsoft.com/office/drawing/2014/main" id="{F2254518-298C-EEF3-D240-8DD14967023C}"/>
              </a:ext>
              <a:ext uri="{C183D7F6-B498-43B3-948B-1728B52AA6E4}">
                <adec:decorative xmlns:adec="http://schemas.microsoft.com/office/drawing/2017/decorative" val="1"/>
              </a:ext>
            </a:extLst>
          </p:cNvPr>
          <p:cNvPicPr>
            <a:picLocks noChangeAspect="1" noChangeArrowheads="1"/>
          </p:cNvPicPr>
          <p:nvPr/>
        </p:nvPicPr>
        <p:blipFill>
          <a:blip r:embed="rId7"/>
          <a:srcRect/>
          <a:stretch/>
        </p:blipFill>
        <p:spPr bwMode="auto">
          <a:xfrm>
            <a:off x="10604189" y="2359061"/>
            <a:ext cx="337332" cy="337991"/>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pic>
        <p:nvPicPr>
          <p:cNvPr id="127" name="Graphic 126">
            <a:extLst>
              <a:ext uri="{FF2B5EF4-FFF2-40B4-BE49-F238E27FC236}">
                <a16:creationId xmlns:a16="http://schemas.microsoft.com/office/drawing/2014/main" id="{62FE76AB-815B-3EC1-54BE-868834103903}"/>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344050" y="2404027"/>
            <a:ext cx="315798" cy="271333"/>
          </a:xfrm>
          <a:prstGeom prst="rect">
            <a:avLst/>
          </a:prstGeom>
          <a:effectLst/>
        </p:spPr>
      </p:pic>
      <p:pic>
        <p:nvPicPr>
          <p:cNvPr id="7" name="Graphic 14">
            <a:extLst>
              <a:ext uri="{FF2B5EF4-FFF2-40B4-BE49-F238E27FC236}">
                <a16:creationId xmlns:a16="http://schemas.microsoft.com/office/drawing/2014/main" id="{A5B5BCB1-FDCF-8F54-DAB6-64BFDC98A5B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bwMode="auto">
          <a:xfrm>
            <a:off x="10030505" y="2404866"/>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Rounded Corners 2">
            <a:extLst>
              <a:ext uri="{FF2B5EF4-FFF2-40B4-BE49-F238E27FC236}">
                <a16:creationId xmlns:a16="http://schemas.microsoft.com/office/drawing/2014/main" id="{C354502C-2B1D-5A86-7AE3-385B40A02E3B}"/>
              </a:ext>
              <a:ext uri="{C183D7F6-B498-43B3-948B-1728B52AA6E4}">
                <adec:decorative xmlns:adec="http://schemas.microsoft.com/office/drawing/2017/decorative" val="1"/>
              </a:ext>
            </a:extLst>
          </p:cNvPr>
          <p:cNvSpPr/>
          <p:nvPr/>
        </p:nvSpPr>
        <p:spPr bwMode="auto">
          <a:xfrm>
            <a:off x="5829300" y="804862"/>
            <a:ext cx="2652711" cy="2105023"/>
          </a:xfrm>
          <a:prstGeom prst="ellipse">
            <a:avLst/>
          </a:pr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6" name="Group 5" descr="databases and data sources&#10;">
            <a:extLst>
              <a:ext uri="{FF2B5EF4-FFF2-40B4-BE49-F238E27FC236}">
                <a16:creationId xmlns:a16="http://schemas.microsoft.com/office/drawing/2014/main" id="{46349C6E-520C-4A50-82E8-74C212C4E2B5}"/>
              </a:ext>
            </a:extLst>
          </p:cNvPr>
          <p:cNvGrpSpPr/>
          <p:nvPr/>
        </p:nvGrpSpPr>
        <p:grpSpPr>
          <a:xfrm>
            <a:off x="8954861" y="1104760"/>
            <a:ext cx="2321380" cy="596709"/>
            <a:chOff x="8954861" y="1104760"/>
            <a:chExt cx="2321380" cy="596709"/>
          </a:xfrm>
        </p:grpSpPr>
        <p:sp>
          <p:nvSpPr>
            <p:cNvPr id="99" name="Rectangle: Rounded Corners 98">
              <a:extLst>
                <a:ext uri="{FF2B5EF4-FFF2-40B4-BE49-F238E27FC236}">
                  <a16:creationId xmlns:a16="http://schemas.microsoft.com/office/drawing/2014/main" id="{20E18537-CE74-A9AA-CB36-C9FD3BEEB121}"/>
                </a:ext>
                <a:ext uri="{C183D7F6-B498-43B3-948B-1728B52AA6E4}">
                  <adec:decorative xmlns:adec="http://schemas.microsoft.com/office/drawing/2017/decorative" val="1"/>
                </a:ext>
              </a:extLst>
            </p:cNvPr>
            <p:cNvSpPr>
              <a:spLocks/>
            </p:cNvSpPr>
            <p:nvPr/>
          </p:nvSpPr>
          <p:spPr bwMode="auto">
            <a:xfrm>
              <a:off x="8954861" y="110476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117" name="Graphic 116">
              <a:extLst>
                <a:ext uri="{FF2B5EF4-FFF2-40B4-BE49-F238E27FC236}">
                  <a16:creationId xmlns:a16="http://schemas.microsoft.com/office/drawing/2014/main" id="{D015790A-9168-6181-AD31-1B0867CBA0E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811275" y="1260151"/>
              <a:ext cx="285926" cy="285925"/>
            </a:xfrm>
            <a:prstGeom prst="rect">
              <a:avLst/>
            </a:prstGeom>
            <a:effectLst/>
          </p:spPr>
        </p:pic>
        <p:grpSp>
          <p:nvGrpSpPr>
            <p:cNvPr id="118" name="Group 117">
              <a:extLst>
                <a:ext uri="{FF2B5EF4-FFF2-40B4-BE49-F238E27FC236}">
                  <a16:creationId xmlns:a16="http://schemas.microsoft.com/office/drawing/2014/main" id="{8FC9CE3C-66E7-D24B-B3E5-C22E563EAB83}"/>
                </a:ext>
                <a:ext uri="{C183D7F6-B498-43B3-948B-1728B52AA6E4}">
                  <adec:decorative xmlns:adec="http://schemas.microsoft.com/office/drawing/2017/decorative" val="1"/>
                </a:ext>
              </a:extLst>
            </p:cNvPr>
            <p:cNvGrpSpPr/>
            <p:nvPr/>
          </p:nvGrpSpPr>
          <p:grpSpPr>
            <a:xfrm>
              <a:off x="10348353" y="1271413"/>
              <a:ext cx="219846" cy="263399"/>
              <a:chOff x="8721573" y="1756372"/>
              <a:chExt cx="504624" cy="604601"/>
            </a:xfrm>
            <a:effectLst/>
          </p:grpSpPr>
          <p:sp>
            <p:nvSpPr>
              <p:cNvPr id="119" name="Freeform 88">
                <a:extLst>
                  <a:ext uri="{FF2B5EF4-FFF2-40B4-BE49-F238E27FC236}">
                    <a16:creationId xmlns:a16="http://schemas.microsoft.com/office/drawing/2014/main" id="{CE47F25B-BAA4-5E09-56B7-A6AE68C9DB7B}"/>
                  </a:ext>
                </a:extLst>
              </p:cNvPr>
              <p:cNvSpPr>
                <a:spLocks/>
              </p:cNvSpPr>
              <p:nvPr/>
            </p:nvSpPr>
            <p:spPr bwMode="auto">
              <a:xfrm>
                <a:off x="8782369" y="1810878"/>
                <a:ext cx="443828" cy="55009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120" name="file" descr="file, paper, sheet">
                <a:extLst>
                  <a:ext uri="{FF2B5EF4-FFF2-40B4-BE49-F238E27FC236}">
                    <a16:creationId xmlns:a16="http://schemas.microsoft.com/office/drawing/2014/main" id="{8D61EE79-A1A6-F3BB-8C89-88C5764EED72}"/>
                  </a:ext>
                </a:extLst>
              </p:cNvPr>
              <p:cNvGrpSpPr/>
              <p:nvPr/>
            </p:nvGrpSpPr>
            <p:grpSpPr>
              <a:xfrm>
                <a:off x="8721573" y="1756372"/>
                <a:ext cx="443832" cy="550097"/>
                <a:chOff x="8018464" y="4649789"/>
                <a:chExt cx="225427" cy="279401"/>
              </a:xfrm>
            </p:grpSpPr>
            <p:sp>
              <p:nvSpPr>
                <p:cNvPr id="121" name="Freeform 88">
                  <a:extLst>
                    <a:ext uri="{FF2B5EF4-FFF2-40B4-BE49-F238E27FC236}">
                      <a16:creationId xmlns:a16="http://schemas.microsoft.com/office/drawing/2014/main" id="{52F4A033-A3FC-09F0-0827-E43077FA5ADF}"/>
                    </a:ext>
                  </a:extLst>
                </p:cNvPr>
                <p:cNvSpPr>
                  <a:spLocks/>
                </p:cNvSpPr>
                <p:nvPr/>
              </p:nvSpPr>
              <p:spPr bwMode="auto">
                <a:xfrm>
                  <a:off x="8018466" y="4649790"/>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89">
                  <a:extLst>
                    <a:ext uri="{FF2B5EF4-FFF2-40B4-BE49-F238E27FC236}">
                      <a16:creationId xmlns:a16="http://schemas.microsoft.com/office/drawing/2014/main" id="{F8FA11A6-55FC-2390-A055-87B3520AC140}"/>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3" name="Line 90">
                  <a:extLst>
                    <a:ext uri="{FF2B5EF4-FFF2-40B4-BE49-F238E27FC236}">
                      <a16:creationId xmlns:a16="http://schemas.microsoft.com/office/drawing/2014/main" id="{64235566-99ED-5358-5128-0965DD6E28BA}"/>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5" name="Picture 4">
              <a:extLst>
                <a:ext uri="{FF2B5EF4-FFF2-40B4-BE49-F238E27FC236}">
                  <a16:creationId xmlns:a16="http://schemas.microsoft.com/office/drawing/2014/main" id="{A619F9B4-8C12-F4D7-0311-58C0A9017A43}"/>
                </a:ext>
              </a:extLst>
            </p:cNvPr>
            <p:cNvPicPr>
              <a:picLocks noChangeAspect="1"/>
            </p:cNvPicPr>
            <p:nvPr/>
          </p:nvPicPr>
          <p:blipFill rotWithShape="1">
            <a:blip r:embed="rId14"/>
            <a:srcRect l="28263" t="2521" r="26768" b="-2521"/>
            <a:stretch/>
          </p:blipFill>
          <p:spPr>
            <a:xfrm>
              <a:off x="9176008" y="1235493"/>
              <a:ext cx="481196" cy="361137"/>
            </a:xfrm>
            <a:prstGeom prst="rect">
              <a:avLst/>
            </a:prstGeom>
          </p:spPr>
        </p:pic>
        <p:pic>
          <p:nvPicPr>
            <p:cNvPr id="4" name="Graphic 1">
              <a:extLst>
                <a:ext uri="{FF2B5EF4-FFF2-40B4-BE49-F238E27FC236}">
                  <a16:creationId xmlns:a16="http://schemas.microsoft.com/office/drawing/2014/main" id="{7CAA668D-A626-3B97-1C23-0B3770F16B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29788" y="1249036"/>
              <a:ext cx="287490" cy="314809"/>
            </a:xfrm>
            <a:prstGeom prst="rect">
              <a:avLst/>
            </a:prstGeom>
          </p:spPr>
        </p:pic>
      </p:grpSp>
    </p:spTree>
    <p:extLst>
      <p:ext uri="{BB962C8B-B14F-4D97-AF65-F5344CB8AC3E}">
        <p14:creationId xmlns:p14="http://schemas.microsoft.com/office/powerpoint/2010/main" val="24348122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16">
            <a:extLst>
              <a:ext uri="{FF2B5EF4-FFF2-40B4-BE49-F238E27FC236}">
                <a16:creationId xmlns:a16="http://schemas.microsoft.com/office/drawing/2014/main" id="{E954AAD0-0349-7FBE-BA0E-03DCACDBAEE8}"/>
              </a:ext>
              <a:ext uri="{C183D7F6-B498-43B3-948B-1728B52AA6E4}">
                <adec:decorative xmlns:adec="http://schemas.microsoft.com/office/drawing/2017/decorative" val="1"/>
              </a:ext>
            </a:extLst>
          </p:cNvPr>
          <p:cNvSpPr/>
          <p:nvPr/>
        </p:nvSpPr>
        <p:spPr bwMode="auto">
          <a:xfrm>
            <a:off x="571499" y="585788"/>
            <a:ext cx="3494089" cy="5683250"/>
          </a:xfrm>
          <a:prstGeom prst="roundRect">
            <a:avLst>
              <a:gd name="adj" fmla="val 297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a:solidFill>
                <a:prstClr val="black"/>
              </a:solidFill>
              <a:latin typeface="Aptos Display" panose="02110004020202020204"/>
              <a:cs typeface="Segoe UI" pitchFamily="34" charset="0"/>
            </a:endParaRPr>
          </a:p>
        </p:txBody>
      </p:sp>
      <p:sp>
        <p:nvSpPr>
          <p:cNvPr id="28" name="Rectangle: Rounded Corners 27">
            <a:extLst>
              <a:ext uri="{FF2B5EF4-FFF2-40B4-BE49-F238E27FC236}">
                <a16:creationId xmlns:a16="http://schemas.microsoft.com/office/drawing/2014/main" id="{2D872D31-E41F-FCDB-BA6F-A84ECE1D1CAD}"/>
              </a:ext>
              <a:ext uri="{C183D7F6-B498-43B3-948B-1728B52AA6E4}">
                <adec:decorative xmlns:adec="http://schemas.microsoft.com/office/drawing/2017/decorative" val="1"/>
              </a:ext>
            </a:extLst>
          </p:cNvPr>
          <p:cNvSpPr>
            <a:spLocks/>
          </p:cNvSpPr>
          <p:nvPr/>
        </p:nvSpPr>
        <p:spPr bwMode="auto">
          <a:xfrm>
            <a:off x="4352429" y="585787"/>
            <a:ext cx="7256957" cy="5683251"/>
          </a:xfrm>
          <a:prstGeom prst="roundRect">
            <a:avLst>
              <a:gd name="adj" fmla="val 136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800" err="1">
              <a:solidFill>
                <a:prstClr val="black"/>
              </a:solidFill>
              <a:latin typeface="Aptos Display" panose="02110004020202020204"/>
              <a:cs typeface="Segoe UI" pitchFamily="34" charset="0"/>
            </a:endParaRPr>
          </a:p>
        </p:txBody>
      </p:sp>
      <p:sp>
        <p:nvSpPr>
          <p:cNvPr id="8" name="Graphic 6">
            <a:extLst>
              <a:ext uri="{FF2B5EF4-FFF2-40B4-BE49-F238E27FC236}">
                <a16:creationId xmlns:a16="http://schemas.microsoft.com/office/drawing/2014/main" id="{C2CDC094-7B1A-D447-8AED-C50F0EE349AB}"/>
              </a:ext>
              <a:ext uri="{C183D7F6-B498-43B3-948B-1728B52AA6E4}">
                <adec:decorative xmlns:adec="http://schemas.microsoft.com/office/drawing/2017/decorative" val="1"/>
              </a:ext>
            </a:extLst>
          </p:cNvPr>
          <p:cNvSpPr/>
          <p:nvPr/>
        </p:nvSpPr>
        <p:spPr>
          <a:xfrm>
            <a:off x="875594" y="1974273"/>
            <a:ext cx="558565" cy="587963"/>
          </a:xfrm>
          <a:custGeom>
            <a:avLst/>
            <a:gdLst>
              <a:gd name="connsiteX0" fmla="*/ 411574 w 558565"/>
              <a:gd name="connsiteY0" fmla="*/ 58796 h 587963"/>
              <a:gd name="connsiteX1" fmla="*/ 382176 w 558565"/>
              <a:gd name="connsiteY1" fmla="*/ 29398 h 587963"/>
              <a:gd name="connsiteX2" fmla="*/ 411574 w 558565"/>
              <a:gd name="connsiteY2" fmla="*/ 0 h 587963"/>
              <a:gd name="connsiteX3" fmla="*/ 529167 w 558565"/>
              <a:gd name="connsiteY3" fmla="*/ 0 h 587963"/>
              <a:gd name="connsiteX4" fmla="*/ 558565 w 558565"/>
              <a:gd name="connsiteY4" fmla="*/ 29398 h 587963"/>
              <a:gd name="connsiteX5" fmla="*/ 558565 w 558565"/>
              <a:gd name="connsiteY5" fmla="*/ 146991 h 587963"/>
              <a:gd name="connsiteX6" fmla="*/ 529167 w 558565"/>
              <a:gd name="connsiteY6" fmla="*/ 176389 h 587963"/>
              <a:gd name="connsiteX7" fmla="*/ 499769 w 558565"/>
              <a:gd name="connsiteY7" fmla="*/ 146991 h 587963"/>
              <a:gd name="connsiteX8" fmla="*/ 499769 w 558565"/>
              <a:gd name="connsiteY8" fmla="*/ 100365 h 587963"/>
              <a:gd name="connsiteX9" fmla="*/ 329465 w 558565"/>
              <a:gd name="connsiteY9" fmla="*/ 270669 h 587963"/>
              <a:gd name="connsiteX10" fmla="*/ 287896 w 558565"/>
              <a:gd name="connsiteY10" fmla="*/ 270669 h 587963"/>
              <a:gd name="connsiteX11" fmla="*/ 205787 w 558565"/>
              <a:gd name="connsiteY11" fmla="*/ 188560 h 587963"/>
              <a:gd name="connsiteX12" fmla="*/ 50183 w 558565"/>
              <a:gd name="connsiteY12" fmla="*/ 344164 h 587963"/>
              <a:gd name="connsiteX13" fmla="*/ 8614 w 558565"/>
              <a:gd name="connsiteY13" fmla="*/ 343441 h 587963"/>
              <a:gd name="connsiteX14" fmla="*/ 8614 w 558565"/>
              <a:gd name="connsiteY14" fmla="*/ 302595 h 587963"/>
              <a:gd name="connsiteX15" fmla="*/ 185003 w 558565"/>
              <a:gd name="connsiteY15" fmla="*/ 126206 h 587963"/>
              <a:gd name="connsiteX16" fmla="*/ 226572 w 558565"/>
              <a:gd name="connsiteY16" fmla="*/ 126206 h 587963"/>
              <a:gd name="connsiteX17" fmla="*/ 308681 w 558565"/>
              <a:gd name="connsiteY17" fmla="*/ 208315 h 587963"/>
              <a:gd name="connsiteX18" fmla="*/ 458200 w 558565"/>
              <a:gd name="connsiteY18" fmla="*/ 58796 h 587963"/>
              <a:gd name="connsiteX19" fmla="*/ 411574 w 558565"/>
              <a:gd name="connsiteY19" fmla="*/ 58796 h 587963"/>
              <a:gd name="connsiteX20" fmla="*/ 58796 w 558565"/>
              <a:gd name="connsiteY20" fmla="*/ 470371 h 587963"/>
              <a:gd name="connsiteX21" fmla="*/ 58796 w 558565"/>
              <a:gd name="connsiteY21" fmla="*/ 558565 h 587963"/>
              <a:gd name="connsiteX22" fmla="*/ 29398 w 558565"/>
              <a:gd name="connsiteY22" fmla="*/ 587963 h 587963"/>
              <a:gd name="connsiteX23" fmla="*/ 0 w 558565"/>
              <a:gd name="connsiteY23" fmla="*/ 558565 h 587963"/>
              <a:gd name="connsiteX24" fmla="*/ 0 w 558565"/>
              <a:gd name="connsiteY24" fmla="*/ 470371 h 587963"/>
              <a:gd name="connsiteX25" fmla="*/ 29398 w 558565"/>
              <a:gd name="connsiteY25" fmla="*/ 440973 h 587963"/>
              <a:gd name="connsiteX26" fmla="*/ 58796 w 558565"/>
              <a:gd name="connsiteY26" fmla="*/ 470371 h 587963"/>
              <a:gd name="connsiteX27" fmla="*/ 205787 w 558565"/>
              <a:gd name="connsiteY27" fmla="*/ 352778 h 587963"/>
              <a:gd name="connsiteX28" fmla="*/ 176389 w 558565"/>
              <a:gd name="connsiteY28" fmla="*/ 323380 h 587963"/>
              <a:gd name="connsiteX29" fmla="*/ 146991 w 558565"/>
              <a:gd name="connsiteY29" fmla="*/ 352778 h 587963"/>
              <a:gd name="connsiteX30" fmla="*/ 146991 w 558565"/>
              <a:gd name="connsiteY30" fmla="*/ 558565 h 587963"/>
              <a:gd name="connsiteX31" fmla="*/ 176389 w 558565"/>
              <a:gd name="connsiteY31" fmla="*/ 587963 h 587963"/>
              <a:gd name="connsiteX32" fmla="*/ 205787 w 558565"/>
              <a:gd name="connsiteY32" fmla="*/ 558565 h 587963"/>
              <a:gd name="connsiteX33" fmla="*/ 205787 w 558565"/>
              <a:gd name="connsiteY33" fmla="*/ 352778 h 587963"/>
              <a:gd name="connsiteX34" fmla="*/ 323380 w 558565"/>
              <a:gd name="connsiteY34" fmla="*/ 382176 h 587963"/>
              <a:gd name="connsiteX35" fmla="*/ 352778 w 558565"/>
              <a:gd name="connsiteY35" fmla="*/ 411574 h 587963"/>
              <a:gd name="connsiteX36" fmla="*/ 352778 w 558565"/>
              <a:gd name="connsiteY36" fmla="*/ 558565 h 587963"/>
              <a:gd name="connsiteX37" fmla="*/ 323380 w 558565"/>
              <a:gd name="connsiteY37" fmla="*/ 587963 h 587963"/>
              <a:gd name="connsiteX38" fmla="*/ 293982 w 558565"/>
              <a:gd name="connsiteY38" fmla="*/ 558565 h 587963"/>
              <a:gd name="connsiteX39" fmla="*/ 293982 w 558565"/>
              <a:gd name="connsiteY39" fmla="*/ 411574 h 587963"/>
              <a:gd name="connsiteX40" fmla="*/ 323380 w 558565"/>
              <a:gd name="connsiteY40" fmla="*/ 382176 h 587963"/>
              <a:gd name="connsiteX41" fmla="*/ 499769 w 558565"/>
              <a:gd name="connsiteY41" fmla="*/ 264584 h 587963"/>
              <a:gd name="connsiteX42" fmla="*/ 470371 w 558565"/>
              <a:gd name="connsiteY42" fmla="*/ 235185 h 587963"/>
              <a:gd name="connsiteX43" fmla="*/ 440973 w 558565"/>
              <a:gd name="connsiteY43" fmla="*/ 264584 h 587963"/>
              <a:gd name="connsiteX44" fmla="*/ 440973 w 558565"/>
              <a:gd name="connsiteY44" fmla="*/ 558565 h 587963"/>
              <a:gd name="connsiteX45" fmla="*/ 470371 w 558565"/>
              <a:gd name="connsiteY45" fmla="*/ 587963 h 587963"/>
              <a:gd name="connsiteX46" fmla="*/ 499769 w 558565"/>
              <a:gd name="connsiteY46" fmla="*/ 558565 h 587963"/>
              <a:gd name="connsiteX47" fmla="*/ 499769 w 558565"/>
              <a:gd name="connsiteY47" fmla="*/ 264584 h 5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565" h="587963">
                <a:moveTo>
                  <a:pt x="411574" y="58796"/>
                </a:moveTo>
                <a:cubicBezTo>
                  <a:pt x="395338" y="58796"/>
                  <a:pt x="382176" y="45634"/>
                  <a:pt x="382176" y="29398"/>
                </a:cubicBezTo>
                <a:cubicBezTo>
                  <a:pt x="382176" y="13162"/>
                  <a:pt x="395338" y="0"/>
                  <a:pt x="411574" y="0"/>
                </a:cubicBezTo>
                <a:lnTo>
                  <a:pt x="529167" y="0"/>
                </a:lnTo>
                <a:cubicBezTo>
                  <a:pt x="545404" y="0"/>
                  <a:pt x="558565" y="13162"/>
                  <a:pt x="558565" y="29398"/>
                </a:cubicBezTo>
                <a:lnTo>
                  <a:pt x="558565" y="146991"/>
                </a:lnTo>
                <a:cubicBezTo>
                  <a:pt x="558565" y="163227"/>
                  <a:pt x="545404" y="176389"/>
                  <a:pt x="529167" y="176389"/>
                </a:cubicBezTo>
                <a:cubicBezTo>
                  <a:pt x="512930" y="176389"/>
                  <a:pt x="499769" y="163227"/>
                  <a:pt x="499769" y="146991"/>
                </a:cubicBezTo>
                <a:lnTo>
                  <a:pt x="499769" y="100365"/>
                </a:lnTo>
                <a:lnTo>
                  <a:pt x="329465" y="270669"/>
                </a:lnTo>
                <a:cubicBezTo>
                  <a:pt x="317985" y="282146"/>
                  <a:pt x="299376" y="282146"/>
                  <a:pt x="287896" y="270669"/>
                </a:cubicBezTo>
                <a:lnTo>
                  <a:pt x="205787" y="188560"/>
                </a:lnTo>
                <a:lnTo>
                  <a:pt x="50183" y="344164"/>
                </a:lnTo>
                <a:cubicBezTo>
                  <a:pt x="38504" y="355444"/>
                  <a:pt x="19893" y="355121"/>
                  <a:pt x="8614" y="343441"/>
                </a:cubicBezTo>
                <a:cubicBezTo>
                  <a:pt x="-2389" y="332049"/>
                  <a:pt x="-2389" y="313987"/>
                  <a:pt x="8614" y="302595"/>
                </a:cubicBezTo>
                <a:lnTo>
                  <a:pt x="185003" y="126206"/>
                </a:lnTo>
                <a:cubicBezTo>
                  <a:pt x="196483" y="114730"/>
                  <a:pt x="215092" y="114730"/>
                  <a:pt x="226572" y="126206"/>
                </a:cubicBezTo>
                <a:lnTo>
                  <a:pt x="308681" y="208315"/>
                </a:lnTo>
                <a:lnTo>
                  <a:pt x="458200" y="58796"/>
                </a:lnTo>
                <a:lnTo>
                  <a:pt x="411574" y="58796"/>
                </a:lnTo>
                <a:close/>
                <a:moveTo>
                  <a:pt x="58796" y="470371"/>
                </a:moveTo>
                <a:lnTo>
                  <a:pt x="58796" y="558565"/>
                </a:lnTo>
                <a:cubicBezTo>
                  <a:pt x="58796" y="574802"/>
                  <a:pt x="45634" y="587963"/>
                  <a:pt x="29398" y="587963"/>
                </a:cubicBezTo>
                <a:cubicBezTo>
                  <a:pt x="13162" y="587963"/>
                  <a:pt x="0" y="574802"/>
                  <a:pt x="0" y="558565"/>
                </a:cubicBezTo>
                <a:lnTo>
                  <a:pt x="0" y="470371"/>
                </a:lnTo>
                <a:cubicBezTo>
                  <a:pt x="0" y="454134"/>
                  <a:pt x="13162" y="440973"/>
                  <a:pt x="29398" y="440973"/>
                </a:cubicBezTo>
                <a:cubicBezTo>
                  <a:pt x="45634" y="440973"/>
                  <a:pt x="58796" y="454134"/>
                  <a:pt x="58796" y="470371"/>
                </a:cubicBezTo>
                <a:close/>
                <a:moveTo>
                  <a:pt x="205787" y="352778"/>
                </a:moveTo>
                <a:cubicBezTo>
                  <a:pt x="205787" y="336541"/>
                  <a:pt x="192625" y="323380"/>
                  <a:pt x="176389" y="323380"/>
                </a:cubicBezTo>
                <a:cubicBezTo>
                  <a:pt x="160153" y="323380"/>
                  <a:pt x="146991" y="336541"/>
                  <a:pt x="146991" y="352778"/>
                </a:cubicBezTo>
                <a:lnTo>
                  <a:pt x="146991" y="558565"/>
                </a:lnTo>
                <a:cubicBezTo>
                  <a:pt x="146991" y="574802"/>
                  <a:pt x="160153" y="587963"/>
                  <a:pt x="176389" y="587963"/>
                </a:cubicBezTo>
                <a:cubicBezTo>
                  <a:pt x="192625" y="587963"/>
                  <a:pt x="205787" y="574802"/>
                  <a:pt x="205787" y="558565"/>
                </a:cubicBezTo>
                <a:lnTo>
                  <a:pt x="205787" y="352778"/>
                </a:lnTo>
                <a:close/>
                <a:moveTo>
                  <a:pt x="323380" y="382176"/>
                </a:moveTo>
                <a:cubicBezTo>
                  <a:pt x="339616" y="382176"/>
                  <a:pt x="352778" y="395338"/>
                  <a:pt x="352778" y="411574"/>
                </a:cubicBezTo>
                <a:lnTo>
                  <a:pt x="352778" y="558565"/>
                </a:lnTo>
                <a:cubicBezTo>
                  <a:pt x="352778" y="574802"/>
                  <a:pt x="339616" y="587963"/>
                  <a:pt x="323380" y="587963"/>
                </a:cubicBezTo>
                <a:cubicBezTo>
                  <a:pt x="307143" y="587963"/>
                  <a:pt x="293982" y="574802"/>
                  <a:pt x="293982" y="558565"/>
                </a:cubicBezTo>
                <a:lnTo>
                  <a:pt x="293982" y="411574"/>
                </a:lnTo>
                <a:cubicBezTo>
                  <a:pt x="293982" y="395338"/>
                  <a:pt x="307143" y="382176"/>
                  <a:pt x="323380" y="382176"/>
                </a:cubicBezTo>
                <a:close/>
                <a:moveTo>
                  <a:pt x="499769" y="264584"/>
                </a:moveTo>
                <a:cubicBezTo>
                  <a:pt x="499769" y="248347"/>
                  <a:pt x="486607" y="235185"/>
                  <a:pt x="470371" y="235185"/>
                </a:cubicBezTo>
                <a:cubicBezTo>
                  <a:pt x="454134" y="235185"/>
                  <a:pt x="440973" y="248347"/>
                  <a:pt x="440973" y="264584"/>
                </a:cubicBezTo>
                <a:lnTo>
                  <a:pt x="440973" y="558565"/>
                </a:lnTo>
                <a:cubicBezTo>
                  <a:pt x="440973" y="574802"/>
                  <a:pt x="454134" y="587963"/>
                  <a:pt x="470371" y="587963"/>
                </a:cubicBezTo>
                <a:cubicBezTo>
                  <a:pt x="486607" y="587963"/>
                  <a:pt x="499769" y="574802"/>
                  <a:pt x="499769" y="558565"/>
                </a:cubicBezTo>
                <a:lnTo>
                  <a:pt x="499769" y="264584"/>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0" name="Title 1">
            <a:extLst>
              <a:ext uri="{FF2B5EF4-FFF2-40B4-BE49-F238E27FC236}">
                <a16:creationId xmlns:a16="http://schemas.microsoft.com/office/drawing/2014/main" id="{2A3F4D6A-DBA6-4319-3CA4-94A1CFAFC0A0}"/>
              </a:ext>
            </a:extLst>
          </p:cNvPr>
          <p:cNvSpPr txBox="1">
            <a:spLocks noGrp="1"/>
          </p:cNvSpPr>
          <p:nvPr>
            <p:ph type="title"/>
          </p:nvPr>
        </p:nvSpPr>
        <p:spPr>
          <a:xfrm>
            <a:off x="861460" y="2875002"/>
            <a:ext cx="2944368"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solidFill>
                  <a:schemeClr val="tx1"/>
                </a:solidFill>
                <a:effectLst/>
                <a:uLnTx/>
                <a:uFillTx/>
                <a:latin typeface="+mj-lt"/>
                <a:ea typeface="+mn-ea"/>
                <a:cs typeface="Segoe UI" pitchFamily="34" charset="0"/>
              </a:rPr>
              <a:t>Better results</a:t>
            </a:r>
          </a:p>
        </p:txBody>
      </p:sp>
      <p:graphicFrame>
        <p:nvGraphicFramePr>
          <p:cNvPr id="2" name="Chart 1">
            <a:extLst>
              <a:ext uri="{FF2B5EF4-FFF2-40B4-BE49-F238E27FC236}">
                <a16:creationId xmlns:a16="http://schemas.microsoft.com/office/drawing/2014/main" id="{B8FBE2B8-9E84-B409-0334-5A0E404A09A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202571603"/>
              </p:ext>
            </p:extLst>
          </p:nvPr>
        </p:nvGraphicFramePr>
        <p:xfrm>
          <a:off x="4523874" y="1258196"/>
          <a:ext cx="6916828" cy="4280859"/>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59420750-4644-923D-F617-3617ACF8787E}"/>
              </a:ext>
            </a:extLst>
          </p:cNvPr>
          <p:cNvSpPr txBox="1"/>
          <p:nvPr/>
        </p:nvSpPr>
        <p:spPr>
          <a:xfrm>
            <a:off x="648661" y="3398625"/>
            <a:ext cx="3018270" cy="1077218"/>
          </a:xfrm>
          <a:prstGeom prst="rect">
            <a:avLst/>
          </a:prstGeom>
          <a:noFill/>
        </p:spPr>
        <p:txBody>
          <a:bodyPr wrap="square">
            <a:spAutoFit/>
          </a:bodyPr>
          <a:lstStyle/>
          <a:p>
            <a:pPr algn="ctr" defTabSz="932472" fontAlgn="base">
              <a:spcBef>
                <a:spcPct val="0"/>
              </a:spcBef>
              <a:spcAft>
                <a:spcPct val="0"/>
              </a:spcAft>
            </a:pPr>
            <a:r>
              <a:rPr kumimoji="0" lang="en-US" sz="3200" b="1" i="0" u="none" strike="noStrike" kern="1200" cap="none" spc="-50" normalizeH="0" baseline="0" noProof="0">
                <a:ln w="3175">
                  <a:noFill/>
                </a:ln>
                <a:solidFill>
                  <a:schemeClr val="tx1"/>
                </a:solidFill>
                <a:effectLst/>
                <a:uLnTx/>
                <a:uFillTx/>
                <a:latin typeface="+mj-lt"/>
                <a:ea typeface="+mn-ea"/>
                <a:cs typeface="Segoe UI" pitchFamily="34" charset="0"/>
              </a:rPr>
              <a:t>with a robust retrieval system</a:t>
            </a:r>
            <a:endParaRPr lang="en-US" sz="3200">
              <a:solidFill>
                <a:prstClr val="black"/>
              </a:solidFill>
              <a:latin typeface="Aptos Display" panose="02110004020202020204"/>
              <a:cs typeface="Segoe UI" pitchFamily="34" charset="0"/>
            </a:endParaRPr>
          </a:p>
        </p:txBody>
      </p:sp>
    </p:spTree>
    <p:extLst>
      <p:ext uri="{BB962C8B-B14F-4D97-AF65-F5344CB8AC3E}">
        <p14:creationId xmlns:p14="http://schemas.microsoft.com/office/powerpoint/2010/main" val="28743837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07233-96D8-828F-CA07-17A42790C767}"/>
              </a:ext>
            </a:extLst>
          </p:cNvPr>
          <p:cNvSpPr>
            <a:spLocks noGrp="1"/>
          </p:cNvSpPr>
          <p:nvPr>
            <p:ph type="title"/>
          </p:nvPr>
        </p:nvSpPr>
        <p:spPr>
          <a:xfrm>
            <a:off x="588263" y="866287"/>
            <a:ext cx="11018520" cy="553998"/>
          </a:xfrm>
        </p:spPr>
        <p:txBody>
          <a:bodyPr/>
          <a:lstStyle/>
          <a:p>
            <a:r>
              <a:rPr lang="en-US"/>
              <a:t>Robust retrieval technology</a:t>
            </a:r>
          </a:p>
        </p:txBody>
      </p:sp>
      <p:sp>
        <p:nvSpPr>
          <p:cNvPr id="5" name="Picture Placeholder 4">
            <a:extLst>
              <a:ext uri="{FF2B5EF4-FFF2-40B4-BE49-F238E27FC236}">
                <a16:creationId xmlns:a16="http://schemas.microsoft.com/office/drawing/2014/main" id="{22FADF2C-C40C-F677-34B4-B9B7FAA80146}"/>
              </a:ext>
              <a:ext uri="{C183D7F6-B498-43B3-948B-1728B52AA6E4}">
                <adec:decorative xmlns:adec="http://schemas.microsoft.com/office/drawing/2017/decorative" val="1"/>
              </a:ext>
            </a:extLst>
          </p:cNvPr>
          <p:cNvSpPr>
            <a:spLocks noGrp="1"/>
          </p:cNvSpPr>
          <p:nvPr>
            <p:ph type="pic" sz="quarter" idx="11"/>
          </p:nvPr>
        </p:nvSpPr>
        <p:spPr/>
        <p:txBody>
          <a:bodyPr/>
          <a:lstStyle/>
          <a:p>
            <a:endParaRPr lang="en-US"/>
          </a:p>
        </p:txBody>
      </p:sp>
      <p:sp>
        <p:nvSpPr>
          <p:cNvPr id="44" name="Rectangle: Rounded Corners 43">
            <a:extLst>
              <a:ext uri="{FF2B5EF4-FFF2-40B4-BE49-F238E27FC236}">
                <a16:creationId xmlns:a16="http://schemas.microsoft.com/office/drawing/2014/main" id="{0A617753-866A-707C-C801-4396DED7D9C5}"/>
              </a:ext>
              <a:ext uri="{C183D7F6-B498-43B3-948B-1728B52AA6E4}">
                <adec:decorative xmlns:adec="http://schemas.microsoft.com/office/drawing/2017/decorative" val="1"/>
              </a:ext>
            </a:extLst>
          </p:cNvPr>
          <p:cNvSpPr/>
          <p:nvPr/>
        </p:nvSpPr>
        <p:spPr bwMode="auto">
          <a:xfrm>
            <a:off x="1594455" y="2554284"/>
            <a:ext cx="8778240" cy="4008164"/>
          </a:xfrm>
          <a:prstGeom prst="roundRect">
            <a:avLst>
              <a:gd name="adj" fmla="val 162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graphicFrame>
        <p:nvGraphicFramePr>
          <p:cNvPr id="3" name="Table 6">
            <a:extLst>
              <a:ext uri="{FF2B5EF4-FFF2-40B4-BE49-F238E27FC236}">
                <a16:creationId xmlns:a16="http://schemas.microsoft.com/office/drawing/2014/main" id="{B8F6A279-B260-3AAB-93BB-62C5E57FC08A}"/>
              </a:ext>
            </a:extLst>
          </p:cNvPr>
          <p:cNvGraphicFramePr>
            <a:graphicFrameLocks noGrp="1"/>
          </p:cNvGraphicFramePr>
          <p:nvPr>
            <p:extLst>
              <p:ext uri="{D42A27DB-BD31-4B8C-83A1-F6EECF244321}">
                <p14:modId xmlns:p14="http://schemas.microsoft.com/office/powerpoint/2010/main" val="2073982882"/>
              </p:ext>
            </p:extLst>
          </p:nvPr>
        </p:nvGraphicFramePr>
        <p:xfrm>
          <a:off x="1594455" y="2932654"/>
          <a:ext cx="8778240" cy="3370360"/>
        </p:xfrm>
        <a:graphic>
          <a:graphicData uri="http://schemas.openxmlformats.org/drawingml/2006/table">
            <a:tbl>
              <a:tblPr firstRow="1" bandRow="1">
                <a:tableStyleId>{9DCAF9ED-07DC-4A11-8D7F-57B35C25682E}</a:tableStyleId>
              </a:tblPr>
              <a:tblGrid>
                <a:gridCol w="2743200">
                  <a:extLst>
                    <a:ext uri="{9D8B030D-6E8A-4147-A177-3AD203B41FA5}">
                      <a16:colId xmlns:a16="http://schemas.microsoft.com/office/drawing/2014/main" val="1991198990"/>
                    </a:ext>
                  </a:extLst>
                </a:gridCol>
                <a:gridCol w="1645920">
                  <a:extLst>
                    <a:ext uri="{9D8B030D-6E8A-4147-A177-3AD203B41FA5}">
                      <a16:colId xmlns:a16="http://schemas.microsoft.com/office/drawing/2014/main" val="684132706"/>
                    </a:ext>
                  </a:extLst>
                </a:gridCol>
                <a:gridCol w="2743200">
                  <a:extLst>
                    <a:ext uri="{9D8B030D-6E8A-4147-A177-3AD203B41FA5}">
                      <a16:colId xmlns:a16="http://schemas.microsoft.com/office/drawing/2014/main" val="1376783180"/>
                    </a:ext>
                  </a:extLst>
                </a:gridCol>
                <a:gridCol w="1645920">
                  <a:extLst>
                    <a:ext uri="{9D8B030D-6E8A-4147-A177-3AD203B41FA5}">
                      <a16:colId xmlns:a16="http://schemas.microsoft.com/office/drawing/2014/main" val="1040320836"/>
                    </a:ext>
                  </a:extLst>
                </a:gridCol>
              </a:tblGrid>
              <a:tr h="674072">
                <a:tc>
                  <a:txBody>
                    <a:bodyPr/>
                    <a:lstStyle/>
                    <a:p>
                      <a:pPr marL="0" lvl="0" algn="l" defTabSz="932742" rtl="0" eaLnBrk="1" latinLnBrk="0" hangingPunct="1">
                        <a:buNone/>
                      </a:pPr>
                      <a:r>
                        <a:rPr lang="en-US" sz="1600" b="0" u="none" strike="noStrike" kern="1200">
                          <a:solidFill>
                            <a:schemeClr val="tx1"/>
                          </a:solidFill>
                          <a:latin typeface="+mj-lt"/>
                          <a:ea typeface="+mn-ea"/>
                          <a:cs typeface="+mn-cs"/>
                        </a:rPr>
                        <a:t>Vector Search (ANN)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endParaRPr lang="en-US" sz="1400" b="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600" b="1" u="none" strike="noStrike" kern="1200">
                          <a:solidFill>
                            <a:schemeClr val="tx1"/>
                          </a:solidFill>
                          <a:latin typeface="+mj-lt"/>
                          <a:ea typeface="+mn-ea"/>
                          <a:cs typeface="+mn-cs"/>
                        </a:rPr>
                        <a:t>Vector Search (KNN)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endParaRPr lang="en-US" sz="1400" b="1">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extLst>
                  <a:ext uri="{0D108BD9-81ED-4DB2-BD59-A6C34878D82A}">
                    <a16:rowId xmlns:a16="http://schemas.microsoft.com/office/drawing/2014/main" val="4024146110"/>
                  </a:ext>
                </a:extLst>
              </a:tr>
              <a:tr h="674072">
                <a:tc>
                  <a:txBody>
                    <a:bodyPr/>
                    <a:lstStyle/>
                    <a:p>
                      <a:pPr marL="0" lvl="0" algn="l" defTabSz="932742" rtl="0" eaLnBrk="1" latinLnBrk="0" hangingPunct="1">
                        <a:buNone/>
                      </a:pPr>
                      <a:r>
                        <a:rPr lang="en-US" sz="1600" b="0" u="none" strike="noStrike" kern="1200">
                          <a:solidFill>
                            <a:schemeClr val="tx1"/>
                          </a:solidFill>
                          <a:latin typeface="+mj-lt"/>
                          <a:ea typeface="+mn-ea"/>
                          <a:cs typeface="+mn-cs"/>
                        </a:rPr>
                        <a:t>Hybrid Search (RRF)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endParaRPr lang="en-US" sz="1400" b="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u="none" strike="noStrike" kern="1200" noProof="0">
                          <a:solidFill>
                            <a:schemeClr val="tx1"/>
                          </a:solidFill>
                          <a:latin typeface="+mj-lt"/>
                          <a:ea typeface="+mn-ea"/>
                          <a:cs typeface="+mn-cs"/>
                        </a:rPr>
                        <a:t>Multi-vector search</a:t>
                      </a:r>
                      <a:endParaRPr lang="en-US" sz="1600" b="1" u="none" strike="noStrike"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extLst>
                  <a:ext uri="{0D108BD9-81ED-4DB2-BD59-A6C34878D82A}">
                    <a16:rowId xmlns:a16="http://schemas.microsoft.com/office/drawing/2014/main" val="1082478496"/>
                  </a:ext>
                </a:extLst>
              </a:tr>
              <a:tr h="674072">
                <a:tc>
                  <a:txBody>
                    <a:bodyPr/>
                    <a:lstStyle/>
                    <a:p>
                      <a:pPr marL="0" lvl="0" algn="l" defTabSz="932742" rtl="0" eaLnBrk="1" latinLnBrk="0" hangingPunct="1">
                        <a:buNone/>
                      </a:pPr>
                      <a:r>
                        <a:rPr lang="en-US" sz="1600" b="0" u="none" strike="noStrike" kern="1200">
                          <a:solidFill>
                            <a:schemeClr val="tx1"/>
                          </a:solidFill>
                          <a:latin typeface="+mj-lt"/>
                          <a:ea typeface="+mn-ea"/>
                          <a:cs typeface="+mn-cs"/>
                        </a:rPr>
                        <a:t>Search reranking (BM25)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endParaRPr lang="en-US" sz="1400" b="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u="none" strike="noStrike" kern="1200" noProof="0">
                          <a:solidFill>
                            <a:schemeClr val="tx1"/>
                          </a:solidFill>
                          <a:latin typeface="+mj-lt"/>
                          <a:ea typeface="+mn-ea"/>
                          <a:cs typeface="+mn-cs"/>
                        </a:rPr>
                        <a:t>Multi-lingual search</a:t>
                      </a:r>
                      <a:endParaRPr lang="en-US" sz="1600" b="1" u="none" strike="noStrike"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extLst>
                  <a:ext uri="{0D108BD9-81ED-4DB2-BD59-A6C34878D82A}">
                    <a16:rowId xmlns:a16="http://schemas.microsoft.com/office/drawing/2014/main" val="3110016094"/>
                  </a:ext>
                </a:extLst>
              </a:tr>
              <a:tr h="674072">
                <a:tc>
                  <a:txBody>
                    <a:bodyPr/>
                    <a:lstStyle/>
                    <a:p>
                      <a:pPr marL="0" lvl="0" algn="l" defTabSz="932742" rtl="0" eaLnBrk="1" latinLnBrk="0" hangingPunct="1">
                        <a:buNone/>
                      </a:pPr>
                      <a:r>
                        <a:rPr lang="en-US" sz="1600" b="0" u="none" strike="noStrike" kern="1200">
                          <a:solidFill>
                            <a:schemeClr val="tx1"/>
                          </a:solidFill>
                          <a:latin typeface="+mj-lt"/>
                          <a:ea typeface="+mn-ea"/>
                          <a:cs typeface="+mn-cs"/>
                        </a:rPr>
                        <a:t>Exact keyword match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endParaRPr lang="en-US" sz="1400" b="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r>
                        <a:rPr lang="en-US" sz="1600" b="1" u="none" strike="noStrike" kern="1200">
                          <a:solidFill>
                            <a:schemeClr val="tx1"/>
                          </a:solidFill>
                          <a:latin typeface="+mj-lt"/>
                          <a:ea typeface="+mn-ea"/>
                          <a:cs typeface="+mn-cs"/>
                        </a:rPr>
                        <a:t>Geospatial search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extLst>
                  <a:ext uri="{0D108BD9-81ED-4DB2-BD59-A6C34878D82A}">
                    <a16:rowId xmlns:a16="http://schemas.microsoft.com/office/drawing/2014/main" val="2989600617"/>
                  </a:ext>
                </a:extLst>
              </a:tr>
              <a:tr h="674072">
                <a:tc>
                  <a:txBody>
                    <a:bodyPr/>
                    <a:lstStyle/>
                    <a:p>
                      <a:pPr marL="0" lvl="0" algn="l" defTabSz="932742" rtl="0" eaLnBrk="1" latinLnBrk="0" hangingPunct="1">
                        <a:buNone/>
                      </a:pPr>
                      <a:r>
                        <a:rPr lang="en-US" sz="1600" b="0" u="none" strike="noStrike" kern="1200">
                          <a:solidFill>
                            <a:schemeClr val="tx1"/>
                          </a:solidFill>
                          <a:latin typeface="+mj-lt"/>
                          <a:ea typeface="+mn-ea"/>
                          <a:cs typeface="+mn-cs"/>
                        </a:rPr>
                        <a:t>Facets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pPr lvl="0">
                        <a:buNone/>
                      </a:pPr>
                      <a:endParaRPr lang="en-US" sz="1400" b="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u="none" strike="noStrike" kern="1200">
                          <a:solidFill>
                            <a:schemeClr val="tx1"/>
                          </a:solidFill>
                          <a:latin typeface="+mj-lt"/>
                          <a:ea typeface="+mn-ea"/>
                          <a:cs typeface="+mn-cs"/>
                        </a:rPr>
                        <a:t>Auto-complete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tc>
                  <a:txBody>
                    <a:bodyPr/>
                    <a:lstStyle/>
                    <a:p>
                      <a:pPr lvl="0">
                        <a:buNone/>
                      </a:pPr>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70000"/>
                      </a:schemeClr>
                    </a:solidFill>
                  </a:tcPr>
                </a:tc>
                <a:extLst>
                  <a:ext uri="{0D108BD9-81ED-4DB2-BD59-A6C34878D82A}">
                    <a16:rowId xmlns:a16="http://schemas.microsoft.com/office/drawing/2014/main" val="3324047608"/>
                  </a:ext>
                </a:extLst>
              </a:tr>
            </a:tbl>
          </a:graphicData>
        </a:graphic>
      </p:graphicFrame>
      <p:sp>
        <p:nvSpPr>
          <p:cNvPr id="21" name="Graphic 19">
            <a:extLst>
              <a:ext uri="{FF2B5EF4-FFF2-40B4-BE49-F238E27FC236}">
                <a16:creationId xmlns:a16="http://schemas.microsoft.com/office/drawing/2014/main" id="{01C546EC-13F7-5663-6455-D75AF3CF3B08}"/>
              </a:ext>
              <a:ext uri="{C183D7F6-B498-43B3-948B-1728B52AA6E4}">
                <adec:decorative xmlns:adec="http://schemas.microsoft.com/office/drawing/2017/decorative" val="1"/>
              </a:ext>
            </a:extLst>
          </p:cNvPr>
          <p:cNvSpPr>
            <a:spLocks noChangeAspect="1"/>
          </p:cNvSpPr>
          <p:nvPr/>
        </p:nvSpPr>
        <p:spPr>
          <a:xfrm>
            <a:off x="4924099" y="3045969"/>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accent2"/>
              </a:solidFill>
              <a:latin typeface="Segoe UI Semibold"/>
              <a:cs typeface="Segoe UI" pitchFamily="34" charset="0"/>
            </a:endParaRPr>
          </a:p>
        </p:txBody>
      </p:sp>
      <p:sp>
        <p:nvSpPr>
          <p:cNvPr id="22" name="Graphic 19">
            <a:extLst>
              <a:ext uri="{FF2B5EF4-FFF2-40B4-BE49-F238E27FC236}">
                <a16:creationId xmlns:a16="http://schemas.microsoft.com/office/drawing/2014/main" id="{B430D2AA-0BF9-4C83-635A-79024DB20F3F}"/>
              </a:ext>
              <a:ext uri="{C183D7F6-B498-43B3-948B-1728B52AA6E4}">
                <adec:decorative xmlns:adec="http://schemas.microsoft.com/office/drawing/2017/decorative" val="1"/>
              </a:ext>
            </a:extLst>
          </p:cNvPr>
          <p:cNvSpPr>
            <a:spLocks noChangeAspect="1"/>
          </p:cNvSpPr>
          <p:nvPr/>
        </p:nvSpPr>
        <p:spPr>
          <a:xfrm>
            <a:off x="4924099" y="3716819"/>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accent2"/>
              </a:solidFill>
              <a:latin typeface="Segoe UI Semibold"/>
              <a:cs typeface="Segoe UI" pitchFamily="34" charset="0"/>
            </a:endParaRPr>
          </a:p>
        </p:txBody>
      </p:sp>
      <p:sp>
        <p:nvSpPr>
          <p:cNvPr id="23" name="Graphic 19">
            <a:extLst>
              <a:ext uri="{FF2B5EF4-FFF2-40B4-BE49-F238E27FC236}">
                <a16:creationId xmlns:a16="http://schemas.microsoft.com/office/drawing/2014/main" id="{F4A9E2C6-8A83-1B03-525C-3E2AE7911FA7}"/>
              </a:ext>
              <a:ext uri="{C183D7F6-B498-43B3-948B-1728B52AA6E4}">
                <adec:decorative xmlns:adec="http://schemas.microsoft.com/office/drawing/2017/decorative" val="1"/>
              </a:ext>
            </a:extLst>
          </p:cNvPr>
          <p:cNvSpPr>
            <a:spLocks noChangeAspect="1"/>
          </p:cNvSpPr>
          <p:nvPr/>
        </p:nvSpPr>
        <p:spPr>
          <a:xfrm>
            <a:off x="4924099" y="4387669"/>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accent2"/>
              </a:solidFill>
              <a:latin typeface="Segoe UI Semibold"/>
              <a:cs typeface="Segoe UI" pitchFamily="34" charset="0"/>
            </a:endParaRPr>
          </a:p>
        </p:txBody>
      </p:sp>
      <p:sp>
        <p:nvSpPr>
          <p:cNvPr id="24" name="Graphic 19">
            <a:extLst>
              <a:ext uri="{FF2B5EF4-FFF2-40B4-BE49-F238E27FC236}">
                <a16:creationId xmlns:a16="http://schemas.microsoft.com/office/drawing/2014/main" id="{3AC216D9-4952-3F85-2181-F90ADC27D4DD}"/>
              </a:ext>
              <a:ext uri="{C183D7F6-B498-43B3-948B-1728B52AA6E4}">
                <adec:decorative xmlns:adec="http://schemas.microsoft.com/office/drawing/2017/decorative" val="1"/>
              </a:ext>
            </a:extLst>
          </p:cNvPr>
          <p:cNvSpPr>
            <a:spLocks noChangeAspect="1"/>
          </p:cNvSpPr>
          <p:nvPr/>
        </p:nvSpPr>
        <p:spPr>
          <a:xfrm>
            <a:off x="4924099" y="5058519"/>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accent2"/>
              </a:solidFill>
              <a:latin typeface="Segoe UI Semibold"/>
              <a:cs typeface="Segoe UI" pitchFamily="34" charset="0"/>
            </a:endParaRPr>
          </a:p>
        </p:txBody>
      </p:sp>
      <p:sp>
        <p:nvSpPr>
          <p:cNvPr id="25" name="Graphic 19">
            <a:extLst>
              <a:ext uri="{FF2B5EF4-FFF2-40B4-BE49-F238E27FC236}">
                <a16:creationId xmlns:a16="http://schemas.microsoft.com/office/drawing/2014/main" id="{26C28E4D-C11C-4EDD-4A5B-12CEE0D4C952}"/>
              </a:ext>
              <a:ext uri="{C183D7F6-B498-43B3-948B-1728B52AA6E4}">
                <adec:decorative xmlns:adec="http://schemas.microsoft.com/office/drawing/2017/decorative" val="1"/>
              </a:ext>
            </a:extLst>
          </p:cNvPr>
          <p:cNvSpPr>
            <a:spLocks noChangeAspect="1"/>
          </p:cNvSpPr>
          <p:nvPr/>
        </p:nvSpPr>
        <p:spPr>
          <a:xfrm>
            <a:off x="4924099" y="5729369"/>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7" name="Graphic 19">
            <a:extLst>
              <a:ext uri="{FF2B5EF4-FFF2-40B4-BE49-F238E27FC236}">
                <a16:creationId xmlns:a16="http://schemas.microsoft.com/office/drawing/2014/main" id="{F2864998-D21D-65B1-D3A7-8E4F6FBA9715}"/>
              </a:ext>
              <a:ext uri="{C183D7F6-B498-43B3-948B-1728B52AA6E4}">
                <adec:decorative xmlns:adec="http://schemas.microsoft.com/office/drawing/2017/decorative" val="1"/>
              </a:ext>
            </a:extLst>
          </p:cNvPr>
          <p:cNvSpPr>
            <a:spLocks noChangeAspect="1"/>
          </p:cNvSpPr>
          <p:nvPr/>
        </p:nvSpPr>
        <p:spPr>
          <a:xfrm>
            <a:off x="9300180" y="3045969"/>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accent2"/>
              </a:solidFill>
              <a:latin typeface="Segoe UI Semibold"/>
              <a:cs typeface="Segoe UI" pitchFamily="34" charset="0"/>
            </a:endParaRPr>
          </a:p>
        </p:txBody>
      </p:sp>
      <p:sp>
        <p:nvSpPr>
          <p:cNvPr id="28" name="Graphic 19">
            <a:extLst>
              <a:ext uri="{FF2B5EF4-FFF2-40B4-BE49-F238E27FC236}">
                <a16:creationId xmlns:a16="http://schemas.microsoft.com/office/drawing/2014/main" id="{AA5A11F4-39B3-B15A-C971-6F61D43FD8F4}"/>
              </a:ext>
              <a:ext uri="{C183D7F6-B498-43B3-948B-1728B52AA6E4}">
                <adec:decorative xmlns:adec="http://schemas.microsoft.com/office/drawing/2017/decorative" val="1"/>
              </a:ext>
            </a:extLst>
          </p:cNvPr>
          <p:cNvSpPr>
            <a:spLocks noChangeAspect="1"/>
          </p:cNvSpPr>
          <p:nvPr/>
        </p:nvSpPr>
        <p:spPr>
          <a:xfrm>
            <a:off x="9300180" y="3716819"/>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accent2"/>
              </a:solidFill>
              <a:latin typeface="Segoe UI Semibold"/>
              <a:cs typeface="Segoe UI" pitchFamily="34" charset="0"/>
            </a:endParaRPr>
          </a:p>
        </p:txBody>
      </p:sp>
      <p:sp>
        <p:nvSpPr>
          <p:cNvPr id="29" name="Graphic 19">
            <a:extLst>
              <a:ext uri="{FF2B5EF4-FFF2-40B4-BE49-F238E27FC236}">
                <a16:creationId xmlns:a16="http://schemas.microsoft.com/office/drawing/2014/main" id="{94374E6E-D7CA-910D-47FF-72F0294DCF1F}"/>
              </a:ext>
              <a:ext uri="{C183D7F6-B498-43B3-948B-1728B52AA6E4}">
                <adec:decorative xmlns:adec="http://schemas.microsoft.com/office/drawing/2017/decorative" val="1"/>
              </a:ext>
            </a:extLst>
          </p:cNvPr>
          <p:cNvSpPr>
            <a:spLocks noChangeAspect="1"/>
          </p:cNvSpPr>
          <p:nvPr/>
        </p:nvSpPr>
        <p:spPr>
          <a:xfrm>
            <a:off x="9300180" y="4387669"/>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accent2"/>
              </a:solidFill>
              <a:latin typeface="Segoe UI Semibold"/>
              <a:cs typeface="Segoe UI" pitchFamily="34" charset="0"/>
            </a:endParaRPr>
          </a:p>
        </p:txBody>
      </p:sp>
      <p:sp>
        <p:nvSpPr>
          <p:cNvPr id="31" name="Graphic 19">
            <a:extLst>
              <a:ext uri="{FF2B5EF4-FFF2-40B4-BE49-F238E27FC236}">
                <a16:creationId xmlns:a16="http://schemas.microsoft.com/office/drawing/2014/main" id="{8264A4D1-3D3D-AE22-3803-71EAFCA95EC4}"/>
              </a:ext>
              <a:ext uri="{C183D7F6-B498-43B3-948B-1728B52AA6E4}">
                <adec:decorative xmlns:adec="http://schemas.microsoft.com/office/drawing/2017/decorative" val="1"/>
              </a:ext>
            </a:extLst>
          </p:cNvPr>
          <p:cNvSpPr>
            <a:spLocks noChangeAspect="1"/>
          </p:cNvSpPr>
          <p:nvPr/>
        </p:nvSpPr>
        <p:spPr>
          <a:xfrm>
            <a:off x="9300180" y="5729369"/>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accent2"/>
              </a:solidFill>
              <a:latin typeface="Segoe UI Semibold"/>
              <a:cs typeface="Segoe UI" pitchFamily="34" charset="0"/>
            </a:endParaRPr>
          </a:p>
        </p:txBody>
      </p:sp>
      <p:sp>
        <p:nvSpPr>
          <p:cNvPr id="4" name="Graphic 19">
            <a:extLst>
              <a:ext uri="{FF2B5EF4-FFF2-40B4-BE49-F238E27FC236}">
                <a16:creationId xmlns:a16="http://schemas.microsoft.com/office/drawing/2014/main" id="{C333CDC2-6D6A-E198-D867-19D18A78C9DA}"/>
              </a:ext>
              <a:ext uri="{C183D7F6-B498-43B3-948B-1728B52AA6E4}">
                <adec:decorative xmlns:adec="http://schemas.microsoft.com/office/drawing/2017/decorative" val="1"/>
              </a:ext>
            </a:extLst>
          </p:cNvPr>
          <p:cNvSpPr>
            <a:spLocks noChangeAspect="1"/>
          </p:cNvSpPr>
          <p:nvPr/>
        </p:nvSpPr>
        <p:spPr>
          <a:xfrm>
            <a:off x="9300180" y="5082984"/>
            <a:ext cx="457200" cy="4572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51841 w 381000"/>
              <a:gd name="connsiteY5" fmla="*/ 132779 h 381000"/>
              <a:gd name="connsiteX6" fmla="*/ 166688 w 381000"/>
              <a:gd name="connsiteY6" fmla="*/ 217932 h 381000"/>
              <a:gd name="connsiteX7" fmla="*/ 129159 w 381000"/>
              <a:gd name="connsiteY7" fmla="*/ 180404 h 381000"/>
              <a:gd name="connsiteX8" fmla="*/ 108966 w 381000"/>
              <a:gd name="connsiteY8" fmla="*/ 181116 h 381000"/>
              <a:gd name="connsiteX9" fmla="*/ 108966 w 381000"/>
              <a:gd name="connsiteY9" fmla="*/ 200597 h 381000"/>
              <a:gd name="connsiteX10" fmla="*/ 156591 w 381000"/>
              <a:gd name="connsiteY10" fmla="*/ 248222 h 381000"/>
              <a:gd name="connsiteX11" fmla="*/ 176784 w 381000"/>
              <a:gd name="connsiteY11" fmla="*/ 248222 h 381000"/>
              <a:gd name="connsiteX12" fmla="*/ 272034 w 381000"/>
              <a:gd name="connsiteY12" fmla="*/ 152972 h 381000"/>
              <a:gd name="connsiteX13" fmla="*/ 272746 w 381000"/>
              <a:gd name="connsiteY13" fmla="*/ 132779 h 381000"/>
              <a:gd name="connsiteX14" fmla="*/ 252553 w 381000"/>
              <a:gd name="connsiteY14" fmla="*/ 132066 h 381000"/>
              <a:gd name="connsiteX15" fmla="*/ 251841 w 381000"/>
              <a:gd name="connsiteY15" fmla="*/ 1327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190500" y="0"/>
                </a:moveTo>
                <a:cubicBezTo>
                  <a:pt x="295713" y="0"/>
                  <a:pt x="381000" y="85287"/>
                  <a:pt x="381000" y="190500"/>
                </a:cubicBezTo>
                <a:cubicBezTo>
                  <a:pt x="381000" y="295713"/>
                  <a:pt x="295713" y="381000"/>
                  <a:pt x="190500" y="381000"/>
                </a:cubicBezTo>
                <a:cubicBezTo>
                  <a:pt x="85287" y="381000"/>
                  <a:pt x="0" y="295713"/>
                  <a:pt x="0" y="190500"/>
                </a:cubicBezTo>
                <a:cubicBezTo>
                  <a:pt x="0" y="85287"/>
                  <a:pt x="85287" y="0"/>
                  <a:pt x="190500" y="0"/>
                </a:cubicBezTo>
                <a:close/>
                <a:moveTo>
                  <a:pt x="251841" y="132779"/>
                </a:moveTo>
                <a:lnTo>
                  <a:pt x="166688" y="217932"/>
                </a:lnTo>
                <a:lnTo>
                  <a:pt x="129159" y="180404"/>
                </a:lnTo>
                <a:cubicBezTo>
                  <a:pt x="123386" y="175024"/>
                  <a:pt x="114345" y="175344"/>
                  <a:pt x="108966" y="181116"/>
                </a:cubicBezTo>
                <a:cubicBezTo>
                  <a:pt x="103853" y="186602"/>
                  <a:pt x="103853" y="195110"/>
                  <a:pt x="108966" y="200597"/>
                </a:cubicBezTo>
                <a:lnTo>
                  <a:pt x="156591" y="248222"/>
                </a:lnTo>
                <a:cubicBezTo>
                  <a:pt x="162169" y="253794"/>
                  <a:pt x="171206" y="253794"/>
                  <a:pt x="176784" y="248222"/>
                </a:cubicBezTo>
                <a:lnTo>
                  <a:pt x="272034" y="152972"/>
                </a:lnTo>
                <a:cubicBezTo>
                  <a:pt x="277806" y="147592"/>
                  <a:pt x="278126" y="138551"/>
                  <a:pt x="272746" y="132779"/>
                </a:cubicBezTo>
                <a:cubicBezTo>
                  <a:pt x="267367" y="127006"/>
                  <a:pt x="258328" y="126686"/>
                  <a:pt x="252553" y="132066"/>
                </a:cubicBezTo>
                <a:cubicBezTo>
                  <a:pt x="252308" y="132295"/>
                  <a:pt x="252070" y="132533"/>
                  <a:pt x="251841" y="132779"/>
                </a:cubicBezTo>
                <a:close/>
              </a:path>
            </a:pathLst>
          </a:custGeom>
          <a:solidFill>
            <a:schemeClr val="accent6"/>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accent2"/>
              </a:solidFill>
              <a:latin typeface="Segoe UI Semibold"/>
              <a:cs typeface="Segoe UI" pitchFamily="34" charset="0"/>
            </a:endParaRPr>
          </a:p>
        </p:txBody>
      </p:sp>
    </p:spTree>
    <p:extLst>
      <p:ext uri="{BB962C8B-B14F-4D97-AF65-F5344CB8AC3E}">
        <p14:creationId xmlns:p14="http://schemas.microsoft.com/office/powerpoint/2010/main" val="3052813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21"/>
                                        </p:tgtEl>
                                        <p:attrNameLst>
                                          <p:attrName>style.visibility</p:attrName>
                                        </p:attrNameLst>
                                      </p:cBhvr>
                                      <p:to>
                                        <p:strVal val="visible"/>
                                      </p:to>
                                    </p:set>
                                    <p:anim calcmode="lin" valueType="num">
                                      <p:cBhvr>
                                        <p:cTn id="7" dur="300" fill="hold"/>
                                        <p:tgtEl>
                                          <p:spTgt spid="21"/>
                                        </p:tgtEl>
                                        <p:attrNameLst>
                                          <p:attrName>ppt_w</p:attrName>
                                        </p:attrNameLst>
                                      </p:cBhvr>
                                      <p:tavLst>
                                        <p:tav tm="0">
                                          <p:val>
                                            <p:fltVal val="0"/>
                                          </p:val>
                                        </p:tav>
                                        <p:tav tm="100000">
                                          <p:val>
                                            <p:strVal val="#ppt_w"/>
                                          </p:val>
                                        </p:tav>
                                      </p:tavLst>
                                    </p:anim>
                                    <p:anim calcmode="lin" valueType="num">
                                      <p:cBhvr>
                                        <p:cTn id="8" dur="300" fill="hold"/>
                                        <p:tgtEl>
                                          <p:spTgt spid="21"/>
                                        </p:tgtEl>
                                        <p:attrNameLst>
                                          <p:attrName>ppt_h</p:attrName>
                                        </p:attrNameLst>
                                      </p:cBhvr>
                                      <p:tavLst>
                                        <p:tav tm="0">
                                          <p:val>
                                            <p:fltVal val="0"/>
                                          </p:val>
                                        </p:tav>
                                        <p:tav tm="100000">
                                          <p:val>
                                            <p:strVal val="#ppt_h"/>
                                          </p:val>
                                        </p:tav>
                                      </p:tavLst>
                                    </p:anim>
                                  </p:childTnLst>
                                </p:cTn>
                              </p:par>
                              <p:par>
                                <p:cTn id="9" presetID="6" presetClass="emph" presetSubtype="0" accel="100000" autoRev="1" fill="hold" grpId="1" nodeType="withEffect">
                                  <p:stCondLst>
                                    <p:cond delay="200"/>
                                  </p:stCondLst>
                                  <p:childTnLst>
                                    <p:animScale>
                                      <p:cBhvr>
                                        <p:cTn id="10" dur="300" fill="hold"/>
                                        <p:tgtEl>
                                          <p:spTgt spid="21"/>
                                        </p:tgtEl>
                                      </p:cBhvr>
                                      <p:by x="110000" y="110000"/>
                                    </p:animScale>
                                  </p:childTnLst>
                                </p:cTn>
                              </p:par>
                              <p:par>
                                <p:cTn id="11" presetID="23" presetClass="entr" presetSubtype="16" fill="hold" grpId="0" nodeType="withEffect">
                                  <p:stCondLst>
                                    <p:cond delay="300"/>
                                  </p:stCondLst>
                                  <p:childTnLst>
                                    <p:set>
                                      <p:cBhvr>
                                        <p:cTn id="12" dur="1" fill="hold">
                                          <p:stCondLst>
                                            <p:cond delay="0"/>
                                          </p:stCondLst>
                                        </p:cTn>
                                        <p:tgtEl>
                                          <p:spTgt spid="22"/>
                                        </p:tgtEl>
                                        <p:attrNameLst>
                                          <p:attrName>style.visibility</p:attrName>
                                        </p:attrNameLst>
                                      </p:cBhvr>
                                      <p:to>
                                        <p:strVal val="visible"/>
                                      </p:to>
                                    </p:set>
                                    <p:anim calcmode="lin" valueType="num">
                                      <p:cBhvr>
                                        <p:cTn id="13" dur="300" fill="hold"/>
                                        <p:tgtEl>
                                          <p:spTgt spid="22"/>
                                        </p:tgtEl>
                                        <p:attrNameLst>
                                          <p:attrName>ppt_w</p:attrName>
                                        </p:attrNameLst>
                                      </p:cBhvr>
                                      <p:tavLst>
                                        <p:tav tm="0">
                                          <p:val>
                                            <p:fltVal val="0"/>
                                          </p:val>
                                        </p:tav>
                                        <p:tav tm="100000">
                                          <p:val>
                                            <p:strVal val="#ppt_w"/>
                                          </p:val>
                                        </p:tav>
                                      </p:tavLst>
                                    </p:anim>
                                    <p:anim calcmode="lin" valueType="num">
                                      <p:cBhvr>
                                        <p:cTn id="14" dur="300" fill="hold"/>
                                        <p:tgtEl>
                                          <p:spTgt spid="22"/>
                                        </p:tgtEl>
                                        <p:attrNameLst>
                                          <p:attrName>ppt_h</p:attrName>
                                        </p:attrNameLst>
                                      </p:cBhvr>
                                      <p:tavLst>
                                        <p:tav tm="0">
                                          <p:val>
                                            <p:fltVal val="0"/>
                                          </p:val>
                                        </p:tav>
                                        <p:tav tm="100000">
                                          <p:val>
                                            <p:strVal val="#ppt_h"/>
                                          </p:val>
                                        </p:tav>
                                      </p:tavLst>
                                    </p:anim>
                                  </p:childTnLst>
                                </p:cTn>
                              </p:par>
                              <p:par>
                                <p:cTn id="15" presetID="6" presetClass="emph" presetSubtype="0" accel="100000" autoRev="1" fill="hold" grpId="1" nodeType="withEffect">
                                  <p:stCondLst>
                                    <p:cond delay="300"/>
                                  </p:stCondLst>
                                  <p:childTnLst>
                                    <p:animScale>
                                      <p:cBhvr>
                                        <p:cTn id="16" dur="300" fill="hold"/>
                                        <p:tgtEl>
                                          <p:spTgt spid="22"/>
                                        </p:tgtEl>
                                      </p:cBhvr>
                                      <p:by x="110000" y="110000"/>
                                    </p:animScale>
                                  </p:childTnLst>
                                </p:cTn>
                              </p:par>
                              <p:par>
                                <p:cTn id="17" presetID="23" presetClass="entr" presetSubtype="16" fill="hold" grpId="0" nodeType="withEffect">
                                  <p:stCondLst>
                                    <p:cond delay="400"/>
                                  </p:stCondLst>
                                  <p:childTnLst>
                                    <p:set>
                                      <p:cBhvr>
                                        <p:cTn id="18" dur="1" fill="hold">
                                          <p:stCondLst>
                                            <p:cond delay="0"/>
                                          </p:stCondLst>
                                        </p:cTn>
                                        <p:tgtEl>
                                          <p:spTgt spid="23"/>
                                        </p:tgtEl>
                                        <p:attrNameLst>
                                          <p:attrName>style.visibility</p:attrName>
                                        </p:attrNameLst>
                                      </p:cBhvr>
                                      <p:to>
                                        <p:strVal val="visible"/>
                                      </p:to>
                                    </p:set>
                                    <p:anim calcmode="lin" valueType="num">
                                      <p:cBhvr>
                                        <p:cTn id="19" dur="300" fill="hold"/>
                                        <p:tgtEl>
                                          <p:spTgt spid="23"/>
                                        </p:tgtEl>
                                        <p:attrNameLst>
                                          <p:attrName>ppt_w</p:attrName>
                                        </p:attrNameLst>
                                      </p:cBhvr>
                                      <p:tavLst>
                                        <p:tav tm="0">
                                          <p:val>
                                            <p:fltVal val="0"/>
                                          </p:val>
                                        </p:tav>
                                        <p:tav tm="100000">
                                          <p:val>
                                            <p:strVal val="#ppt_w"/>
                                          </p:val>
                                        </p:tav>
                                      </p:tavLst>
                                    </p:anim>
                                    <p:anim calcmode="lin" valueType="num">
                                      <p:cBhvr>
                                        <p:cTn id="20" dur="300" fill="hold"/>
                                        <p:tgtEl>
                                          <p:spTgt spid="23"/>
                                        </p:tgtEl>
                                        <p:attrNameLst>
                                          <p:attrName>ppt_h</p:attrName>
                                        </p:attrNameLst>
                                      </p:cBhvr>
                                      <p:tavLst>
                                        <p:tav tm="0">
                                          <p:val>
                                            <p:fltVal val="0"/>
                                          </p:val>
                                        </p:tav>
                                        <p:tav tm="100000">
                                          <p:val>
                                            <p:strVal val="#ppt_h"/>
                                          </p:val>
                                        </p:tav>
                                      </p:tavLst>
                                    </p:anim>
                                  </p:childTnLst>
                                </p:cTn>
                              </p:par>
                              <p:par>
                                <p:cTn id="21" presetID="6" presetClass="emph" presetSubtype="0" accel="100000" autoRev="1" fill="hold" grpId="1" nodeType="withEffect">
                                  <p:stCondLst>
                                    <p:cond delay="400"/>
                                  </p:stCondLst>
                                  <p:childTnLst>
                                    <p:animScale>
                                      <p:cBhvr>
                                        <p:cTn id="22" dur="300" fill="hold"/>
                                        <p:tgtEl>
                                          <p:spTgt spid="23"/>
                                        </p:tgtEl>
                                      </p:cBhvr>
                                      <p:by x="110000" y="110000"/>
                                    </p:animScale>
                                  </p:childTnLst>
                                </p:cTn>
                              </p:par>
                              <p:par>
                                <p:cTn id="23" presetID="23" presetClass="entr" presetSubtype="16" fill="hold" grpId="0" nodeType="withEffect">
                                  <p:stCondLst>
                                    <p:cond delay="500"/>
                                  </p:stCondLst>
                                  <p:childTnLst>
                                    <p:set>
                                      <p:cBhvr>
                                        <p:cTn id="24" dur="1" fill="hold">
                                          <p:stCondLst>
                                            <p:cond delay="0"/>
                                          </p:stCondLst>
                                        </p:cTn>
                                        <p:tgtEl>
                                          <p:spTgt spid="24"/>
                                        </p:tgtEl>
                                        <p:attrNameLst>
                                          <p:attrName>style.visibility</p:attrName>
                                        </p:attrNameLst>
                                      </p:cBhvr>
                                      <p:to>
                                        <p:strVal val="visible"/>
                                      </p:to>
                                    </p:set>
                                    <p:anim calcmode="lin" valueType="num">
                                      <p:cBhvr>
                                        <p:cTn id="25" dur="300" fill="hold"/>
                                        <p:tgtEl>
                                          <p:spTgt spid="24"/>
                                        </p:tgtEl>
                                        <p:attrNameLst>
                                          <p:attrName>ppt_w</p:attrName>
                                        </p:attrNameLst>
                                      </p:cBhvr>
                                      <p:tavLst>
                                        <p:tav tm="0">
                                          <p:val>
                                            <p:fltVal val="0"/>
                                          </p:val>
                                        </p:tav>
                                        <p:tav tm="100000">
                                          <p:val>
                                            <p:strVal val="#ppt_w"/>
                                          </p:val>
                                        </p:tav>
                                      </p:tavLst>
                                    </p:anim>
                                    <p:anim calcmode="lin" valueType="num">
                                      <p:cBhvr>
                                        <p:cTn id="26" dur="300" fill="hold"/>
                                        <p:tgtEl>
                                          <p:spTgt spid="24"/>
                                        </p:tgtEl>
                                        <p:attrNameLst>
                                          <p:attrName>ppt_h</p:attrName>
                                        </p:attrNameLst>
                                      </p:cBhvr>
                                      <p:tavLst>
                                        <p:tav tm="0">
                                          <p:val>
                                            <p:fltVal val="0"/>
                                          </p:val>
                                        </p:tav>
                                        <p:tav tm="100000">
                                          <p:val>
                                            <p:strVal val="#ppt_h"/>
                                          </p:val>
                                        </p:tav>
                                      </p:tavLst>
                                    </p:anim>
                                  </p:childTnLst>
                                </p:cTn>
                              </p:par>
                              <p:par>
                                <p:cTn id="27" presetID="6" presetClass="emph" presetSubtype="0" accel="100000" autoRev="1" fill="hold" grpId="1" nodeType="withEffect">
                                  <p:stCondLst>
                                    <p:cond delay="500"/>
                                  </p:stCondLst>
                                  <p:childTnLst>
                                    <p:animScale>
                                      <p:cBhvr>
                                        <p:cTn id="28" dur="300" fill="hold"/>
                                        <p:tgtEl>
                                          <p:spTgt spid="24"/>
                                        </p:tgtEl>
                                      </p:cBhvr>
                                      <p:by x="110000" y="110000"/>
                                    </p:animScale>
                                  </p:childTnLst>
                                </p:cTn>
                              </p:par>
                              <p:par>
                                <p:cTn id="29" presetID="23" presetClass="entr" presetSubtype="16" fill="hold" grpId="0" nodeType="withEffect">
                                  <p:stCondLst>
                                    <p:cond delay="600"/>
                                  </p:stCondLst>
                                  <p:childTnLst>
                                    <p:set>
                                      <p:cBhvr>
                                        <p:cTn id="30" dur="1" fill="hold">
                                          <p:stCondLst>
                                            <p:cond delay="0"/>
                                          </p:stCondLst>
                                        </p:cTn>
                                        <p:tgtEl>
                                          <p:spTgt spid="25"/>
                                        </p:tgtEl>
                                        <p:attrNameLst>
                                          <p:attrName>style.visibility</p:attrName>
                                        </p:attrNameLst>
                                      </p:cBhvr>
                                      <p:to>
                                        <p:strVal val="visible"/>
                                      </p:to>
                                    </p:set>
                                    <p:anim calcmode="lin" valueType="num">
                                      <p:cBhvr>
                                        <p:cTn id="31" dur="300" fill="hold"/>
                                        <p:tgtEl>
                                          <p:spTgt spid="25"/>
                                        </p:tgtEl>
                                        <p:attrNameLst>
                                          <p:attrName>ppt_w</p:attrName>
                                        </p:attrNameLst>
                                      </p:cBhvr>
                                      <p:tavLst>
                                        <p:tav tm="0">
                                          <p:val>
                                            <p:fltVal val="0"/>
                                          </p:val>
                                        </p:tav>
                                        <p:tav tm="100000">
                                          <p:val>
                                            <p:strVal val="#ppt_w"/>
                                          </p:val>
                                        </p:tav>
                                      </p:tavLst>
                                    </p:anim>
                                    <p:anim calcmode="lin" valueType="num">
                                      <p:cBhvr>
                                        <p:cTn id="32" dur="300" fill="hold"/>
                                        <p:tgtEl>
                                          <p:spTgt spid="25"/>
                                        </p:tgtEl>
                                        <p:attrNameLst>
                                          <p:attrName>ppt_h</p:attrName>
                                        </p:attrNameLst>
                                      </p:cBhvr>
                                      <p:tavLst>
                                        <p:tav tm="0">
                                          <p:val>
                                            <p:fltVal val="0"/>
                                          </p:val>
                                        </p:tav>
                                        <p:tav tm="100000">
                                          <p:val>
                                            <p:strVal val="#ppt_h"/>
                                          </p:val>
                                        </p:tav>
                                      </p:tavLst>
                                    </p:anim>
                                  </p:childTnLst>
                                </p:cTn>
                              </p:par>
                              <p:par>
                                <p:cTn id="33" presetID="6" presetClass="emph" presetSubtype="0" accel="100000" autoRev="1" fill="hold" grpId="1" nodeType="withEffect">
                                  <p:stCondLst>
                                    <p:cond delay="600"/>
                                  </p:stCondLst>
                                  <p:childTnLst>
                                    <p:animScale>
                                      <p:cBhvr>
                                        <p:cTn id="34" dur="300" fill="hold"/>
                                        <p:tgtEl>
                                          <p:spTgt spid="25"/>
                                        </p:tgtEl>
                                      </p:cBhvr>
                                      <p:by x="110000" y="110000"/>
                                    </p:animScale>
                                  </p:childTnLst>
                                </p:cTn>
                              </p:par>
                              <p:par>
                                <p:cTn id="35" presetID="23" presetClass="entr" presetSubtype="16" fill="hold" grpId="0" nodeType="withEffect">
                                  <p:stCondLst>
                                    <p:cond delay="800"/>
                                  </p:stCondLst>
                                  <p:childTnLst>
                                    <p:set>
                                      <p:cBhvr>
                                        <p:cTn id="36" dur="1" fill="hold">
                                          <p:stCondLst>
                                            <p:cond delay="0"/>
                                          </p:stCondLst>
                                        </p:cTn>
                                        <p:tgtEl>
                                          <p:spTgt spid="27"/>
                                        </p:tgtEl>
                                        <p:attrNameLst>
                                          <p:attrName>style.visibility</p:attrName>
                                        </p:attrNameLst>
                                      </p:cBhvr>
                                      <p:to>
                                        <p:strVal val="visible"/>
                                      </p:to>
                                    </p:set>
                                    <p:anim calcmode="lin" valueType="num">
                                      <p:cBhvr>
                                        <p:cTn id="37" dur="300" fill="hold"/>
                                        <p:tgtEl>
                                          <p:spTgt spid="27"/>
                                        </p:tgtEl>
                                        <p:attrNameLst>
                                          <p:attrName>ppt_w</p:attrName>
                                        </p:attrNameLst>
                                      </p:cBhvr>
                                      <p:tavLst>
                                        <p:tav tm="0">
                                          <p:val>
                                            <p:fltVal val="0"/>
                                          </p:val>
                                        </p:tav>
                                        <p:tav tm="100000">
                                          <p:val>
                                            <p:strVal val="#ppt_w"/>
                                          </p:val>
                                        </p:tav>
                                      </p:tavLst>
                                    </p:anim>
                                    <p:anim calcmode="lin" valueType="num">
                                      <p:cBhvr>
                                        <p:cTn id="38" dur="300" fill="hold"/>
                                        <p:tgtEl>
                                          <p:spTgt spid="27"/>
                                        </p:tgtEl>
                                        <p:attrNameLst>
                                          <p:attrName>ppt_h</p:attrName>
                                        </p:attrNameLst>
                                      </p:cBhvr>
                                      <p:tavLst>
                                        <p:tav tm="0">
                                          <p:val>
                                            <p:fltVal val="0"/>
                                          </p:val>
                                        </p:tav>
                                        <p:tav tm="100000">
                                          <p:val>
                                            <p:strVal val="#ppt_h"/>
                                          </p:val>
                                        </p:tav>
                                      </p:tavLst>
                                    </p:anim>
                                  </p:childTnLst>
                                </p:cTn>
                              </p:par>
                              <p:par>
                                <p:cTn id="39" presetID="6" presetClass="emph" presetSubtype="0" accel="100000" autoRev="1" fill="hold" grpId="1" nodeType="withEffect">
                                  <p:stCondLst>
                                    <p:cond delay="800"/>
                                  </p:stCondLst>
                                  <p:childTnLst>
                                    <p:animScale>
                                      <p:cBhvr>
                                        <p:cTn id="40" dur="300" fill="hold"/>
                                        <p:tgtEl>
                                          <p:spTgt spid="27"/>
                                        </p:tgtEl>
                                      </p:cBhvr>
                                      <p:by x="110000" y="110000"/>
                                    </p:animScale>
                                  </p:childTnLst>
                                </p:cTn>
                              </p:par>
                              <p:par>
                                <p:cTn id="41" presetID="23" presetClass="entr" presetSubtype="16" fill="hold" grpId="0" nodeType="withEffect">
                                  <p:stCondLst>
                                    <p:cond delay="900"/>
                                  </p:stCondLst>
                                  <p:childTnLst>
                                    <p:set>
                                      <p:cBhvr>
                                        <p:cTn id="42" dur="1" fill="hold">
                                          <p:stCondLst>
                                            <p:cond delay="0"/>
                                          </p:stCondLst>
                                        </p:cTn>
                                        <p:tgtEl>
                                          <p:spTgt spid="28"/>
                                        </p:tgtEl>
                                        <p:attrNameLst>
                                          <p:attrName>style.visibility</p:attrName>
                                        </p:attrNameLst>
                                      </p:cBhvr>
                                      <p:to>
                                        <p:strVal val="visible"/>
                                      </p:to>
                                    </p:set>
                                    <p:anim calcmode="lin" valueType="num">
                                      <p:cBhvr>
                                        <p:cTn id="43" dur="300" fill="hold"/>
                                        <p:tgtEl>
                                          <p:spTgt spid="28"/>
                                        </p:tgtEl>
                                        <p:attrNameLst>
                                          <p:attrName>ppt_w</p:attrName>
                                        </p:attrNameLst>
                                      </p:cBhvr>
                                      <p:tavLst>
                                        <p:tav tm="0">
                                          <p:val>
                                            <p:fltVal val="0"/>
                                          </p:val>
                                        </p:tav>
                                        <p:tav tm="100000">
                                          <p:val>
                                            <p:strVal val="#ppt_w"/>
                                          </p:val>
                                        </p:tav>
                                      </p:tavLst>
                                    </p:anim>
                                    <p:anim calcmode="lin" valueType="num">
                                      <p:cBhvr>
                                        <p:cTn id="44" dur="300" fill="hold"/>
                                        <p:tgtEl>
                                          <p:spTgt spid="28"/>
                                        </p:tgtEl>
                                        <p:attrNameLst>
                                          <p:attrName>ppt_h</p:attrName>
                                        </p:attrNameLst>
                                      </p:cBhvr>
                                      <p:tavLst>
                                        <p:tav tm="0">
                                          <p:val>
                                            <p:fltVal val="0"/>
                                          </p:val>
                                        </p:tav>
                                        <p:tav tm="100000">
                                          <p:val>
                                            <p:strVal val="#ppt_h"/>
                                          </p:val>
                                        </p:tav>
                                      </p:tavLst>
                                    </p:anim>
                                  </p:childTnLst>
                                </p:cTn>
                              </p:par>
                              <p:par>
                                <p:cTn id="45" presetID="6" presetClass="emph" presetSubtype="0" accel="100000" autoRev="1" fill="hold" grpId="1" nodeType="withEffect">
                                  <p:stCondLst>
                                    <p:cond delay="900"/>
                                  </p:stCondLst>
                                  <p:childTnLst>
                                    <p:animScale>
                                      <p:cBhvr>
                                        <p:cTn id="46" dur="300" fill="hold"/>
                                        <p:tgtEl>
                                          <p:spTgt spid="28"/>
                                        </p:tgtEl>
                                      </p:cBhvr>
                                      <p:by x="110000" y="110000"/>
                                    </p:animScale>
                                  </p:childTnLst>
                                </p:cTn>
                              </p:par>
                              <p:par>
                                <p:cTn id="47" presetID="23" presetClass="entr" presetSubtype="16" fill="hold" grpId="0" nodeType="withEffect">
                                  <p:stCondLst>
                                    <p:cond delay="1000"/>
                                  </p:stCondLst>
                                  <p:childTnLst>
                                    <p:set>
                                      <p:cBhvr>
                                        <p:cTn id="48" dur="1" fill="hold">
                                          <p:stCondLst>
                                            <p:cond delay="0"/>
                                          </p:stCondLst>
                                        </p:cTn>
                                        <p:tgtEl>
                                          <p:spTgt spid="29"/>
                                        </p:tgtEl>
                                        <p:attrNameLst>
                                          <p:attrName>style.visibility</p:attrName>
                                        </p:attrNameLst>
                                      </p:cBhvr>
                                      <p:to>
                                        <p:strVal val="visible"/>
                                      </p:to>
                                    </p:set>
                                    <p:anim calcmode="lin" valueType="num">
                                      <p:cBhvr>
                                        <p:cTn id="49" dur="300" fill="hold"/>
                                        <p:tgtEl>
                                          <p:spTgt spid="29"/>
                                        </p:tgtEl>
                                        <p:attrNameLst>
                                          <p:attrName>ppt_w</p:attrName>
                                        </p:attrNameLst>
                                      </p:cBhvr>
                                      <p:tavLst>
                                        <p:tav tm="0">
                                          <p:val>
                                            <p:fltVal val="0"/>
                                          </p:val>
                                        </p:tav>
                                        <p:tav tm="100000">
                                          <p:val>
                                            <p:strVal val="#ppt_w"/>
                                          </p:val>
                                        </p:tav>
                                      </p:tavLst>
                                    </p:anim>
                                    <p:anim calcmode="lin" valueType="num">
                                      <p:cBhvr>
                                        <p:cTn id="50" dur="300" fill="hold"/>
                                        <p:tgtEl>
                                          <p:spTgt spid="29"/>
                                        </p:tgtEl>
                                        <p:attrNameLst>
                                          <p:attrName>ppt_h</p:attrName>
                                        </p:attrNameLst>
                                      </p:cBhvr>
                                      <p:tavLst>
                                        <p:tav tm="0">
                                          <p:val>
                                            <p:fltVal val="0"/>
                                          </p:val>
                                        </p:tav>
                                        <p:tav tm="100000">
                                          <p:val>
                                            <p:strVal val="#ppt_h"/>
                                          </p:val>
                                        </p:tav>
                                      </p:tavLst>
                                    </p:anim>
                                  </p:childTnLst>
                                </p:cTn>
                              </p:par>
                              <p:par>
                                <p:cTn id="51" presetID="6" presetClass="emph" presetSubtype="0" accel="100000" autoRev="1" fill="hold" grpId="1" nodeType="withEffect">
                                  <p:stCondLst>
                                    <p:cond delay="1000"/>
                                  </p:stCondLst>
                                  <p:childTnLst>
                                    <p:animScale>
                                      <p:cBhvr>
                                        <p:cTn id="52" dur="300" fill="hold"/>
                                        <p:tgtEl>
                                          <p:spTgt spid="29"/>
                                        </p:tgtEl>
                                      </p:cBhvr>
                                      <p:by x="110000" y="110000"/>
                                    </p:animScale>
                                  </p:childTnLst>
                                </p:cTn>
                              </p:par>
                              <p:par>
                                <p:cTn id="53" presetID="23" presetClass="entr" presetSubtype="16" fill="hold" grpId="0" nodeType="withEffect">
                                  <p:stCondLst>
                                    <p:cond delay="1200"/>
                                  </p:stCondLst>
                                  <p:childTnLst>
                                    <p:set>
                                      <p:cBhvr>
                                        <p:cTn id="54" dur="1" fill="hold">
                                          <p:stCondLst>
                                            <p:cond delay="0"/>
                                          </p:stCondLst>
                                        </p:cTn>
                                        <p:tgtEl>
                                          <p:spTgt spid="31"/>
                                        </p:tgtEl>
                                        <p:attrNameLst>
                                          <p:attrName>style.visibility</p:attrName>
                                        </p:attrNameLst>
                                      </p:cBhvr>
                                      <p:to>
                                        <p:strVal val="visible"/>
                                      </p:to>
                                    </p:set>
                                    <p:anim calcmode="lin" valueType="num">
                                      <p:cBhvr>
                                        <p:cTn id="55" dur="300" fill="hold"/>
                                        <p:tgtEl>
                                          <p:spTgt spid="31"/>
                                        </p:tgtEl>
                                        <p:attrNameLst>
                                          <p:attrName>ppt_w</p:attrName>
                                        </p:attrNameLst>
                                      </p:cBhvr>
                                      <p:tavLst>
                                        <p:tav tm="0">
                                          <p:val>
                                            <p:fltVal val="0"/>
                                          </p:val>
                                        </p:tav>
                                        <p:tav tm="100000">
                                          <p:val>
                                            <p:strVal val="#ppt_w"/>
                                          </p:val>
                                        </p:tav>
                                      </p:tavLst>
                                    </p:anim>
                                    <p:anim calcmode="lin" valueType="num">
                                      <p:cBhvr>
                                        <p:cTn id="56" dur="300" fill="hold"/>
                                        <p:tgtEl>
                                          <p:spTgt spid="31"/>
                                        </p:tgtEl>
                                        <p:attrNameLst>
                                          <p:attrName>ppt_h</p:attrName>
                                        </p:attrNameLst>
                                      </p:cBhvr>
                                      <p:tavLst>
                                        <p:tav tm="0">
                                          <p:val>
                                            <p:fltVal val="0"/>
                                          </p:val>
                                        </p:tav>
                                        <p:tav tm="100000">
                                          <p:val>
                                            <p:strVal val="#ppt_h"/>
                                          </p:val>
                                        </p:tav>
                                      </p:tavLst>
                                    </p:anim>
                                  </p:childTnLst>
                                </p:cTn>
                              </p:par>
                              <p:par>
                                <p:cTn id="57" presetID="6" presetClass="emph" presetSubtype="0" accel="100000" autoRev="1" fill="hold" grpId="1" nodeType="withEffect">
                                  <p:stCondLst>
                                    <p:cond delay="1200"/>
                                  </p:stCondLst>
                                  <p:childTnLst>
                                    <p:animScale>
                                      <p:cBhvr>
                                        <p:cTn id="58" dur="300" fill="hold"/>
                                        <p:tgtEl>
                                          <p:spTgt spid="31"/>
                                        </p:tgtEl>
                                      </p:cBhvr>
                                      <p:by x="110000" y="110000"/>
                                    </p:animScale>
                                  </p:childTnLst>
                                </p:cTn>
                              </p:par>
                              <p:par>
                                <p:cTn id="59" presetID="23" presetClass="entr" presetSubtype="16" fill="hold" grpId="0" nodeType="withEffect">
                                  <p:stCondLst>
                                    <p:cond delay="1000"/>
                                  </p:stCondLst>
                                  <p:childTnLst>
                                    <p:set>
                                      <p:cBhvr>
                                        <p:cTn id="60" dur="1" fill="hold">
                                          <p:stCondLst>
                                            <p:cond delay="0"/>
                                          </p:stCondLst>
                                        </p:cTn>
                                        <p:tgtEl>
                                          <p:spTgt spid="4"/>
                                        </p:tgtEl>
                                        <p:attrNameLst>
                                          <p:attrName>style.visibility</p:attrName>
                                        </p:attrNameLst>
                                      </p:cBhvr>
                                      <p:to>
                                        <p:strVal val="visible"/>
                                      </p:to>
                                    </p:set>
                                    <p:anim calcmode="lin" valueType="num">
                                      <p:cBhvr>
                                        <p:cTn id="61" dur="300" fill="hold"/>
                                        <p:tgtEl>
                                          <p:spTgt spid="4"/>
                                        </p:tgtEl>
                                        <p:attrNameLst>
                                          <p:attrName>ppt_w</p:attrName>
                                        </p:attrNameLst>
                                      </p:cBhvr>
                                      <p:tavLst>
                                        <p:tav tm="0">
                                          <p:val>
                                            <p:fltVal val="0"/>
                                          </p:val>
                                        </p:tav>
                                        <p:tav tm="100000">
                                          <p:val>
                                            <p:strVal val="#ppt_w"/>
                                          </p:val>
                                        </p:tav>
                                      </p:tavLst>
                                    </p:anim>
                                    <p:anim calcmode="lin" valueType="num">
                                      <p:cBhvr>
                                        <p:cTn id="62" dur="300" fill="hold"/>
                                        <p:tgtEl>
                                          <p:spTgt spid="4"/>
                                        </p:tgtEl>
                                        <p:attrNameLst>
                                          <p:attrName>ppt_h</p:attrName>
                                        </p:attrNameLst>
                                      </p:cBhvr>
                                      <p:tavLst>
                                        <p:tav tm="0">
                                          <p:val>
                                            <p:fltVal val="0"/>
                                          </p:val>
                                        </p:tav>
                                        <p:tav tm="100000">
                                          <p:val>
                                            <p:strVal val="#ppt_h"/>
                                          </p:val>
                                        </p:tav>
                                      </p:tavLst>
                                    </p:anim>
                                  </p:childTnLst>
                                </p:cTn>
                              </p:par>
                              <p:par>
                                <p:cTn id="63" presetID="6" presetClass="emph" presetSubtype="0" accel="100000" autoRev="1" fill="hold" grpId="1" nodeType="withEffect">
                                  <p:stCondLst>
                                    <p:cond delay="1000"/>
                                  </p:stCondLst>
                                  <p:childTnLst>
                                    <p:animScale>
                                      <p:cBhvr>
                                        <p:cTn id="64" dur="30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7" grpId="0" animBg="1"/>
      <p:bldP spid="27" grpId="1" animBg="1"/>
      <p:bldP spid="28" grpId="0" animBg="1"/>
      <p:bldP spid="28" grpId="1" animBg="1"/>
      <p:bldP spid="29" grpId="0" animBg="1"/>
      <p:bldP spid="29" grpId="1" animBg="1"/>
      <p:bldP spid="31" grpId="0" animBg="1"/>
      <p:bldP spid="31" grpId="1" animBg="1"/>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F378E4B-824D-835B-C264-CFDED6D1E7B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l="10" r="10"/>
          <a:stretch/>
        </p:blipFill>
        <p:spPr>
          <a:xfrm>
            <a:off x="566868" y="585788"/>
            <a:ext cx="9461740" cy="5488087"/>
          </a:xfrm>
          <a:prstGeom prst="roundRect">
            <a:avLst>
              <a:gd name="adj" fmla="val 1432"/>
            </a:avLst>
          </a:prstGeom>
          <a:noFill/>
          <a:ln w="9525">
            <a:gradFill flip="none" rotWithShape="1">
              <a:gsLst>
                <a:gs pos="0">
                  <a:srgbClr val="D4EC8E"/>
                </a:gs>
                <a:gs pos="35000">
                  <a:srgbClr val="8DC8E8"/>
                </a:gs>
              </a:gsLst>
              <a:path path="circle">
                <a:fillToRect l="100000" t="100000"/>
              </a:path>
              <a:tileRect r="-100000" b="-100000"/>
            </a:gradFill>
          </a:ln>
          <a:effectLst>
            <a:outerShdw blurRad="63500" dist="127000" dir="2700000" algn="ctr" rotWithShape="0">
              <a:srgbClr val="454142">
                <a:alpha val="20000"/>
              </a:srgbClr>
            </a:outerShdw>
          </a:effectLst>
        </p:spPr>
      </p:pic>
      <p:sp>
        <p:nvSpPr>
          <p:cNvPr id="2" name="Title 1">
            <a:extLst>
              <a:ext uri="{FF2B5EF4-FFF2-40B4-BE49-F238E27FC236}">
                <a16:creationId xmlns:a16="http://schemas.microsoft.com/office/drawing/2014/main" id="{0314401E-9D66-982E-AF9C-69CF19D94D1A}"/>
              </a:ext>
            </a:extLst>
          </p:cNvPr>
          <p:cNvSpPr>
            <a:spLocks noGrp="1"/>
          </p:cNvSpPr>
          <p:nvPr>
            <p:ph type="title"/>
          </p:nvPr>
        </p:nvSpPr>
        <p:spPr>
          <a:xfrm>
            <a:off x="8270996" y="1430094"/>
            <a:ext cx="3353474" cy="2318815"/>
          </a:xfrm>
          <a:prstGeom prst="roundRect">
            <a:avLst>
              <a:gd name="adj" fmla="val 3389"/>
            </a:avLst>
          </a:prstGeom>
          <a:gradFill flip="none" rotWithShape="1">
            <a:gsLst>
              <a:gs pos="100000">
                <a:schemeClr val="tx2"/>
              </a:gs>
              <a:gs pos="0">
                <a:schemeClr val="accent3"/>
              </a:gs>
            </a:gsLst>
            <a:path path="circle">
              <a:fillToRect l="100000" t="100000"/>
            </a:path>
            <a:tileRect r="-100000" b="-100000"/>
          </a:gradFill>
          <a:ln w="10795" cap="flat" cmpd="sng" algn="ctr">
            <a:noFill/>
            <a:prstDash val="solid"/>
          </a:ln>
          <a:effectLst>
            <a:outerShdw blurRad="63500" dist="127000" dir="2700000" algn="ctr" rotWithShape="0">
              <a:srgbClr val="454142">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schemeClr val="bg1"/>
                </a:solidFill>
                <a:latin typeface="+mj-lt"/>
                <a:cs typeface="Segoe UI" pitchFamily="34" charset="0"/>
              </a:rPr>
              <a:t>Apply </a:t>
            </a:r>
            <a:r>
              <a:rPr kumimoji="0" lang="en-US" sz="3200" b="0" i="0" u="none" strike="noStrike" kern="1200" cap="none" spc="-50" normalizeH="0" baseline="0" noProof="0">
                <a:ln w="3175">
                  <a:noFill/>
                </a:ln>
                <a:solidFill>
                  <a:schemeClr val="bg1"/>
                </a:solidFill>
                <a:effectLst/>
                <a:uLnTx/>
                <a:uFillTx/>
                <a:latin typeface="+mj-lt"/>
                <a:ea typeface="+mn-ea"/>
                <a:cs typeface="Segoe UI" pitchFamily="34" charset="0"/>
              </a:rPr>
              <a:t>search best practices</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solidFill>
                  <a:schemeClr val="bg1"/>
                </a:solidFill>
                <a:uLnTx/>
                <a:uFillTx/>
                <a:ea typeface="+mn-ea"/>
                <a:cs typeface="Segoe UI" pitchFamily="34" charset="0"/>
              </a:rPr>
              <a:t>out of the box</a:t>
            </a:r>
          </a:p>
        </p:txBody>
      </p:sp>
      <p:pic>
        <p:nvPicPr>
          <p:cNvPr id="5" name="Picture 4">
            <a:extLst>
              <a:ext uri="{FF2B5EF4-FFF2-40B4-BE49-F238E27FC236}">
                <a16:creationId xmlns:a16="http://schemas.microsoft.com/office/drawing/2014/main" id="{3D866CB8-2087-18BC-4C22-49632FD25C9E}"/>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491" r="3491"/>
          <a:stretch/>
        </p:blipFill>
        <p:spPr>
          <a:xfrm>
            <a:off x="9465310" y="5053530"/>
            <a:ext cx="1228090" cy="1320282"/>
          </a:xfrm>
          <a:prstGeom prst="rect">
            <a:avLst/>
          </a:prstGeom>
        </p:spPr>
      </p:pic>
    </p:spTree>
    <p:extLst>
      <p:ext uri="{BB962C8B-B14F-4D97-AF65-F5344CB8AC3E}">
        <p14:creationId xmlns:p14="http://schemas.microsoft.com/office/powerpoint/2010/main" val="3607510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12"/>
                                        </p:tgtEl>
                                        <p:attrNameLst>
                                          <p:attrName>ppt_x</p:attrName>
                                          <p:attrName>ppt_y</p:attrName>
                                        </p:attrNameLst>
                                      </p:cBhvr>
                                      <p:rCtr x="0" y="1296"/>
                                    </p:animMotion>
                                  </p:childTnLst>
                                </p:cTn>
                              </p:par>
                              <p:par>
                                <p:cTn id="10" presetID="10" presetClass="entr" presetSubtype="0" fill="hold" nodeType="withEffect">
                                  <p:stCondLst>
                                    <p:cond delay="4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35" presetClass="path" presetSubtype="0" decel="100000" fill="hold" nodeType="withEffect">
                                  <p:stCondLst>
                                    <p:cond delay="400"/>
                                  </p:stCondLst>
                                  <p:childTnLst>
                                    <p:animMotion origin="layout" path="M 2.77556E-17 -1.48148E-6 L 0.01471 -1.48148E-6 " pathEditMode="relative" rAng="0" ptsTypes="AA">
                                      <p:cBhvr>
                                        <p:cTn id="14" dur="500" spd="-100000" fill="hold"/>
                                        <p:tgtEl>
                                          <p:spTgt spid="5"/>
                                        </p:tgtEl>
                                        <p:attrNameLst>
                                          <p:attrName>ppt_x</p:attrName>
                                          <p:attrName>ppt_y</p:attrName>
                                        </p:attrNameLst>
                                      </p:cBhvr>
                                      <p:rCtr x="729" y="0"/>
                                    </p:animMotion>
                                  </p:childTnLst>
                                </p:cTn>
                              </p:par>
                              <p:par>
                                <p:cTn id="15" presetID="10" presetClass="entr" presetSubtype="0"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 presetClass="emph" presetSubtype="0" accel="100000" autoRev="1" fill="hold" grpId="1" nodeType="withEffect">
                                  <p:stCondLst>
                                    <p:cond delay="0"/>
                                  </p:stCondLst>
                                  <p:childTnLst>
                                    <p:animScale>
                                      <p:cBhvr>
                                        <p:cTn id="19" dur="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D03348-0F13-3F1A-3629-AEE31AC099CB}"/>
              </a:ext>
            </a:extLst>
          </p:cNvPr>
          <p:cNvSpPr>
            <a:spLocks noGrp="1"/>
          </p:cNvSpPr>
          <p:nvPr>
            <p:ph type="title" idx="4294967295"/>
          </p:nvPr>
        </p:nvSpPr>
        <p:spPr>
          <a:xfrm>
            <a:off x="588263" y="-651654"/>
            <a:ext cx="11018520" cy="553998"/>
          </a:xfrm>
        </p:spPr>
        <p:txBody>
          <a:bodyPr vert="horz" wrap="square" lIns="0" tIns="0" rIns="0" bIns="0" rtlCol="0" anchor="b">
            <a:spAutoFit/>
          </a:bodyPr>
          <a:lstStyle/>
          <a:p>
            <a:r>
              <a:rPr lang="en-US" err="1"/>
              <a:t>Telus</a:t>
            </a:r>
            <a:r>
              <a:rPr lang="en-US"/>
              <a:t> Health and NIQ Brandbank</a:t>
            </a:r>
          </a:p>
        </p:txBody>
      </p:sp>
      <p:sp>
        <p:nvSpPr>
          <p:cNvPr id="2" name="Rectangle: Rounded Corners 1" descr="Photo of a hand holding a mobile phone that is running a health care app.">
            <a:extLst>
              <a:ext uri="{FF2B5EF4-FFF2-40B4-BE49-F238E27FC236}">
                <a16:creationId xmlns:a16="http://schemas.microsoft.com/office/drawing/2014/main" id="{CCD2259D-1CF9-6F45-F3ED-BB3C49ADD653}"/>
              </a:ext>
              <a:ext uri="{C183D7F6-B498-43B3-948B-1728B52AA6E4}">
                <adec:decorative xmlns:adec="http://schemas.microsoft.com/office/drawing/2017/decorative" val="0"/>
              </a:ext>
            </a:extLst>
          </p:cNvPr>
          <p:cNvSpPr/>
          <p:nvPr/>
        </p:nvSpPr>
        <p:spPr bwMode="auto">
          <a:xfrm>
            <a:off x="571119" y="745260"/>
            <a:ext cx="5231607" cy="3976013"/>
          </a:xfrm>
          <a:prstGeom prst="roundRect">
            <a:avLst>
              <a:gd name="adj" fmla="val 1977"/>
            </a:avLst>
          </a:prstGeom>
          <a:blipFill dpi="0" rotWithShape="1">
            <a:blip r:embed="rId3" cstate="screen">
              <a:extLst>
                <a:ext uri="{28A0092B-C50C-407E-A947-70E740481C1C}">
                  <a14:useLocalDpi xmlns:a14="http://schemas.microsoft.com/office/drawing/2010/main"/>
                </a:ext>
              </a:extLst>
            </a:blip>
            <a:srcRect/>
            <a:tile tx="0" ty="0" sx="100000" sy="100000" flip="none" algn="tl"/>
          </a:blip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3" name="Rectangle: Rounded Corners 2" descr="Photo of a person in a store scanning the price of a bottled product with her mobile phone.">
            <a:extLst>
              <a:ext uri="{FF2B5EF4-FFF2-40B4-BE49-F238E27FC236}">
                <a16:creationId xmlns:a16="http://schemas.microsoft.com/office/drawing/2014/main" id="{EF3928AB-C0AB-FB57-DB5D-F8FB439A6905}"/>
              </a:ext>
              <a:ext uri="{C183D7F6-B498-43B3-948B-1728B52AA6E4}">
                <adec:decorative xmlns:adec="http://schemas.microsoft.com/office/drawing/2017/decorative" val="0"/>
              </a:ext>
            </a:extLst>
          </p:cNvPr>
          <p:cNvSpPr/>
          <p:nvPr/>
        </p:nvSpPr>
        <p:spPr bwMode="auto">
          <a:xfrm>
            <a:off x="6388979" y="745260"/>
            <a:ext cx="5231607" cy="3976013"/>
          </a:xfrm>
          <a:prstGeom prst="roundRect">
            <a:avLst>
              <a:gd name="adj" fmla="val 1977"/>
            </a:avLst>
          </a:prstGeom>
          <a:blipFill dpi="0" rotWithShape="1">
            <a:blip r:embed="rId4" cstate="screen">
              <a:extLst>
                <a:ext uri="{28A0092B-C50C-407E-A947-70E740481C1C}">
                  <a14:useLocalDpi xmlns:a14="http://schemas.microsoft.com/office/drawing/2010/main"/>
                </a:ext>
              </a:extLst>
            </a:blip>
            <a:srcRect/>
            <a:tile tx="0" ty="0" sx="100000" sy="100000" flip="none" algn="tl"/>
          </a:blip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7" name="TextBox 6">
            <a:extLst>
              <a:ext uri="{FF2B5EF4-FFF2-40B4-BE49-F238E27FC236}">
                <a16:creationId xmlns:a16="http://schemas.microsoft.com/office/drawing/2014/main" id="{B9DB273A-2006-12AD-E9FE-0852A26761DA}"/>
              </a:ext>
            </a:extLst>
          </p:cNvPr>
          <p:cNvSpPr txBox="1"/>
          <p:nvPr/>
        </p:nvSpPr>
        <p:spPr>
          <a:xfrm>
            <a:off x="588963" y="5023348"/>
            <a:ext cx="5231607" cy="846386"/>
          </a:xfrm>
          <a:prstGeom prst="rect">
            <a:avLst/>
          </a:prstGeom>
          <a:noFill/>
        </p:spPr>
        <p:txBody>
          <a:bodyPr wrap="square" lIns="0" tIns="0" rIns="0" bIns="0" rtlCol="0">
            <a:spAutoFit/>
          </a:bodyPr>
          <a:lstStyle/>
          <a:p>
            <a:pPr algn="ctr"/>
            <a:r>
              <a:rPr lang="en-US" sz="2800" err="1">
                <a:latin typeface="+mj-lt"/>
              </a:rPr>
              <a:t>Telus</a:t>
            </a:r>
            <a:r>
              <a:rPr lang="en-US" sz="2800">
                <a:latin typeface="+mj-lt"/>
              </a:rPr>
              <a:t> Health</a:t>
            </a:r>
          </a:p>
          <a:p>
            <a:pPr algn="ctr">
              <a:spcBef>
                <a:spcPts val="600"/>
              </a:spcBef>
            </a:pPr>
            <a:r>
              <a:rPr lang="en-US" sz="2200">
                <a:solidFill>
                  <a:schemeClr val="tx2"/>
                </a:solidFill>
              </a:rPr>
              <a:t>Hybrid + reranking for customer care app</a:t>
            </a:r>
          </a:p>
        </p:txBody>
      </p:sp>
      <p:sp>
        <p:nvSpPr>
          <p:cNvPr id="8" name="TextBox 7">
            <a:extLst>
              <a:ext uri="{FF2B5EF4-FFF2-40B4-BE49-F238E27FC236}">
                <a16:creationId xmlns:a16="http://schemas.microsoft.com/office/drawing/2014/main" id="{765A9347-5375-EAFB-D858-CB58AC8337F2}"/>
              </a:ext>
            </a:extLst>
          </p:cNvPr>
          <p:cNvSpPr txBox="1"/>
          <p:nvPr/>
        </p:nvSpPr>
        <p:spPr>
          <a:xfrm>
            <a:off x="6388979" y="5023348"/>
            <a:ext cx="5231607" cy="846386"/>
          </a:xfrm>
          <a:prstGeom prst="rect">
            <a:avLst/>
          </a:prstGeom>
          <a:noFill/>
        </p:spPr>
        <p:txBody>
          <a:bodyPr wrap="square" lIns="0" tIns="0" rIns="0" bIns="0" rtlCol="0">
            <a:spAutoFit/>
          </a:bodyPr>
          <a:lstStyle/>
          <a:p>
            <a:pPr algn="ctr"/>
            <a:r>
              <a:rPr lang="en-US" sz="2800">
                <a:latin typeface="+mj-lt"/>
              </a:rPr>
              <a:t>NIQ Brandbank</a:t>
            </a:r>
          </a:p>
          <a:p>
            <a:pPr algn="ctr">
              <a:spcBef>
                <a:spcPts val="600"/>
              </a:spcBef>
            </a:pPr>
            <a:r>
              <a:rPr lang="en-US" sz="2200">
                <a:solidFill>
                  <a:schemeClr val="tx2"/>
                </a:solidFill>
              </a:rPr>
              <a:t>Multi-modal and multi-vector</a:t>
            </a:r>
          </a:p>
        </p:txBody>
      </p:sp>
    </p:spTree>
    <p:extLst>
      <p:ext uri="{BB962C8B-B14F-4D97-AF65-F5344CB8AC3E}">
        <p14:creationId xmlns:p14="http://schemas.microsoft.com/office/powerpoint/2010/main" val="1839081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875E-6 -4.07407E-6 L 0.01471 -4.07407E-6 " pathEditMode="relative" rAng="0" ptsTypes="AA">
                                      <p:cBhvr>
                                        <p:cTn id="9" dur="500" spd="-100000" fill="hold"/>
                                        <p:tgtEl>
                                          <p:spTgt spid="2"/>
                                        </p:tgtEl>
                                        <p:attrNameLst>
                                          <p:attrName>ppt_x</p:attrName>
                                          <p:attrName>ppt_y</p:attrName>
                                        </p:attrNameLst>
                                      </p:cBhvr>
                                      <p:rCtr x="729" y="0"/>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35" presetClass="path" presetSubtype="0" decel="100000" fill="hold" grpId="1" nodeType="withEffect">
                                  <p:stCondLst>
                                    <p:cond delay="400"/>
                                  </p:stCondLst>
                                  <p:childTnLst>
                                    <p:animMotion origin="layout" path="M -1.66667E-6 -4.07407E-6 L -0.01536 -4.07407E-6 " pathEditMode="relative" rAng="0" ptsTypes="AA">
                                      <p:cBhvr>
                                        <p:cTn id="14" dur="500" spd="-100000" fill="hold"/>
                                        <p:tgtEl>
                                          <p:spTgt spid="3"/>
                                        </p:tgtEl>
                                        <p:attrNameLst>
                                          <p:attrName>ppt_x</p:attrName>
                                          <p:attrName>ppt_y</p:attrName>
                                        </p:attrNameLst>
                                      </p:cBhvr>
                                      <p:rCtr x="-768" y="0"/>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35" presetClass="path" presetSubtype="0" decel="100000" fill="hold" grpId="1" nodeType="withEffect">
                                  <p:stCondLst>
                                    <p:cond delay="200"/>
                                  </p:stCondLst>
                                  <p:childTnLst>
                                    <p:animMotion origin="layout" path="M 1.38778E-17 -3.7037E-6 L 1.38778E-17 -0.02546 " pathEditMode="relative" rAng="0" ptsTypes="AA">
                                      <p:cBhvr>
                                        <p:cTn id="19" dur="500" spd="-100000" fill="hold"/>
                                        <p:tgtEl>
                                          <p:spTgt spid="7"/>
                                        </p:tgtEl>
                                        <p:attrNameLst>
                                          <p:attrName>ppt_x</p:attrName>
                                          <p:attrName>ppt_y</p:attrName>
                                        </p:attrNameLst>
                                      </p:cBhvr>
                                      <p:rCtr x="0" y="-1273"/>
                                    </p:animMotion>
                                  </p:childTnLst>
                                </p:cTn>
                              </p:par>
                              <p:par>
                                <p:cTn id="20" presetID="10" presetClass="entr" presetSubtype="0" fill="hold" grpId="0" nodeType="withEffect">
                                  <p:stCondLst>
                                    <p:cond delay="4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35" presetClass="path" presetSubtype="0" decel="100000" fill="hold" grpId="1" nodeType="withEffect">
                                  <p:stCondLst>
                                    <p:cond delay="400"/>
                                  </p:stCondLst>
                                  <p:childTnLst>
                                    <p:animMotion origin="layout" path="M 1.38778E-17 -3.7037E-6 L 1.38778E-17 -0.02546 " pathEditMode="relative" rAng="0" ptsTypes="AA">
                                      <p:cBhvr>
                                        <p:cTn id="24"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7" grpId="0"/>
      <p:bldP spid="7" grpId="1"/>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096AE5C-34DC-444E-D9FC-5EFEB93DB6D4}"/>
              </a:ext>
              <a:ext uri="{C183D7F6-B498-43B3-948B-1728B52AA6E4}">
                <adec:decorative xmlns:adec="http://schemas.microsoft.com/office/drawing/2017/decorative" val="1"/>
              </a:ext>
            </a:extLst>
          </p:cNvPr>
          <p:cNvGrpSpPr/>
          <p:nvPr/>
        </p:nvGrpSpPr>
        <p:grpSpPr>
          <a:xfrm>
            <a:off x="4561023" y="1318872"/>
            <a:ext cx="7426108" cy="5443512"/>
            <a:chOff x="-2586788" y="2640444"/>
            <a:chExt cx="7426108" cy="5443512"/>
          </a:xfrm>
        </p:grpSpPr>
        <p:sp>
          <p:nvSpPr>
            <p:cNvPr id="3" name="Rectangle: Rounded Corners 2">
              <a:extLst>
                <a:ext uri="{FF2B5EF4-FFF2-40B4-BE49-F238E27FC236}">
                  <a16:creationId xmlns:a16="http://schemas.microsoft.com/office/drawing/2014/main" id="{ABF3675D-EE7C-D783-9463-D2B194487365}"/>
                </a:ext>
              </a:extLst>
            </p:cNvPr>
            <p:cNvSpPr/>
            <p:nvPr/>
          </p:nvSpPr>
          <p:spPr bwMode="auto">
            <a:xfrm>
              <a:off x="-2577298" y="2640444"/>
              <a:ext cx="7269480" cy="5266362"/>
            </a:xfrm>
            <a:prstGeom prst="roundRect">
              <a:avLst>
                <a:gd name="adj" fmla="val 1712"/>
              </a:avLst>
            </a:prstGeom>
            <a:solidFill>
              <a:srgbClr val="FFFFF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154E13A0-DC53-C478-684D-D105043FEFF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6788" y="2640444"/>
              <a:ext cx="7426108" cy="5443512"/>
            </a:xfrm>
            <a:prstGeom prst="rect">
              <a:avLst/>
            </a:prstGeom>
          </p:spPr>
        </p:pic>
      </p:grpSp>
      <p:sp>
        <p:nvSpPr>
          <p:cNvPr id="4" name="Title 3">
            <a:extLst>
              <a:ext uri="{FF2B5EF4-FFF2-40B4-BE49-F238E27FC236}">
                <a16:creationId xmlns:a16="http://schemas.microsoft.com/office/drawing/2014/main" id="{EE998E4C-E302-FE8E-77FC-3FE5B69261E8}"/>
              </a:ext>
            </a:extLst>
          </p:cNvPr>
          <p:cNvSpPr>
            <a:spLocks noGrp="1"/>
          </p:cNvSpPr>
          <p:nvPr>
            <p:ph type="title"/>
          </p:nvPr>
        </p:nvSpPr>
        <p:spPr>
          <a:xfrm>
            <a:off x="585216" y="3090446"/>
            <a:ext cx="3824413" cy="615553"/>
          </a:xfrm>
        </p:spPr>
        <p:txBody>
          <a:bodyPr/>
          <a:lstStyle/>
          <a:p>
            <a:r>
              <a:rPr lang="en-US">
                <a:solidFill>
                  <a:schemeClr val="tx1"/>
                </a:solidFill>
              </a:rPr>
              <a:t>Agenda</a:t>
            </a:r>
          </a:p>
        </p:txBody>
      </p:sp>
      <p:grpSp>
        <p:nvGrpSpPr>
          <p:cNvPr id="7" name="Group 6">
            <a:extLst>
              <a:ext uri="{FF2B5EF4-FFF2-40B4-BE49-F238E27FC236}">
                <a16:creationId xmlns:a16="http://schemas.microsoft.com/office/drawing/2014/main" id="{787C64D5-D791-AC42-7848-D4820BFA381C}"/>
              </a:ext>
              <a:ext uri="{C183D7F6-B498-43B3-948B-1728B52AA6E4}">
                <adec:decorative xmlns:adec="http://schemas.microsoft.com/office/drawing/2017/decorative" val="1"/>
              </a:ext>
            </a:extLst>
          </p:cNvPr>
          <p:cNvGrpSpPr/>
          <p:nvPr/>
        </p:nvGrpSpPr>
        <p:grpSpPr>
          <a:xfrm>
            <a:off x="4930821" y="1622662"/>
            <a:ext cx="387071" cy="4244880"/>
            <a:chOff x="4930821" y="1622662"/>
            <a:chExt cx="387071" cy="4244880"/>
          </a:xfrm>
        </p:grpSpPr>
        <p:pic>
          <p:nvPicPr>
            <p:cNvPr id="11" name="Graphic 10">
              <a:extLst>
                <a:ext uri="{FF2B5EF4-FFF2-40B4-BE49-F238E27FC236}">
                  <a16:creationId xmlns:a16="http://schemas.microsoft.com/office/drawing/2014/main" id="{BD51C064-7743-AFF2-A1B7-67632341C40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821" y="1622662"/>
              <a:ext cx="365760" cy="365760"/>
            </a:xfrm>
            <a:prstGeom prst="rect">
              <a:avLst/>
            </a:prstGeom>
          </p:spPr>
        </p:pic>
        <p:pic>
          <p:nvPicPr>
            <p:cNvPr id="12" name="Graphic 11">
              <a:extLst>
                <a:ext uri="{FF2B5EF4-FFF2-40B4-BE49-F238E27FC236}">
                  <a16:creationId xmlns:a16="http://schemas.microsoft.com/office/drawing/2014/main" id="{D1BBBE70-CCA2-FC48-A68C-F5A3152596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821" y="2269182"/>
              <a:ext cx="365760" cy="365760"/>
            </a:xfrm>
            <a:prstGeom prst="rect">
              <a:avLst/>
            </a:prstGeom>
          </p:spPr>
        </p:pic>
        <p:pic>
          <p:nvPicPr>
            <p:cNvPr id="13" name="Graphic 12">
              <a:extLst>
                <a:ext uri="{FF2B5EF4-FFF2-40B4-BE49-F238E27FC236}">
                  <a16:creationId xmlns:a16="http://schemas.microsoft.com/office/drawing/2014/main" id="{F90653C1-15DA-E492-8F9D-34FED1F93BE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821" y="2915702"/>
              <a:ext cx="365760" cy="365760"/>
            </a:xfrm>
            <a:prstGeom prst="rect">
              <a:avLst/>
            </a:prstGeom>
          </p:spPr>
        </p:pic>
        <p:pic>
          <p:nvPicPr>
            <p:cNvPr id="14" name="Graphic 13">
              <a:extLst>
                <a:ext uri="{FF2B5EF4-FFF2-40B4-BE49-F238E27FC236}">
                  <a16:creationId xmlns:a16="http://schemas.microsoft.com/office/drawing/2014/main" id="{10D67E88-2D83-2A9D-6A94-C9C1218874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821" y="3562222"/>
              <a:ext cx="365760" cy="365760"/>
            </a:xfrm>
            <a:prstGeom prst="rect">
              <a:avLst/>
            </a:prstGeom>
          </p:spPr>
        </p:pic>
        <p:pic>
          <p:nvPicPr>
            <p:cNvPr id="15" name="Graphic 14">
              <a:extLst>
                <a:ext uri="{FF2B5EF4-FFF2-40B4-BE49-F238E27FC236}">
                  <a16:creationId xmlns:a16="http://schemas.microsoft.com/office/drawing/2014/main" id="{770AF961-EF2E-7870-4172-5F0C4347BE6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821" y="4208742"/>
              <a:ext cx="365760" cy="365760"/>
            </a:xfrm>
            <a:prstGeom prst="rect">
              <a:avLst/>
            </a:prstGeom>
          </p:spPr>
        </p:pic>
        <p:pic>
          <p:nvPicPr>
            <p:cNvPr id="16" name="Graphic 15">
              <a:extLst>
                <a:ext uri="{FF2B5EF4-FFF2-40B4-BE49-F238E27FC236}">
                  <a16:creationId xmlns:a16="http://schemas.microsoft.com/office/drawing/2014/main" id="{E69C111E-C88A-50EF-B05A-B0339FF7E96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821" y="4855262"/>
              <a:ext cx="365760" cy="365760"/>
            </a:xfrm>
            <a:prstGeom prst="rect">
              <a:avLst/>
            </a:prstGeom>
          </p:spPr>
        </p:pic>
        <p:pic>
          <p:nvPicPr>
            <p:cNvPr id="2" name="Graphic 1">
              <a:extLst>
                <a:ext uri="{FF2B5EF4-FFF2-40B4-BE49-F238E27FC236}">
                  <a16:creationId xmlns:a16="http://schemas.microsoft.com/office/drawing/2014/main" id="{81BC78FF-CCDF-4CB5-E50D-F1E7832E788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2132" y="5501782"/>
              <a:ext cx="365760" cy="365760"/>
            </a:xfrm>
            <a:prstGeom prst="rect">
              <a:avLst/>
            </a:prstGeom>
          </p:spPr>
        </p:pic>
      </p:grpSp>
      <p:sp>
        <p:nvSpPr>
          <p:cNvPr id="10" name="TextBox 9">
            <a:extLst>
              <a:ext uri="{FF2B5EF4-FFF2-40B4-BE49-F238E27FC236}">
                <a16:creationId xmlns:a16="http://schemas.microsoft.com/office/drawing/2014/main" id="{EFBA5BD9-6FDB-DD81-8991-BDEAA6E36F47}"/>
              </a:ext>
            </a:extLst>
          </p:cNvPr>
          <p:cNvSpPr txBox="1"/>
          <p:nvPr/>
        </p:nvSpPr>
        <p:spPr>
          <a:xfrm>
            <a:off x="5410201" y="1591318"/>
            <a:ext cx="5820429" cy="4324261"/>
          </a:xfrm>
          <a:prstGeom prst="rect">
            <a:avLst/>
          </a:prstGeom>
        </p:spPr>
        <p:txBody>
          <a:bodyPr vert="horz" wrap="square" lIns="0" tIns="0" rIns="0" bIns="0" rtlCol="0">
            <a:spAutoFit/>
          </a:bodyPr>
          <a:lstStyle>
            <a:lvl1pPr marR="0" indent="0" defTabSz="932742" fontAlgn="auto">
              <a:lnSpc>
                <a:spcPct val="100000"/>
              </a:lnSpc>
              <a:spcBef>
                <a:spcPts val="1440"/>
              </a:spcBef>
              <a:spcAft>
                <a:spcPts val="0"/>
              </a:spcAft>
              <a:buClrTx/>
              <a:buSzPct val="90000"/>
              <a:buFont typeface="Wingdings" panose="05000000000000000000" pitchFamily="2" charset="2"/>
              <a:buNone/>
              <a:tabLst/>
              <a:defRPr sz="24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spcBef>
                <a:spcPts val="1680"/>
              </a:spcBef>
            </a:pPr>
            <a:r>
              <a:rPr lang="en-US" sz="2800" i="1">
                <a:solidFill>
                  <a:schemeClr val="bg1"/>
                </a:solidFill>
              </a:rPr>
              <a:t>RAG overview (optional)</a:t>
            </a:r>
          </a:p>
          <a:p>
            <a:pPr>
              <a:spcBef>
                <a:spcPts val="1680"/>
              </a:spcBef>
            </a:pPr>
            <a:r>
              <a:rPr lang="en-US" sz="2800">
                <a:solidFill>
                  <a:schemeClr val="bg1"/>
                </a:solidFill>
              </a:rPr>
              <a:t>About Azure AI Search</a:t>
            </a:r>
          </a:p>
          <a:p>
            <a:pPr>
              <a:spcBef>
                <a:spcPts val="1680"/>
              </a:spcBef>
            </a:pPr>
            <a:r>
              <a:rPr lang="en-US" sz="2800">
                <a:solidFill>
                  <a:schemeClr val="bg1"/>
                </a:solidFill>
              </a:rPr>
              <a:t>Building high quality applications</a:t>
            </a:r>
          </a:p>
          <a:p>
            <a:pPr>
              <a:spcBef>
                <a:spcPts val="1680"/>
              </a:spcBef>
            </a:pPr>
            <a:r>
              <a:rPr lang="en-US" sz="2800">
                <a:solidFill>
                  <a:schemeClr val="bg1"/>
                </a:solidFill>
              </a:rPr>
              <a:t>Developer and team agility</a:t>
            </a:r>
          </a:p>
          <a:p>
            <a:pPr>
              <a:spcBef>
                <a:spcPts val="1680"/>
              </a:spcBef>
            </a:pPr>
            <a:r>
              <a:rPr lang="en-US" sz="2800">
                <a:solidFill>
                  <a:schemeClr val="bg1"/>
                </a:solidFill>
              </a:rPr>
              <a:t>Enterprise RAG systems at scale</a:t>
            </a:r>
          </a:p>
          <a:p>
            <a:pPr>
              <a:spcBef>
                <a:spcPts val="1680"/>
              </a:spcBef>
            </a:pPr>
            <a:r>
              <a:rPr lang="en-US" sz="2800">
                <a:solidFill>
                  <a:schemeClr val="bg1"/>
                </a:solidFill>
              </a:rPr>
              <a:t>Momentum</a:t>
            </a:r>
          </a:p>
          <a:p>
            <a:pPr>
              <a:spcBef>
                <a:spcPts val="1680"/>
              </a:spcBef>
            </a:pPr>
            <a:r>
              <a:rPr lang="en-US" sz="2800">
                <a:solidFill>
                  <a:schemeClr val="bg1"/>
                </a:solidFill>
              </a:rPr>
              <a:t>What’s new</a:t>
            </a:r>
          </a:p>
        </p:txBody>
      </p:sp>
    </p:spTree>
    <p:extLst>
      <p:ext uri="{BB962C8B-B14F-4D97-AF65-F5344CB8AC3E}">
        <p14:creationId xmlns:p14="http://schemas.microsoft.com/office/powerpoint/2010/main" val="269396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35" presetClass="path" presetSubtype="0" decel="100000" fill="hold" grpId="1" nodeType="withEffect">
                                  <p:stCondLst>
                                    <p:cond delay="400"/>
                                  </p:stCondLst>
                                  <p:childTnLst>
                                    <p:animMotion origin="layout" path="M 2.77556E-17 -3.7037E-6 L 2.77556E-17 0.02616 " pathEditMode="relative" rAng="0" ptsTypes="AA">
                                      <p:cBhvr>
                                        <p:cTn id="9" dur="500" spd="-100000" fill="hold"/>
                                        <p:tgtEl>
                                          <p:spTgt spid="10">
                                            <p:txEl>
                                              <p:pRg st="0" end="0"/>
                                            </p:txEl>
                                          </p:spTgt>
                                        </p:tgtEl>
                                        <p:attrNameLst>
                                          <p:attrName>ppt_x</p:attrName>
                                          <p:attrName>ppt_y</p:attrName>
                                        </p:attrNameLst>
                                      </p:cBhvr>
                                      <p:rCtr x="0" y="1296"/>
                                    </p:animMotion>
                                  </p:childTnLst>
                                </p:cTn>
                              </p:par>
                              <p:par>
                                <p:cTn id="10" presetID="10" presetClass="entr" presetSubtype="0" fill="hold" grpId="0" nodeType="withEffect">
                                  <p:stCondLst>
                                    <p:cond delay="60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35" presetClass="path" presetSubtype="0" decel="100000" fill="hold" grpId="1" nodeType="withEffect">
                                  <p:stCondLst>
                                    <p:cond delay="600"/>
                                  </p:stCondLst>
                                  <p:childTnLst>
                                    <p:animMotion origin="layout" path="M 2.77556E-17 -3.7037E-6 L 2.77556E-17 0.02616 " pathEditMode="relative" rAng="0" ptsTypes="AA">
                                      <p:cBhvr>
                                        <p:cTn id="14" dur="500" spd="-100000" fill="hold"/>
                                        <p:tgtEl>
                                          <p:spTgt spid="10">
                                            <p:txEl>
                                              <p:pRg st="1" end="1"/>
                                            </p:txEl>
                                          </p:spTgt>
                                        </p:tgtEl>
                                        <p:attrNameLst>
                                          <p:attrName>ppt_x</p:attrName>
                                          <p:attrName>ppt_y</p:attrName>
                                        </p:attrNameLst>
                                      </p:cBhvr>
                                      <p:rCtr x="0" y="1296"/>
                                    </p:animMotion>
                                  </p:childTnLst>
                                </p:cTn>
                              </p:par>
                              <p:par>
                                <p:cTn id="15" presetID="10" presetClass="entr" presetSubtype="0" fill="hold" grpId="0" nodeType="withEffect">
                                  <p:stCondLst>
                                    <p:cond delay="80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par>
                                <p:cTn id="18" presetID="35" presetClass="path" presetSubtype="0" decel="100000" fill="hold" grpId="1" nodeType="withEffect">
                                  <p:stCondLst>
                                    <p:cond delay="800"/>
                                  </p:stCondLst>
                                  <p:childTnLst>
                                    <p:animMotion origin="layout" path="M 2.77556E-17 -3.7037E-6 L 2.77556E-17 0.02616 " pathEditMode="relative" rAng="0" ptsTypes="AA">
                                      <p:cBhvr>
                                        <p:cTn id="19" dur="500" spd="-100000" fill="hold"/>
                                        <p:tgtEl>
                                          <p:spTgt spid="10">
                                            <p:txEl>
                                              <p:pRg st="2" end="2"/>
                                            </p:txEl>
                                          </p:spTgt>
                                        </p:tgtEl>
                                        <p:attrNameLst>
                                          <p:attrName>ppt_x</p:attrName>
                                          <p:attrName>ppt_y</p:attrName>
                                        </p:attrNameLst>
                                      </p:cBhvr>
                                      <p:rCtr x="0" y="1296"/>
                                    </p:animMotion>
                                  </p:childTnLst>
                                </p:cTn>
                              </p:par>
                              <p:par>
                                <p:cTn id="20" presetID="10" presetClass="entr" presetSubtype="0" fill="hold" grpId="0" nodeType="withEffect">
                                  <p:stCondLst>
                                    <p:cond delay="100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par>
                                <p:cTn id="28" presetID="35" presetClass="path" presetSubtype="0" decel="100000" fill="hold" grpId="1" nodeType="withEffect">
                                  <p:stCondLst>
                                    <p:cond delay="1000"/>
                                  </p:stCondLst>
                                  <p:childTnLst>
                                    <p:animMotion origin="layout" path="M 2.77556E-17 -3.7037E-6 L 2.77556E-17 0.02616 " pathEditMode="relative" rAng="0" ptsTypes="AA">
                                      <p:cBhvr>
                                        <p:cTn id="29" dur="500" spd="-100000" fill="hold"/>
                                        <p:tgtEl>
                                          <p:spTgt spid="10">
                                            <p:txEl>
                                              <p:pRg st="3" end="3"/>
                                            </p:txEl>
                                          </p:spTgt>
                                        </p:tgtEl>
                                        <p:attrNameLst>
                                          <p:attrName>ppt_x</p:attrName>
                                          <p:attrName>ppt_y</p:attrName>
                                        </p:attrNameLst>
                                      </p:cBhvr>
                                      <p:rCtr x="0" y="1296"/>
                                    </p:animMotion>
                                  </p:childTnLst>
                                </p:cTn>
                              </p:par>
                            </p:childTnLst>
                          </p:cTn>
                        </p:par>
                      </p:childTnLst>
                    </p:cTn>
                  </p:par>
                  <p:par>
                    <p:cTn id="30" fill="hold">
                      <p:stCondLst>
                        <p:cond delay="indefinite"/>
                      </p:stCondLst>
                      <p:childTnLst>
                        <p:par>
                          <p:cTn id="31" fill="hold">
                            <p:stCondLst>
                              <p:cond delay="0"/>
                            </p:stCondLst>
                            <p:childTnLst>
                              <p:par>
                                <p:cTn id="32" presetID="35" presetClass="path" presetSubtype="0" decel="100000" fill="hold" grpId="1" nodeType="clickEffect">
                                  <p:stCondLst>
                                    <p:cond delay="1000"/>
                                  </p:stCondLst>
                                  <p:childTnLst>
                                    <p:animMotion origin="layout" path="M -4.16667E-7 -7.40741E-7 L -4.16667E-7 0.02616 " pathEditMode="relative" rAng="0" ptsTypes="AA">
                                      <p:cBhvr>
                                        <p:cTn id="33" dur="500" spd="-100000" fill="hold"/>
                                        <p:tgtEl>
                                          <p:spTgt spid="10">
                                            <p:txEl>
                                              <p:pRg st="4" end="4"/>
                                            </p:txEl>
                                          </p:spTgt>
                                        </p:tgtEl>
                                        <p:attrNameLst>
                                          <p:attrName>ppt_x</p:attrName>
                                          <p:attrName>ppt_y</p:attrName>
                                        </p:attrNameLst>
                                      </p:cBhvr>
                                      <p:rCtr x="0" y="1296"/>
                                    </p:animMotion>
                                  </p:childTnLst>
                                </p:cTn>
                              </p:par>
                              <p:par>
                                <p:cTn id="34" presetID="10" presetClass="entr" presetSubtype="0" fill="hold" grpId="0" nodeType="withEffect">
                                  <p:stCondLst>
                                    <p:cond delay="1200"/>
                                  </p:stCondLst>
                                  <p:childTnLst>
                                    <p:set>
                                      <p:cBhvr>
                                        <p:cTn id="35" dur="1" fill="hold">
                                          <p:stCondLst>
                                            <p:cond delay="0"/>
                                          </p:stCondLst>
                                        </p:cTn>
                                        <p:tgtEl>
                                          <p:spTgt spid="10">
                                            <p:txEl>
                                              <p:pRg st="5" end="5"/>
                                            </p:txEl>
                                          </p:spTgt>
                                        </p:tgtEl>
                                        <p:attrNameLst>
                                          <p:attrName>style.visibility</p:attrName>
                                        </p:attrNameLst>
                                      </p:cBhvr>
                                      <p:to>
                                        <p:strVal val="visible"/>
                                      </p:to>
                                    </p:set>
                                    <p:animEffect transition="in" filter="fade">
                                      <p:cBhvr>
                                        <p:cTn id="36" dur="500"/>
                                        <p:tgtEl>
                                          <p:spTgt spid="10">
                                            <p:txEl>
                                              <p:pRg st="5" end="5"/>
                                            </p:txEl>
                                          </p:spTgt>
                                        </p:tgtEl>
                                      </p:cBhvr>
                                    </p:animEffect>
                                  </p:childTnLst>
                                </p:cTn>
                              </p:par>
                              <p:par>
                                <p:cTn id="37" presetID="35" presetClass="path" presetSubtype="0" decel="100000" fill="hold" grpId="1" nodeType="withEffect">
                                  <p:stCondLst>
                                    <p:cond delay="1200"/>
                                  </p:stCondLst>
                                  <p:childTnLst>
                                    <p:animMotion origin="layout" path="M 2.29167E-6 -7.40741E-7 L 2.29167E-6 0.02616 " pathEditMode="relative" rAng="0" ptsTypes="AA">
                                      <p:cBhvr>
                                        <p:cTn id="38" dur="500" spd="-100000" fill="hold"/>
                                        <p:tgtEl>
                                          <p:spTgt spid="10">
                                            <p:txEl>
                                              <p:pRg st="5" end="5"/>
                                            </p:txEl>
                                          </p:spTgt>
                                        </p:tgtEl>
                                        <p:attrNameLst>
                                          <p:attrName>ppt_x</p:attrName>
                                          <p:attrName>ppt_y</p:attrName>
                                        </p:attrNameLst>
                                      </p:cBhvr>
                                      <p:rCtr x="0" y="1296"/>
                                    </p:animMotion>
                                  </p:childTnLst>
                                </p:cTn>
                              </p:par>
                              <p:par>
                                <p:cTn id="39" presetID="10" presetClass="entr" presetSubtype="0" fill="hold" grpId="0" nodeType="withEffect">
                                  <p:stCondLst>
                                    <p:cond delay="1400"/>
                                  </p:stCondLst>
                                  <p:childTnLst>
                                    <p:set>
                                      <p:cBhvr>
                                        <p:cTn id="40" dur="1" fill="hold">
                                          <p:stCondLst>
                                            <p:cond delay="0"/>
                                          </p:stCondLst>
                                        </p:cTn>
                                        <p:tgtEl>
                                          <p:spTgt spid="10">
                                            <p:txEl>
                                              <p:pRg st="6" end="6"/>
                                            </p:txEl>
                                          </p:spTgt>
                                        </p:tgtEl>
                                        <p:attrNameLst>
                                          <p:attrName>style.visibility</p:attrName>
                                        </p:attrNameLst>
                                      </p:cBhvr>
                                      <p:to>
                                        <p:strVal val="visible"/>
                                      </p:to>
                                    </p:set>
                                    <p:animEffect transition="in" filter="fade">
                                      <p:cBhvr>
                                        <p:cTn id="41" dur="500"/>
                                        <p:tgtEl>
                                          <p:spTgt spid="10">
                                            <p:txEl>
                                              <p:pRg st="6" end="6"/>
                                            </p:txEl>
                                          </p:spTgt>
                                        </p:tgtEl>
                                      </p:cBhvr>
                                    </p:animEffect>
                                  </p:childTnLst>
                                </p:cTn>
                              </p:par>
                              <p:par>
                                <p:cTn id="42" presetID="35" presetClass="path" presetSubtype="0" decel="100000" fill="hold" grpId="1" nodeType="withEffect">
                                  <p:stCondLst>
                                    <p:cond delay="1400"/>
                                  </p:stCondLst>
                                  <p:childTnLst>
                                    <p:animMotion origin="layout" path="M 5E-6 -7.40741E-7 L 5E-6 0.02616 " pathEditMode="relative" rAng="0" ptsTypes="AA">
                                      <p:cBhvr>
                                        <p:cTn id="43" dur="500" spd="-100000" fill="hold"/>
                                        <p:tgtEl>
                                          <p:spTgt spid="10">
                                            <p:txEl>
                                              <p:pRg st="6" end="6"/>
                                            </p:txEl>
                                          </p:spTgt>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0" grpId="1"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26564A6-F690-B776-7716-AB1D92FAD11C}"/>
              </a:ext>
              <a:ext uri="{C183D7F6-B498-43B3-948B-1728B52AA6E4}">
                <adec:decorative xmlns:adec="http://schemas.microsoft.com/office/drawing/2017/decorative" val="1"/>
              </a:ext>
            </a:extLst>
          </p:cNvPr>
          <p:cNvSpPr/>
          <p:nvPr/>
        </p:nvSpPr>
        <p:spPr bwMode="auto">
          <a:xfrm>
            <a:off x="4921432" y="975250"/>
            <a:ext cx="6705600" cy="4638145"/>
          </a:xfrm>
          <a:prstGeom prst="roundRect">
            <a:avLst>
              <a:gd name="adj" fmla="val 233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3" name="Title 2">
            <a:extLst>
              <a:ext uri="{FF2B5EF4-FFF2-40B4-BE49-F238E27FC236}">
                <a16:creationId xmlns:a16="http://schemas.microsoft.com/office/drawing/2014/main" id="{86F3F633-795D-8B1D-C594-3A4D145F00A8}"/>
              </a:ext>
            </a:extLst>
          </p:cNvPr>
          <p:cNvSpPr>
            <a:spLocks noGrp="1"/>
          </p:cNvSpPr>
          <p:nvPr>
            <p:ph type="title"/>
          </p:nvPr>
        </p:nvSpPr>
        <p:spPr>
          <a:xfrm>
            <a:off x="588963" y="914401"/>
            <a:ext cx="4053770" cy="1661993"/>
          </a:xfrm>
        </p:spPr>
        <p:txBody>
          <a:bodyPr/>
          <a:lstStyle/>
          <a:p>
            <a:r>
              <a:rPr lang="en-US"/>
              <a:t>Giving </a:t>
            </a:r>
            <a:r>
              <a:rPr lang="en-US" noProof="0"/>
              <a:t>grocery retailers a competitive edge</a:t>
            </a:r>
          </a:p>
        </p:txBody>
      </p:sp>
      <p:grpSp>
        <p:nvGrpSpPr>
          <p:cNvPr id="8" name="Group 7" descr="NIQ Brandbank logo">
            <a:extLst>
              <a:ext uri="{FF2B5EF4-FFF2-40B4-BE49-F238E27FC236}">
                <a16:creationId xmlns:a16="http://schemas.microsoft.com/office/drawing/2014/main" id="{E87F2076-8039-EC1D-4485-7370996018B3}"/>
              </a:ext>
            </a:extLst>
          </p:cNvPr>
          <p:cNvGrpSpPr/>
          <p:nvPr/>
        </p:nvGrpSpPr>
        <p:grpSpPr>
          <a:xfrm>
            <a:off x="1502429" y="5272595"/>
            <a:ext cx="3321232" cy="645230"/>
            <a:chOff x="1502429" y="5611262"/>
            <a:chExt cx="3321232" cy="645230"/>
          </a:xfrm>
          <a:solidFill>
            <a:srgbClr val="FFFFFF"/>
          </a:solidFill>
        </p:grpSpPr>
        <p:sp>
          <p:nvSpPr>
            <p:cNvPr id="7" name="Rectangle: Rounded Corners 6">
              <a:extLst>
                <a:ext uri="{FF2B5EF4-FFF2-40B4-BE49-F238E27FC236}">
                  <a16:creationId xmlns:a16="http://schemas.microsoft.com/office/drawing/2014/main" id="{A2B932D0-6BC8-1629-7B24-44F8D8E05DCC}"/>
                </a:ext>
              </a:extLst>
            </p:cNvPr>
            <p:cNvSpPr/>
            <p:nvPr/>
          </p:nvSpPr>
          <p:spPr bwMode="auto">
            <a:xfrm>
              <a:off x="1502429" y="5611262"/>
              <a:ext cx="3321232" cy="645230"/>
            </a:xfrm>
            <a:prstGeom prst="roundRect">
              <a:avLst/>
            </a:prstGeom>
            <a:grp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A0E9C860-889A-2311-92CC-4C983A100A60}"/>
                </a:ext>
              </a:extLst>
            </p:cNvPr>
            <p:cNvPicPr>
              <a:picLocks noChangeAspect="1"/>
            </p:cNvPicPr>
            <p:nvPr/>
          </p:nvPicPr>
          <p:blipFill>
            <a:blip r:embed="rId2"/>
            <a:stretch>
              <a:fillRect/>
            </a:stretch>
          </p:blipFill>
          <p:spPr>
            <a:xfrm>
              <a:off x="1683357" y="5755885"/>
              <a:ext cx="2959376" cy="355983"/>
            </a:xfrm>
            <a:prstGeom prst="rect">
              <a:avLst/>
            </a:prstGeom>
            <a:grpFill/>
            <a:ln w="19050">
              <a:noFill/>
            </a:ln>
          </p:spPr>
        </p:pic>
      </p:grpSp>
      <p:sp>
        <p:nvSpPr>
          <p:cNvPr id="14" name="TextBox 13">
            <a:extLst>
              <a:ext uri="{FF2B5EF4-FFF2-40B4-BE49-F238E27FC236}">
                <a16:creationId xmlns:a16="http://schemas.microsoft.com/office/drawing/2014/main" id="{749A4AD8-9855-65DA-516E-9176CE94E649}"/>
              </a:ext>
            </a:extLst>
          </p:cNvPr>
          <p:cNvSpPr txBox="1"/>
          <p:nvPr/>
        </p:nvSpPr>
        <p:spPr>
          <a:xfrm>
            <a:off x="5982159" y="1488700"/>
            <a:ext cx="5173522" cy="3662541"/>
          </a:xfrm>
          <a:prstGeom prst="rect">
            <a:avLst/>
          </a:prstGeom>
          <a:noFill/>
        </p:spPr>
        <p:txBody>
          <a:bodyPr wrap="square" lIns="0" tIns="0" rIns="0" bIns="0" rtlCol="0" anchor="t">
            <a:spAutoFit/>
          </a:bodyPr>
          <a:lstStyle/>
          <a:p>
            <a:pPr>
              <a:defRPr/>
            </a:pPr>
            <a:r>
              <a:rPr lang="en-US" sz="2000">
                <a:ea typeface="+mn-lt"/>
                <a:cs typeface="+mn-lt"/>
              </a:rPr>
              <a:t>Azure AI Search allows us to use hybrid multi-vector search, using text and image embeddings with semantic ranking to promote the most semantically relevant products to the top. </a:t>
            </a:r>
          </a:p>
          <a:p>
            <a:pPr>
              <a:defRPr/>
            </a:pPr>
            <a:endParaRPr lang="en-US" sz="2000">
              <a:ea typeface="+mn-lt"/>
              <a:cs typeface="+mn-lt"/>
            </a:endParaRPr>
          </a:p>
          <a:p>
            <a:pPr>
              <a:defRPr/>
            </a:pPr>
            <a:r>
              <a:rPr lang="en-US" sz="2000">
                <a:ea typeface="+mn-lt"/>
                <a:cs typeface="+mn-lt"/>
              </a:rPr>
              <a:t>Azure AI Search is exactly what we needed to make the Content Health+ application a reality. </a:t>
            </a:r>
            <a:r>
              <a:rPr lang="en-US" sz="2400" b="1">
                <a:ea typeface="+mn-lt"/>
                <a:cs typeface="+mn-lt"/>
              </a:rPr>
              <a:t> </a:t>
            </a:r>
          </a:p>
          <a:p>
            <a:pPr algn="r">
              <a:defRPr/>
            </a:pPr>
            <a:r>
              <a:rPr lang="en-US" sz="1800" b="1">
                <a:ea typeface="+mn-lt"/>
                <a:cs typeface="+mn-lt"/>
              </a:rPr>
              <a:t>Gabriel Harris</a:t>
            </a:r>
          </a:p>
          <a:p>
            <a:pPr algn="r">
              <a:defRPr/>
            </a:pPr>
            <a:r>
              <a:rPr lang="en-US" sz="1800">
                <a:ea typeface="+mn-lt"/>
                <a:cs typeface="+mn-lt"/>
              </a:rPr>
              <a:t>Principal Data Scientist</a:t>
            </a:r>
          </a:p>
          <a:p>
            <a:pPr algn="r">
              <a:defRPr/>
            </a:pPr>
            <a:r>
              <a:rPr lang="en-US" sz="1800">
                <a:ea typeface="+mn-lt"/>
                <a:cs typeface="+mn-lt"/>
              </a:rPr>
              <a:t>NIQ Brandbank</a:t>
            </a:r>
          </a:p>
        </p:txBody>
      </p:sp>
      <p:sp>
        <p:nvSpPr>
          <p:cNvPr id="9" name="TextBox 8">
            <a:extLst>
              <a:ext uri="{FF2B5EF4-FFF2-40B4-BE49-F238E27FC236}">
                <a16:creationId xmlns:a16="http://schemas.microsoft.com/office/drawing/2014/main" id="{7A57E481-D27B-9F6F-43BD-0DE12A380CD3}"/>
              </a:ext>
            </a:extLst>
          </p:cNvPr>
          <p:cNvSpPr txBox="1"/>
          <p:nvPr/>
        </p:nvSpPr>
        <p:spPr>
          <a:xfrm>
            <a:off x="10126282" y="6366254"/>
            <a:ext cx="1502014" cy="246221"/>
          </a:xfrm>
          <a:prstGeom prst="rect">
            <a:avLst/>
          </a:prstGeom>
          <a:noFill/>
        </p:spPr>
        <p:txBody>
          <a:bodyPr wrap="none" lIns="0" tIns="0" rIns="0" bIns="0" rtlCol="0" anchor="t">
            <a:spAutoFit/>
          </a:bodyPr>
          <a:lstStyle/>
          <a:p>
            <a:pPr marR="0" lvl="0" indent="0" fontAlgn="auto">
              <a:lnSpc>
                <a:spcPct val="100000"/>
              </a:lnSpc>
              <a:spcBef>
                <a:spcPts val="0"/>
              </a:spcBef>
              <a:spcAft>
                <a:spcPts val="0"/>
              </a:spcAft>
              <a:buClrTx/>
              <a:buSzTx/>
              <a:buFontTx/>
              <a:buNone/>
              <a:tabLst/>
              <a:defRPr/>
            </a:pPr>
            <a:r>
              <a:rPr lang="en-US" sz="1600">
                <a:cs typeface="Segoe UI"/>
                <a:sym typeface="Wingdings" panose="05000000000000000000" pitchFamily="2" charset="2"/>
              </a:rPr>
              <a:t>Get the </a:t>
            </a:r>
            <a:r>
              <a:rPr lang="en-US" sz="1600">
                <a:solidFill>
                  <a:schemeClr val="accent1"/>
                </a:solidFill>
                <a:cs typeface="Segoe UI"/>
                <a:sym typeface="Wingdings" panose="05000000000000000000" pitchFamily="2" charset="2"/>
                <a:hlinkClick r:id="rId3">
                  <a:extLst>
                    <a:ext uri="{A12FA001-AC4F-418D-AE19-62706E023703}">
                      <ahyp:hlinkClr xmlns:ahyp="http://schemas.microsoft.com/office/drawing/2018/hyperlinkcolor" val="tx"/>
                    </a:ext>
                  </a:extLst>
                </a:hlinkClick>
              </a:rPr>
              <a:t>full story</a:t>
            </a:r>
            <a:endParaRPr lang="en-US" sz="1600">
              <a:solidFill>
                <a:schemeClr val="accent1"/>
              </a:solidFill>
              <a:cs typeface="Segoe UI"/>
              <a:hlinkClick r:id="rId4">
                <a:extLst>
                  <a:ext uri="{A12FA001-AC4F-418D-AE19-62706E023703}">
                    <ahyp:hlinkClr xmlns:ahyp="http://schemas.microsoft.com/office/drawing/2018/hyperlinkcolor" val="tx"/>
                  </a:ext>
                </a:extLst>
              </a:hlinkClick>
            </a:endParaRPr>
          </a:p>
        </p:txBody>
      </p:sp>
      <p:sp>
        <p:nvSpPr>
          <p:cNvPr id="25" name="Freeform: Shape 24">
            <a:extLst>
              <a:ext uri="{FF2B5EF4-FFF2-40B4-BE49-F238E27FC236}">
                <a16:creationId xmlns:a16="http://schemas.microsoft.com/office/drawing/2014/main" id="{50EF6B46-25D6-A5CE-6096-3D35C82251A6}"/>
              </a:ext>
              <a:ext uri="{C183D7F6-B498-43B3-948B-1728B52AA6E4}">
                <adec:decorative xmlns:adec="http://schemas.microsoft.com/office/drawing/2017/decorative" val="1"/>
              </a:ext>
            </a:extLst>
          </p:cNvPr>
          <p:cNvSpPr>
            <a:spLocks noChangeAspect="1"/>
          </p:cNvSpPr>
          <p:nvPr/>
        </p:nvSpPr>
        <p:spPr>
          <a:xfrm>
            <a:off x="5327129" y="1377723"/>
            <a:ext cx="543466" cy="424844"/>
          </a:xfrm>
          <a:custGeom>
            <a:avLst/>
            <a:gdLst>
              <a:gd name="connsiteX0" fmla="*/ 139854 w 647327"/>
              <a:gd name="connsiteY0" fmla="*/ 252226 h 506035"/>
              <a:gd name="connsiteX1" fmla="*/ 151652 w 647327"/>
              <a:gd name="connsiteY1" fmla="*/ 252226 h 506035"/>
              <a:gd name="connsiteX2" fmla="*/ 238126 w 647327"/>
              <a:gd name="connsiteY2" fmla="*/ 288916 h 506035"/>
              <a:gd name="connsiteX3" fmla="*/ 276542 w 647327"/>
              <a:gd name="connsiteY3" fmla="*/ 380426 h 506035"/>
              <a:gd name="connsiteX4" fmla="*/ 238126 w 647327"/>
              <a:gd name="connsiteY4" fmla="*/ 469345 h 506035"/>
              <a:gd name="connsiteX5" fmla="*/ 143307 w 647327"/>
              <a:gd name="connsiteY5" fmla="*/ 504308 h 506035"/>
              <a:gd name="connsiteX6" fmla="*/ 40863 w 647327"/>
              <a:gd name="connsiteY6" fmla="*/ 454957 h 506035"/>
              <a:gd name="connsiteX7" fmla="*/ 0 w 647327"/>
              <a:gd name="connsiteY7" fmla="*/ 314527 h 506035"/>
              <a:gd name="connsiteX8" fmla="*/ 35827 w 647327"/>
              <a:gd name="connsiteY8" fmla="*/ 158127 h 506035"/>
              <a:gd name="connsiteX9" fmla="*/ 123451 w 647327"/>
              <a:gd name="connsiteY9" fmla="*/ 42589 h 506035"/>
              <a:gd name="connsiteX10" fmla="*/ 215680 w 647327"/>
              <a:gd name="connsiteY10" fmla="*/ 144 h 506035"/>
              <a:gd name="connsiteX11" fmla="*/ 257838 w 647327"/>
              <a:gd name="connsiteY11" fmla="*/ 16115 h 506035"/>
              <a:gd name="connsiteX12" fmla="*/ 272945 w 647327"/>
              <a:gd name="connsiteY12" fmla="*/ 57409 h 506035"/>
              <a:gd name="connsiteX13" fmla="*/ 239996 w 647327"/>
              <a:gd name="connsiteY13" fmla="*/ 112228 h 506035"/>
              <a:gd name="connsiteX14" fmla="*/ 169206 w 647327"/>
              <a:gd name="connsiteY14" fmla="*/ 169494 h 506035"/>
              <a:gd name="connsiteX15" fmla="*/ 139710 w 647327"/>
              <a:gd name="connsiteY15" fmla="*/ 252082 h 506035"/>
              <a:gd name="connsiteX16" fmla="*/ 512366 w 647327"/>
              <a:gd name="connsiteY16" fmla="*/ 252226 h 506035"/>
              <a:gd name="connsiteX17" fmla="*/ 523301 w 647327"/>
              <a:gd name="connsiteY17" fmla="*/ 252226 h 506035"/>
              <a:gd name="connsiteX18" fmla="*/ 608911 w 647327"/>
              <a:gd name="connsiteY18" fmla="*/ 288916 h 506035"/>
              <a:gd name="connsiteX19" fmla="*/ 647328 w 647327"/>
              <a:gd name="connsiteY19" fmla="*/ 380426 h 506035"/>
              <a:gd name="connsiteX20" fmla="*/ 608911 w 647327"/>
              <a:gd name="connsiteY20" fmla="*/ 469777 h 506035"/>
              <a:gd name="connsiteX21" fmla="*/ 514093 w 647327"/>
              <a:gd name="connsiteY21" fmla="*/ 506035 h 506035"/>
              <a:gd name="connsiteX22" fmla="*/ 411217 w 647327"/>
              <a:gd name="connsiteY22" fmla="*/ 455388 h 506035"/>
              <a:gd name="connsiteX23" fmla="*/ 370786 w 647327"/>
              <a:gd name="connsiteY23" fmla="*/ 314527 h 506035"/>
              <a:gd name="connsiteX24" fmla="*/ 391792 w 647327"/>
              <a:gd name="connsiteY24" fmla="*/ 192227 h 506035"/>
              <a:gd name="connsiteX25" fmla="*/ 446180 w 647327"/>
              <a:gd name="connsiteY25" fmla="*/ 92373 h 506035"/>
              <a:gd name="connsiteX26" fmla="*/ 517834 w 647327"/>
              <a:gd name="connsiteY26" fmla="*/ 24892 h 506035"/>
              <a:gd name="connsiteX27" fmla="*/ 586609 w 647327"/>
              <a:gd name="connsiteY27" fmla="*/ 0 h 506035"/>
              <a:gd name="connsiteX28" fmla="*/ 629199 w 647327"/>
              <a:gd name="connsiteY28" fmla="*/ 15539 h 506035"/>
              <a:gd name="connsiteX29" fmla="*/ 644019 w 647327"/>
              <a:gd name="connsiteY29" fmla="*/ 57265 h 506035"/>
              <a:gd name="connsiteX30" fmla="*/ 611070 w 647327"/>
              <a:gd name="connsiteY30" fmla="*/ 112085 h 506035"/>
              <a:gd name="connsiteX31" fmla="*/ 541143 w 647327"/>
              <a:gd name="connsiteY31" fmla="*/ 169781 h 506035"/>
              <a:gd name="connsiteX32" fmla="*/ 512510 w 647327"/>
              <a:gd name="connsiteY32" fmla="*/ 251938 h 50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7327" h="506035">
                <a:moveTo>
                  <a:pt x="139854" y="252226"/>
                </a:moveTo>
                <a:lnTo>
                  <a:pt x="151652" y="252226"/>
                </a:lnTo>
                <a:cubicBezTo>
                  <a:pt x="183738" y="252226"/>
                  <a:pt x="212515" y="264456"/>
                  <a:pt x="238126" y="288916"/>
                </a:cubicBezTo>
                <a:cubicBezTo>
                  <a:pt x="263737" y="313376"/>
                  <a:pt x="276542" y="343879"/>
                  <a:pt x="276542" y="380426"/>
                </a:cubicBezTo>
                <a:cubicBezTo>
                  <a:pt x="276542" y="416972"/>
                  <a:pt x="263737" y="446036"/>
                  <a:pt x="238126" y="469345"/>
                </a:cubicBezTo>
                <a:cubicBezTo>
                  <a:pt x="212515" y="492654"/>
                  <a:pt x="180860" y="504308"/>
                  <a:pt x="143307" y="504308"/>
                </a:cubicBezTo>
                <a:cubicBezTo>
                  <a:pt x="102301" y="504308"/>
                  <a:pt x="68200" y="487906"/>
                  <a:pt x="40863" y="454957"/>
                </a:cubicBezTo>
                <a:cubicBezTo>
                  <a:pt x="13525" y="422008"/>
                  <a:pt x="0" y="375246"/>
                  <a:pt x="0" y="314527"/>
                </a:cubicBezTo>
                <a:cubicBezTo>
                  <a:pt x="0" y="258845"/>
                  <a:pt x="11942" y="206759"/>
                  <a:pt x="35827" y="158127"/>
                </a:cubicBezTo>
                <a:cubicBezTo>
                  <a:pt x="59711" y="109495"/>
                  <a:pt x="88919" y="71078"/>
                  <a:pt x="123451" y="42589"/>
                </a:cubicBezTo>
                <a:cubicBezTo>
                  <a:pt x="157983" y="14388"/>
                  <a:pt x="188630" y="144"/>
                  <a:pt x="215680" y="144"/>
                </a:cubicBezTo>
                <a:cubicBezTo>
                  <a:pt x="233665" y="144"/>
                  <a:pt x="247766" y="5468"/>
                  <a:pt x="257838" y="16115"/>
                </a:cubicBezTo>
                <a:cubicBezTo>
                  <a:pt x="267909" y="26762"/>
                  <a:pt x="272945" y="40575"/>
                  <a:pt x="272945" y="57409"/>
                </a:cubicBezTo>
                <a:cubicBezTo>
                  <a:pt x="272945" y="82157"/>
                  <a:pt x="262010" y="100430"/>
                  <a:pt x="239996" y="112228"/>
                </a:cubicBezTo>
                <a:cubicBezTo>
                  <a:pt x="210213" y="128487"/>
                  <a:pt x="186616" y="147624"/>
                  <a:pt x="169206" y="169494"/>
                </a:cubicBezTo>
                <a:cubicBezTo>
                  <a:pt x="151796" y="191364"/>
                  <a:pt x="141868" y="218989"/>
                  <a:pt x="139710" y="252082"/>
                </a:cubicBezTo>
                <a:close/>
                <a:moveTo>
                  <a:pt x="512366" y="252226"/>
                </a:moveTo>
                <a:lnTo>
                  <a:pt x="523301" y="252226"/>
                </a:lnTo>
                <a:cubicBezTo>
                  <a:pt x="554811" y="252226"/>
                  <a:pt x="583300" y="264456"/>
                  <a:pt x="608911" y="288916"/>
                </a:cubicBezTo>
                <a:cubicBezTo>
                  <a:pt x="634522" y="313376"/>
                  <a:pt x="647328" y="343879"/>
                  <a:pt x="647328" y="380426"/>
                </a:cubicBezTo>
                <a:cubicBezTo>
                  <a:pt x="647328" y="416972"/>
                  <a:pt x="634522" y="445604"/>
                  <a:pt x="608911" y="469777"/>
                </a:cubicBezTo>
                <a:cubicBezTo>
                  <a:pt x="583300" y="493949"/>
                  <a:pt x="551646" y="506035"/>
                  <a:pt x="514093" y="506035"/>
                </a:cubicBezTo>
                <a:cubicBezTo>
                  <a:pt x="472511" y="506035"/>
                  <a:pt x="438266" y="489201"/>
                  <a:pt x="411217" y="455388"/>
                </a:cubicBezTo>
                <a:cubicBezTo>
                  <a:pt x="384167" y="421576"/>
                  <a:pt x="370786" y="374814"/>
                  <a:pt x="370786" y="314527"/>
                </a:cubicBezTo>
                <a:cubicBezTo>
                  <a:pt x="370786" y="271219"/>
                  <a:pt x="377836" y="230500"/>
                  <a:pt x="391792" y="192227"/>
                </a:cubicBezTo>
                <a:cubicBezTo>
                  <a:pt x="405893" y="153954"/>
                  <a:pt x="424022" y="120717"/>
                  <a:pt x="446180" y="92373"/>
                </a:cubicBezTo>
                <a:cubicBezTo>
                  <a:pt x="468338" y="64028"/>
                  <a:pt x="492222" y="41582"/>
                  <a:pt x="517834" y="24892"/>
                </a:cubicBezTo>
                <a:cubicBezTo>
                  <a:pt x="543445" y="8345"/>
                  <a:pt x="566322" y="0"/>
                  <a:pt x="586609" y="0"/>
                </a:cubicBezTo>
                <a:cubicBezTo>
                  <a:pt x="605170" y="0"/>
                  <a:pt x="619415" y="5180"/>
                  <a:pt x="629199" y="15539"/>
                </a:cubicBezTo>
                <a:cubicBezTo>
                  <a:pt x="638983" y="25899"/>
                  <a:pt x="644019" y="39855"/>
                  <a:pt x="644019" y="57265"/>
                </a:cubicBezTo>
                <a:cubicBezTo>
                  <a:pt x="644019" y="82589"/>
                  <a:pt x="633084" y="100862"/>
                  <a:pt x="611070" y="112085"/>
                </a:cubicBezTo>
                <a:cubicBezTo>
                  <a:pt x="580135" y="129494"/>
                  <a:pt x="556826" y="148775"/>
                  <a:pt x="541143" y="169781"/>
                </a:cubicBezTo>
                <a:cubicBezTo>
                  <a:pt x="525459" y="190788"/>
                  <a:pt x="515819" y="218270"/>
                  <a:pt x="512510" y="251938"/>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6" name="Freeform: Shape 25">
            <a:extLst>
              <a:ext uri="{FF2B5EF4-FFF2-40B4-BE49-F238E27FC236}">
                <a16:creationId xmlns:a16="http://schemas.microsoft.com/office/drawing/2014/main" id="{B776EC7A-655F-B10D-4B44-5BD27ADA0A67}"/>
              </a:ext>
              <a:ext uri="{C183D7F6-B498-43B3-948B-1728B52AA6E4}">
                <adec:decorative xmlns:adec="http://schemas.microsoft.com/office/drawing/2017/decorative" val="1"/>
              </a:ext>
            </a:extLst>
          </p:cNvPr>
          <p:cNvSpPr>
            <a:spLocks noChangeAspect="1"/>
          </p:cNvSpPr>
          <p:nvPr/>
        </p:nvSpPr>
        <p:spPr>
          <a:xfrm>
            <a:off x="10723416" y="3709752"/>
            <a:ext cx="543829" cy="424844"/>
          </a:xfrm>
          <a:custGeom>
            <a:avLst/>
            <a:gdLst>
              <a:gd name="connsiteX0" fmla="*/ 136689 w 647759"/>
              <a:gd name="connsiteY0" fmla="*/ 255535 h 506035"/>
              <a:gd name="connsiteX1" fmla="*/ 124027 w 647759"/>
              <a:gd name="connsiteY1" fmla="*/ 255535 h 506035"/>
              <a:gd name="connsiteX2" fmla="*/ 38417 w 647759"/>
              <a:gd name="connsiteY2" fmla="*/ 217119 h 506035"/>
              <a:gd name="connsiteX3" fmla="*/ 0 w 647759"/>
              <a:gd name="connsiteY3" fmla="*/ 126473 h 506035"/>
              <a:gd name="connsiteX4" fmla="*/ 38417 w 647759"/>
              <a:gd name="connsiteY4" fmla="*/ 36258 h 506035"/>
              <a:gd name="connsiteX5" fmla="*/ 132372 w 647759"/>
              <a:gd name="connsiteY5" fmla="*/ 0 h 506035"/>
              <a:gd name="connsiteX6" fmla="*/ 235680 w 647759"/>
              <a:gd name="connsiteY6" fmla="*/ 50647 h 506035"/>
              <a:gd name="connsiteX7" fmla="*/ 275679 w 647759"/>
              <a:gd name="connsiteY7" fmla="*/ 191508 h 506035"/>
              <a:gd name="connsiteX8" fmla="*/ 240716 w 647759"/>
              <a:gd name="connsiteY8" fmla="*/ 347045 h 506035"/>
              <a:gd name="connsiteX9" fmla="*/ 154674 w 647759"/>
              <a:gd name="connsiteY9" fmla="*/ 463014 h 506035"/>
              <a:gd name="connsiteX10" fmla="*/ 62301 w 647759"/>
              <a:gd name="connsiteY10" fmla="*/ 506035 h 506035"/>
              <a:gd name="connsiteX11" fmla="*/ 19712 w 647759"/>
              <a:gd name="connsiteY11" fmla="*/ 489632 h 506035"/>
              <a:gd name="connsiteX12" fmla="*/ 3309 w 647759"/>
              <a:gd name="connsiteY12" fmla="*/ 449633 h 506035"/>
              <a:gd name="connsiteX13" fmla="*/ 37841 w 647759"/>
              <a:gd name="connsiteY13" fmla="*/ 393951 h 506035"/>
              <a:gd name="connsiteX14" fmla="*/ 107768 w 647759"/>
              <a:gd name="connsiteY14" fmla="*/ 336685 h 506035"/>
              <a:gd name="connsiteX15" fmla="*/ 136401 w 647759"/>
              <a:gd name="connsiteY15" fmla="*/ 255823 h 506035"/>
              <a:gd name="connsiteX16" fmla="*/ 507618 w 647759"/>
              <a:gd name="connsiteY16" fmla="*/ 255535 h 506035"/>
              <a:gd name="connsiteX17" fmla="*/ 497546 w 647759"/>
              <a:gd name="connsiteY17" fmla="*/ 255535 h 506035"/>
              <a:gd name="connsiteX18" fmla="*/ 410353 w 647759"/>
              <a:gd name="connsiteY18" fmla="*/ 217550 h 506035"/>
              <a:gd name="connsiteX19" fmla="*/ 371217 w 647759"/>
              <a:gd name="connsiteY19" fmla="*/ 126473 h 506035"/>
              <a:gd name="connsiteX20" fmla="*/ 410065 w 647759"/>
              <a:gd name="connsiteY20" fmla="*/ 36690 h 506035"/>
              <a:gd name="connsiteX21" fmla="*/ 504453 w 647759"/>
              <a:gd name="connsiteY21" fmla="*/ 0 h 506035"/>
              <a:gd name="connsiteX22" fmla="*/ 608192 w 647759"/>
              <a:gd name="connsiteY22" fmla="*/ 49783 h 506035"/>
              <a:gd name="connsiteX23" fmla="*/ 647760 w 647759"/>
              <a:gd name="connsiteY23" fmla="*/ 191364 h 506035"/>
              <a:gd name="connsiteX24" fmla="*/ 612796 w 647759"/>
              <a:gd name="connsiteY24" fmla="*/ 348627 h 506035"/>
              <a:gd name="connsiteX25" fmla="*/ 526754 w 647759"/>
              <a:gd name="connsiteY25" fmla="*/ 463302 h 506035"/>
              <a:gd name="connsiteX26" fmla="*/ 433662 w 647759"/>
              <a:gd name="connsiteY26" fmla="*/ 505891 h 506035"/>
              <a:gd name="connsiteX27" fmla="*/ 390641 w 647759"/>
              <a:gd name="connsiteY27" fmla="*/ 489920 h 506035"/>
              <a:gd name="connsiteX28" fmla="*/ 374670 w 647759"/>
              <a:gd name="connsiteY28" fmla="*/ 449489 h 506035"/>
              <a:gd name="connsiteX29" fmla="*/ 409202 w 647759"/>
              <a:gd name="connsiteY29" fmla="*/ 393807 h 506035"/>
              <a:gd name="connsiteX30" fmla="*/ 480856 w 647759"/>
              <a:gd name="connsiteY30" fmla="*/ 336110 h 506035"/>
              <a:gd name="connsiteX31" fmla="*/ 507906 w 647759"/>
              <a:gd name="connsiteY31" fmla="*/ 255535 h 50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7759" h="506035">
                <a:moveTo>
                  <a:pt x="136689" y="255535"/>
                </a:moveTo>
                <a:lnTo>
                  <a:pt x="124027" y="255535"/>
                </a:lnTo>
                <a:cubicBezTo>
                  <a:pt x="92517" y="255535"/>
                  <a:pt x="64028" y="242730"/>
                  <a:pt x="38417" y="217119"/>
                </a:cubicBezTo>
                <a:cubicBezTo>
                  <a:pt x="12806" y="191508"/>
                  <a:pt x="0" y="161292"/>
                  <a:pt x="0" y="126473"/>
                </a:cubicBezTo>
                <a:cubicBezTo>
                  <a:pt x="0" y="91653"/>
                  <a:pt x="12806" y="60431"/>
                  <a:pt x="38417" y="36258"/>
                </a:cubicBezTo>
                <a:cubicBezTo>
                  <a:pt x="64028" y="12086"/>
                  <a:pt x="95394" y="0"/>
                  <a:pt x="132372" y="0"/>
                </a:cubicBezTo>
                <a:cubicBezTo>
                  <a:pt x="174530" y="0"/>
                  <a:pt x="208918" y="16834"/>
                  <a:pt x="235680" y="50647"/>
                </a:cubicBezTo>
                <a:cubicBezTo>
                  <a:pt x="262298" y="84315"/>
                  <a:pt x="275679" y="131365"/>
                  <a:pt x="275679" y="191508"/>
                </a:cubicBezTo>
                <a:cubicBezTo>
                  <a:pt x="275679" y="246615"/>
                  <a:pt x="264025" y="298412"/>
                  <a:pt x="240716" y="347045"/>
                </a:cubicBezTo>
                <a:cubicBezTo>
                  <a:pt x="217407" y="395677"/>
                  <a:pt x="188774" y="434238"/>
                  <a:pt x="154674" y="463014"/>
                </a:cubicBezTo>
                <a:cubicBezTo>
                  <a:pt x="120718" y="491647"/>
                  <a:pt x="89927" y="506035"/>
                  <a:pt x="62301" y="506035"/>
                </a:cubicBezTo>
                <a:cubicBezTo>
                  <a:pt x="44891" y="506035"/>
                  <a:pt x="30647" y="500567"/>
                  <a:pt x="19712" y="489632"/>
                </a:cubicBezTo>
                <a:cubicBezTo>
                  <a:pt x="8777" y="478697"/>
                  <a:pt x="3309" y="465316"/>
                  <a:pt x="3309" y="449633"/>
                </a:cubicBezTo>
                <a:cubicBezTo>
                  <a:pt x="3309" y="424310"/>
                  <a:pt x="14820" y="405749"/>
                  <a:pt x="37841" y="393951"/>
                </a:cubicBezTo>
                <a:cubicBezTo>
                  <a:pt x="67625" y="376541"/>
                  <a:pt x="90934" y="357404"/>
                  <a:pt x="107768" y="336685"/>
                </a:cubicBezTo>
                <a:cubicBezTo>
                  <a:pt x="124602" y="315966"/>
                  <a:pt x="134242" y="288916"/>
                  <a:pt x="136401" y="255823"/>
                </a:cubicBezTo>
                <a:close/>
                <a:moveTo>
                  <a:pt x="507618" y="255535"/>
                </a:moveTo>
                <a:lnTo>
                  <a:pt x="497546" y="255535"/>
                </a:lnTo>
                <a:cubicBezTo>
                  <a:pt x="465460" y="255535"/>
                  <a:pt x="436396" y="242874"/>
                  <a:pt x="410353" y="217550"/>
                </a:cubicBezTo>
                <a:cubicBezTo>
                  <a:pt x="384311" y="192227"/>
                  <a:pt x="371217" y="161868"/>
                  <a:pt x="371217" y="126473"/>
                </a:cubicBezTo>
                <a:cubicBezTo>
                  <a:pt x="371217" y="91078"/>
                  <a:pt x="384167" y="61150"/>
                  <a:pt x="410065" y="36690"/>
                </a:cubicBezTo>
                <a:cubicBezTo>
                  <a:pt x="435964" y="12230"/>
                  <a:pt x="467331" y="0"/>
                  <a:pt x="504453" y="0"/>
                </a:cubicBezTo>
                <a:cubicBezTo>
                  <a:pt x="547186" y="0"/>
                  <a:pt x="581717" y="16546"/>
                  <a:pt x="608192" y="49783"/>
                </a:cubicBezTo>
                <a:cubicBezTo>
                  <a:pt x="634666" y="83020"/>
                  <a:pt x="647760" y="130214"/>
                  <a:pt x="647760" y="191364"/>
                </a:cubicBezTo>
                <a:cubicBezTo>
                  <a:pt x="647760" y="248197"/>
                  <a:pt x="636105" y="300571"/>
                  <a:pt x="612796" y="348627"/>
                </a:cubicBezTo>
                <a:cubicBezTo>
                  <a:pt x="589487" y="396684"/>
                  <a:pt x="560855" y="434957"/>
                  <a:pt x="526754" y="463302"/>
                </a:cubicBezTo>
                <a:cubicBezTo>
                  <a:pt x="492798" y="491647"/>
                  <a:pt x="461719" y="505891"/>
                  <a:pt x="433662" y="505891"/>
                </a:cubicBezTo>
                <a:cubicBezTo>
                  <a:pt x="415677" y="505891"/>
                  <a:pt x="401289" y="500567"/>
                  <a:pt x="390641" y="489920"/>
                </a:cubicBezTo>
                <a:cubicBezTo>
                  <a:pt x="379994" y="479273"/>
                  <a:pt x="374670" y="465748"/>
                  <a:pt x="374670" y="449489"/>
                </a:cubicBezTo>
                <a:cubicBezTo>
                  <a:pt x="374670" y="424741"/>
                  <a:pt x="386181" y="406181"/>
                  <a:pt x="409202" y="393807"/>
                </a:cubicBezTo>
                <a:cubicBezTo>
                  <a:pt x="441288" y="375246"/>
                  <a:pt x="465173" y="355965"/>
                  <a:pt x="480856" y="336110"/>
                </a:cubicBezTo>
                <a:cubicBezTo>
                  <a:pt x="496539" y="316110"/>
                  <a:pt x="505604" y="289348"/>
                  <a:pt x="507906" y="255535"/>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pic>
        <p:nvPicPr>
          <p:cNvPr id="4" name="Picture 3">
            <a:extLst>
              <a:ext uri="{FF2B5EF4-FFF2-40B4-BE49-F238E27FC236}">
                <a16:creationId xmlns:a16="http://schemas.microsoft.com/office/drawing/2014/main" id="{A4A3FF8D-3EF3-8897-AB67-73ED6159BF82}"/>
              </a:ext>
              <a:ext uri="{C183D7F6-B498-43B3-948B-1728B52AA6E4}">
                <adec:decorative xmlns:adec="http://schemas.microsoft.com/office/drawing/2017/decorative" val="1"/>
              </a:ext>
            </a:extLst>
          </p:cNvPr>
          <p:cNvPicPr>
            <a:picLocks noChangeAspect="1"/>
          </p:cNvPicPr>
          <p:nvPr/>
        </p:nvPicPr>
        <p:blipFill>
          <a:blip r:embed="rId5"/>
          <a:srcRect l="393" r="393"/>
          <a:stretch/>
        </p:blipFill>
        <p:spPr>
          <a:xfrm>
            <a:off x="564968" y="3090333"/>
            <a:ext cx="3657600" cy="2827492"/>
          </a:xfrm>
          <a:prstGeom prst="roundRect">
            <a:avLst/>
          </a:prstGeom>
          <a:effectLst>
            <a:outerShdw blurRad="63500" dist="139700" dir="2700000">
              <a:srgbClr val="000000">
                <a:alpha val="20000"/>
              </a:srgbClr>
            </a:outerShdw>
          </a:effectLst>
        </p:spPr>
      </p:pic>
    </p:spTree>
    <p:extLst>
      <p:ext uri="{BB962C8B-B14F-4D97-AF65-F5344CB8AC3E}">
        <p14:creationId xmlns:p14="http://schemas.microsoft.com/office/powerpoint/2010/main" val="3303976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33333E-6 1.85185E-6 L -3.33333E-6 0.01967 " pathEditMode="relative" rAng="0" ptsTypes="AA">
                                      <p:cBhvr>
                                        <p:cTn id="9" dur="500" spd="-100000" fill="hold"/>
                                        <p:tgtEl>
                                          <p:spTgt spid="3"/>
                                        </p:tgtEl>
                                        <p:attrNameLst>
                                          <p:attrName>ppt_x</p:attrName>
                                          <p:attrName>ppt_y</p:attrName>
                                        </p:attrNameLst>
                                      </p:cBhvr>
                                      <p:rCtr x="0" y="972"/>
                                    </p:animMotion>
                                  </p:childTnLst>
                                </p:cTn>
                              </p:par>
                            </p:childTnLst>
                          </p:cTn>
                        </p:par>
                        <p:par>
                          <p:cTn id="10" fill="hold">
                            <p:stCondLst>
                              <p:cond delay="500"/>
                            </p:stCondLst>
                            <p:childTnLst>
                              <p:par>
                                <p:cTn id="11" presetID="10" presetClass="entr" presetSubtype="0" fill="hold" grpId="0" nodeType="afterEffect">
                                  <p:stCondLst>
                                    <p:cond delay="2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35" presetClass="path" presetSubtype="0" decel="100000" fill="hold" grpId="1" nodeType="withEffect">
                                  <p:stCondLst>
                                    <p:cond delay="200"/>
                                  </p:stCondLst>
                                  <p:childTnLst>
                                    <p:animMotion origin="layout" path="M 4.16667E-6 -4.07407E-6 L 0.01471 -4.07407E-6 " pathEditMode="relative" rAng="0" ptsTypes="AA">
                                      <p:cBhvr>
                                        <p:cTn id="15" dur="500" spd="-100000" fill="hold"/>
                                        <p:tgtEl>
                                          <p:spTgt spid="17"/>
                                        </p:tgtEl>
                                        <p:attrNameLst>
                                          <p:attrName>ppt_x</p:attrName>
                                          <p:attrName>ppt_y</p:attrName>
                                        </p:attrNameLst>
                                      </p:cBhvr>
                                      <p:rCtr x="729" y="0"/>
                                    </p:animMotion>
                                  </p:childTnLst>
                                </p:cTn>
                              </p:par>
                              <p:par>
                                <p:cTn id="16" presetID="10" presetClass="entr" presetSubtype="0" fill="hold" grpId="0" nodeType="withEffect">
                                  <p:stCondLst>
                                    <p:cond delay="2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grpId="1" nodeType="withEffect">
                                  <p:stCondLst>
                                    <p:cond delay="200"/>
                                  </p:stCondLst>
                                  <p:childTnLst>
                                    <p:animMotion origin="layout" path="M -4.375E-6 2.22222E-6 L -4.375E-6 0.01967 " pathEditMode="relative" rAng="0" ptsTypes="AA">
                                      <p:cBhvr>
                                        <p:cTn id="20" dur="500" spd="-100000" fill="hold"/>
                                        <p:tgtEl>
                                          <p:spTgt spid="14"/>
                                        </p:tgtEl>
                                        <p:attrNameLst>
                                          <p:attrName>ppt_x</p:attrName>
                                          <p:attrName>ppt_y</p:attrName>
                                        </p:attrNameLst>
                                      </p:cBhvr>
                                      <p:rCtr x="0" y="972"/>
                                    </p:animMotion>
                                  </p:childTnLst>
                                </p:cTn>
                              </p:par>
                              <p:par>
                                <p:cTn id="21" presetID="23" presetClass="entr" presetSubtype="16" fill="hold" grpId="0"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p:cTn id="23" dur="300" fill="hold"/>
                                        <p:tgtEl>
                                          <p:spTgt spid="25"/>
                                        </p:tgtEl>
                                        <p:attrNameLst>
                                          <p:attrName>ppt_w</p:attrName>
                                        </p:attrNameLst>
                                      </p:cBhvr>
                                      <p:tavLst>
                                        <p:tav tm="0">
                                          <p:val>
                                            <p:fltVal val="0"/>
                                          </p:val>
                                        </p:tav>
                                        <p:tav tm="100000">
                                          <p:val>
                                            <p:strVal val="#ppt_w"/>
                                          </p:val>
                                        </p:tav>
                                      </p:tavLst>
                                    </p:anim>
                                    <p:anim calcmode="lin" valueType="num">
                                      <p:cBhvr>
                                        <p:cTn id="24" dur="300" fill="hold"/>
                                        <p:tgtEl>
                                          <p:spTgt spid="25"/>
                                        </p:tgtEl>
                                        <p:attrNameLst>
                                          <p:attrName>ppt_h</p:attrName>
                                        </p:attrNameLst>
                                      </p:cBhvr>
                                      <p:tavLst>
                                        <p:tav tm="0">
                                          <p:val>
                                            <p:fltVal val="0"/>
                                          </p:val>
                                        </p:tav>
                                        <p:tav tm="100000">
                                          <p:val>
                                            <p:strVal val="#ppt_h"/>
                                          </p:val>
                                        </p:tav>
                                      </p:tavLst>
                                    </p:anim>
                                  </p:childTnLst>
                                </p:cTn>
                              </p:par>
                              <p:par>
                                <p:cTn id="25" presetID="6" presetClass="emph" presetSubtype="0" accel="100000" autoRev="1" fill="hold" grpId="1" nodeType="withEffect">
                                  <p:stCondLst>
                                    <p:cond delay="400"/>
                                  </p:stCondLst>
                                  <p:childTnLst>
                                    <p:animScale>
                                      <p:cBhvr>
                                        <p:cTn id="26" dur="300" fill="hold"/>
                                        <p:tgtEl>
                                          <p:spTgt spid="25"/>
                                        </p:tgtEl>
                                      </p:cBhvr>
                                      <p:by x="110000" y="110000"/>
                                    </p:animScale>
                                  </p:childTnLst>
                                </p:cTn>
                              </p:par>
                              <p:par>
                                <p:cTn id="27" presetID="23" presetClass="entr" presetSubtype="16" fill="hold" grpId="0" nodeType="withEffect">
                                  <p:stCondLst>
                                    <p:cond delay="400"/>
                                  </p:stCondLst>
                                  <p:childTnLst>
                                    <p:set>
                                      <p:cBhvr>
                                        <p:cTn id="28" dur="1" fill="hold">
                                          <p:stCondLst>
                                            <p:cond delay="0"/>
                                          </p:stCondLst>
                                        </p:cTn>
                                        <p:tgtEl>
                                          <p:spTgt spid="26"/>
                                        </p:tgtEl>
                                        <p:attrNameLst>
                                          <p:attrName>style.visibility</p:attrName>
                                        </p:attrNameLst>
                                      </p:cBhvr>
                                      <p:to>
                                        <p:strVal val="visible"/>
                                      </p:to>
                                    </p:set>
                                    <p:anim calcmode="lin" valueType="num">
                                      <p:cBhvr>
                                        <p:cTn id="29" dur="300" fill="hold"/>
                                        <p:tgtEl>
                                          <p:spTgt spid="26"/>
                                        </p:tgtEl>
                                        <p:attrNameLst>
                                          <p:attrName>ppt_w</p:attrName>
                                        </p:attrNameLst>
                                      </p:cBhvr>
                                      <p:tavLst>
                                        <p:tav tm="0">
                                          <p:val>
                                            <p:fltVal val="0"/>
                                          </p:val>
                                        </p:tav>
                                        <p:tav tm="100000">
                                          <p:val>
                                            <p:strVal val="#ppt_w"/>
                                          </p:val>
                                        </p:tav>
                                      </p:tavLst>
                                    </p:anim>
                                    <p:anim calcmode="lin" valueType="num">
                                      <p:cBhvr>
                                        <p:cTn id="30" dur="300" fill="hold"/>
                                        <p:tgtEl>
                                          <p:spTgt spid="26"/>
                                        </p:tgtEl>
                                        <p:attrNameLst>
                                          <p:attrName>ppt_h</p:attrName>
                                        </p:attrNameLst>
                                      </p:cBhvr>
                                      <p:tavLst>
                                        <p:tav tm="0">
                                          <p:val>
                                            <p:fltVal val="0"/>
                                          </p:val>
                                        </p:tav>
                                        <p:tav tm="100000">
                                          <p:val>
                                            <p:strVal val="#ppt_h"/>
                                          </p:val>
                                        </p:tav>
                                      </p:tavLst>
                                    </p:anim>
                                  </p:childTnLst>
                                </p:cTn>
                              </p:par>
                              <p:par>
                                <p:cTn id="31" presetID="6" presetClass="emph" presetSubtype="0" accel="100000" autoRev="1" fill="hold" grpId="1" nodeType="withEffect">
                                  <p:stCondLst>
                                    <p:cond delay="400"/>
                                  </p:stCondLst>
                                  <p:childTnLst>
                                    <p:animScale>
                                      <p:cBhvr>
                                        <p:cTn id="32" dur="300" fill="hold"/>
                                        <p:tgtEl>
                                          <p:spTgt spid="26"/>
                                        </p:tgtEl>
                                      </p:cBhvr>
                                      <p:by x="110000" y="110000"/>
                                    </p:animScale>
                                  </p:childTnLst>
                                </p:cTn>
                              </p:par>
                            </p:childTnLst>
                          </p:cTn>
                        </p:par>
                        <p:par>
                          <p:cTn id="33" fill="hold">
                            <p:stCondLst>
                              <p:cond delay="1500"/>
                            </p:stCondLst>
                            <p:childTnLst>
                              <p:par>
                                <p:cTn id="34" presetID="10" presetClass="entr" presetSubtype="0" fill="hold" grpId="0" nodeType="afterEffect">
                                  <p:stCondLst>
                                    <p:cond delay="2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42" presetClass="path" presetSubtype="0" decel="100000" fill="hold" grpId="1" nodeType="withEffect">
                                  <p:stCondLst>
                                    <p:cond delay="200"/>
                                  </p:stCondLst>
                                  <p:childTnLst>
                                    <p:animMotion origin="layout" path="M -2.08333E-6 -2.22222E-6 L -2.08333E-6 0.01968 " pathEditMode="relative" rAng="0" ptsTypes="AA">
                                      <p:cBhvr>
                                        <p:cTn id="38"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3" grpId="0"/>
      <p:bldP spid="3" grpId="1"/>
      <p:bldP spid="14" grpId="0"/>
      <p:bldP spid="14" grpId="1"/>
      <p:bldP spid="9" grpId="0"/>
      <p:bldP spid="9" grpId="1"/>
      <p:bldP spid="25" grpId="0" animBg="1"/>
      <p:bldP spid="25" grpId="1" animBg="1"/>
      <p:bldP spid="26" grpId="0" animBg="1"/>
      <p:bldP spid="2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C57A5995-185D-7D02-198A-C7FC8B162BDB}"/>
              </a:ext>
              <a:ext uri="{C183D7F6-B498-43B3-948B-1728B52AA6E4}">
                <adec:decorative xmlns:adec="http://schemas.microsoft.com/office/drawing/2017/decorative" val="1"/>
              </a:ext>
            </a:extLst>
          </p:cNvPr>
          <p:cNvSpPr/>
          <p:nvPr/>
        </p:nvSpPr>
        <p:spPr bwMode="auto">
          <a:xfrm>
            <a:off x="571119" y="2293025"/>
            <a:ext cx="5231607" cy="3976013"/>
          </a:xfrm>
          <a:prstGeom prst="roundRect">
            <a:avLst>
              <a:gd name="adj" fmla="val 19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18" name="Rectangle: Rounded Corners 17">
            <a:extLst>
              <a:ext uri="{FF2B5EF4-FFF2-40B4-BE49-F238E27FC236}">
                <a16:creationId xmlns:a16="http://schemas.microsoft.com/office/drawing/2014/main" id="{6059891E-1E8E-B941-932F-AB4CD5D72604}"/>
              </a:ext>
              <a:ext uri="{C183D7F6-B498-43B3-948B-1728B52AA6E4}">
                <adec:decorative xmlns:adec="http://schemas.microsoft.com/office/drawing/2017/decorative" val="1"/>
              </a:ext>
            </a:extLst>
          </p:cNvPr>
          <p:cNvSpPr/>
          <p:nvPr/>
        </p:nvSpPr>
        <p:spPr bwMode="auto">
          <a:xfrm>
            <a:off x="6388979" y="2293025"/>
            <a:ext cx="5231607" cy="3976013"/>
          </a:xfrm>
          <a:prstGeom prst="roundRect">
            <a:avLst>
              <a:gd name="adj" fmla="val 19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5" name="Title 4">
            <a:extLst>
              <a:ext uri="{FF2B5EF4-FFF2-40B4-BE49-F238E27FC236}">
                <a16:creationId xmlns:a16="http://schemas.microsoft.com/office/drawing/2014/main" id="{FB08ED01-5EBA-64AA-9E27-C7C8F3DF640F}"/>
              </a:ext>
            </a:extLst>
          </p:cNvPr>
          <p:cNvSpPr>
            <a:spLocks noGrp="1"/>
          </p:cNvSpPr>
          <p:nvPr>
            <p:ph type="title"/>
          </p:nvPr>
        </p:nvSpPr>
        <p:spPr>
          <a:xfrm>
            <a:off x="588263" y="457200"/>
            <a:ext cx="11018520" cy="553998"/>
          </a:xfrm>
        </p:spPr>
        <p:txBody>
          <a:bodyPr/>
          <a:lstStyle/>
          <a:p>
            <a:r>
              <a:rPr lang="en-US">
                <a:cs typeface="Segoe UI"/>
              </a:rPr>
              <a:t>Flexible development</a:t>
            </a:r>
            <a:endParaRPr lang="en-US"/>
          </a:p>
        </p:txBody>
      </p:sp>
      <p:sp>
        <p:nvSpPr>
          <p:cNvPr id="7" name="TextBox 6">
            <a:extLst>
              <a:ext uri="{FF2B5EF4-FFF2-40B4-BE49-F238E27FC236}">
                <a16:creationId xmlns:a16="http://schemas.microsoft.com/office/drawing/2014/main" id="{78DA4B7E-A443-845E-AD25-BDED3BCEE10E}"/>
              </a:ext>
            </a:extLst>
          </p:cNvPr>
          <p:cNvSpPr txBox="1"/>
          <p:nvPr/>
        </p:nvSpPr>
        <p:spPr>
          <a:xfrm>
            <a:off x="588963" y="1436688"/>
            <a:ext cx="11017250" cy="430887"/>
          </a:xfrm>
          <a:prstGeom prst="rect">
            <a:avLst/>
          </a:prstGeom>
          <a:noFill/>
        </p:spPr>
        <p:txBody>
          <a:bodyPr wrap="square" lIns="0" tIns="0" rIns="0" bIns="0" rtlCol="0">
            <a:spAutoFit/>
          </a:bodyPr>
          <a:lstStyle/>
          <a:p>
            <a:pPr algn="l"/>
            <a:r>
              <a:rPr lang="en-US" sz="2800"/>
              <a:t>Deploy your way with deep platform and ecosystem integrations</a:t>
            </a:r>
          </a:p>
        </p:txBody>
      </p:sp>
      <p:pic>
        <p:nvPicPr>
          <p:cNvPr id="16" name="Picture 15" descr="PWC logo">
            <a:extLst>
              <a:ext uri="{FF2B5EF4-FFF2-40B4-BE49-F238E27FC236}">
                <a16:creationId xmlns:a16="http://schemas.microsoft.com/office/drawing/2014/main" id="{8EB7B846-D9AC-30AD-BFFE-E0CE594F1A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4729" y="3366631"/>
            <a:ext cx="2384386" cy="1828800"/>
          </a:xfrm>
          <a:prstGeom prst="rect">
            <a:avLst/>
          </a:prstGeom>
        </p:spPr>
      </p:pic>
      <p:sp>
        <p:nvSpPr>
          <p:cNvPr id="3" name="TextBox 2">
            <a:extLst>
              <a:ext uri="{FF2B5EF4-FFF2-40B4-BE49-F238E27FC236}">
                <a16:creationId xmlns:a16="http://schemas.microsoft.com/office/drawing/2014/main" id="{4F77BC08-1167-D34A-1448-B95516A6DF8A}"/>
              </a:ext>
            </a:extLst>
          </p:cNvPr>
          <p:cNvSpPr txBox="1"/>
          <p:nvPr/>
        </p:nvSpPr>
        <p:spPr>
          <a:xfrm>
            <a:off x="1370918" y="5421311"/>
            <a:ext cx="3571165" cy="615553"/>
          </a:xfrm>
          <a:prstGeom prst="rect">
            <a:avLst/>
          </a:prstGeom>
          <a:noFill/>
        </p:spPr>
        <p:txBody>
          <a:bodyPr wrap="square" lIns="0" tIns="0" rIns="0" bIns="0" rtlCol="0">
            <a:spAutoFit/>
          </a:bodyPr>
          <a:lstStyle/>
          <a:p>
            <a:pPr algn="ctr"/>
            <a:r>
              <a:rPr lang="en-US" sz="2000"/>
              <a:t>Audit process automation </a:t>
            </a:r>
          </a:p>
          <a:p>
            <a:pPr algn="ctr"/>
            <a:r>
              <a:rPr lang="en-US" sz="2000"/>
              <a:t>&amp; RAG</a:t>
            </a:r>
          </a:p>
        </p:txBody>
      </p:sp>
      <p:pic>
        <p:nvPicPr>
          <p:cNvPr id="14" name="Picture 13" descr="Telstra logo">
            <a:extLst>
              <a:ext uri="{FF2B5EF4-FFF2-40B4-BE49-F238E27FC236}">
                <a16:creationId xmlns:a16="http://schemas.microsoft.com/office/drawing/2014/main" id="{7F09CF36-CF4B-030D-2489-231487445EAA}"/>
              </a:ext>
            </a:extLst>
          </p:cNvPr>
          <p:cNvPicPr>
            <a:picLocks noChangeAspect="1"/>
          </p:cNvPicPr>
          <p:nvPr/>
        </p:nvPicPr>
        <p:blipFill>
          <a:blip r:embed="rId4" cstate="screen">
            <a:extLst>
              <a:ext uri="{28A0092B-C50C-407E-A947-70E740481C1C}">
                <a14:useLocalDpi xmlns:a14="http://schemas.microsoft.com/office/drawing/2010/main"/>
              </a:ext>
            </a:extLst>
          </a:blip>
          <a:stretch/>
        </p:blipFill>
        <p:spPr>
          <a:xfrm>
            <a:off x="8227542" y="3503791"/>
            <a:ext cx="1554480" cy="1554480"/>
          </a:xfrm>
          <a:prstGeom prst="rect">
            <a:avLst/>
          </a:prstGeom>
        </p:spPr>
      </p:pic>
      <p:sp>
        <p:nvSpPr>
          <p:cNvPr id="2" name="TextBox 1">
            <a:extLst>
              <a:ext uri="{FF2B5EF4-FFF2-40B4-BE49-F238E27FC236}">
                <a16:creationId xmlns:a16="http://schemas.microsoft.com/office/drawing/2014/main" id="{25AEFA28-C5D9-AC89-1831-0ACC69FDB7AD}"/>
              </a:ext>
            </a:extLst>
          </p:cNvPr>
          <p:cNvSpPr txBox="1"/>
          <p:nvPr/>
        </p:nvSpPr>
        <p:spPr>
          <a:xfrm>
            <a:off x="7219199" y="5421312"/>
            <a:ext cx="3571165" cy="615553"/>
          </a:xfrm>
          <a:prstGeom prst="rect">
            <a:avLst/>
          </a:prstGeom>
          <a:noFill/>
        </p:spPr>
        <p:txBody>
          <a:bodyPr wrap="square" lIns="0" tIns="0" rIns="0" bIns="0" rtlCol="0">
            <a:spAutoFit/>
          </a:bodyPr>
          <a:lstStyle/>
          <a:p>
            <a:pPr algn="ctr"/>
            <a:r>
              <a:rPr lang="en-US" sz="2000"/>
              <a:t>Customer support </a:t>
            </a:r>
          </a:p>
          <a:p>
            <a:pPr algn="ctr"/>
            <a:r>
              <a:rPr lang="en-US" sz="2000"/>
              <a:t>&amp; AI assistant</a:t>
            </a:r>
          </a:p>
        </p:txBody>
      </p:sp>
    </p:spTree>
    <p:extLst>
      <p:ext uri="{BB962C8B-B14F-4D97-AF65-F5344CB8AC3E}">
        <p14:creationId xmlns:p14="http://schemas.microsoft.com/office/powerpoint/2010/main" val="206962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35" presetClass="path" presetSubtype="0" decel="100000" fill="hold" nodeType="withEffect">
                                  <p:stCondLst>
                                    <p:cond delay="200"/>
                                  </p:stCondLst>
                                  <p:childTnLst>
                                    <p:animMotion origin="layout" path="M 1.875E-6 4.44444E-6 L 1.875E-6 0.02615 " pathEditMode="relative" rAng="0" ptsTypes="AA">
                                      <p:cBhvr>
                                        <p:cTn id="9" dur="500" spd="-100000" fill="hold"/>
                                        <p:tgtEl>
                                          <p:spTgt spid="16"/>
                                        </p:tgtEl>
                                        <p:attrNameLst>
                                          <p:attrName>ppt_x</p:attrName>
                                          <p:attrName>ppt_y</p:attrName>
                                        </p:attrNameLst>
                                      </p:cBhvr>
                                      <p:rCtr x="0" y="1296"/>
                                    </p:animMotion>
                                  </p:childTnLst>
                                </p:cTn>
                              </p:par>
                              <p:par>
                                <p:cTn id="10" presetID="10" presetClass="entr" presetSubtype="0" fill="hold"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35" presetClass="path" presetSubtype="0" decel="100000" fill="hold" nodeType="withEffect">
                                  <p:stCondLst>
                                    <p:cond delay="400"/>
                                  </p:stCondLst>
                                  <p:childTnLst>
                                    <p:animMotion origin="layout" path="M -1.66667E-6 -4.07407E-6 L -1.66667E-6 0.02616 " pathEditMode="relative" rAng="0" ptsTypes="AA">
                                      <p:cBhvr>
                                        <p:cTn id="14" dur="500" spd="-100000" fill="hold"/>
                                        <p:tgtEl>
                                          <p:spTgt spid="14"/>
                                        </p:tgtEl>
                                        <p:attrNameLst>
                                          <p:attrName>ppt_x</p:attrName>
                                          <p:attrName>ppt_y</p:attrName>
                                        </p:attrNameLst>
                                      </p:cBhvr>
                                      <p:rCtr x="0" y="1296"/>
                                    </p:animMotion>
                                  </p:childTnLst>
                                </p:cTn>
                              </p:par>
                              <p:par>
                                <p:cTn id="15" presetID="10" presetClass="entr" presetSubtype="0" fill="hold" grpId="0"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grpId="1" nodeType="withEffect">
                                  <p:stCondLst>
                                    <p:cond delay="200"/>
                                  </p:stCondLst>
                                  <p:childTnLst>
                                    <p:animMotion origin="layout" path="M 1.875E-6 -4.07407E-6 L 0.01471 -4.07407E-6 " pathEditMode="relative" rAng="0" ptsTypes="AA">
                                      <p:cBhvr>
                                        <p:cTn id="19" dur="500" spd="-100000" fill="hold"/>
                                        <p:tgtEl>
                                          <p:spTgt spid="17"/>
                                        </p:tgtEl>
                                        <p:attrNameLst>
                                          <p:attrName>ppt_x</p:attrName>
                                          <p:attrName>ppt_y</p:attrName>
                                        </p:attrNameLst>
                                      </p:cBhvr>
                                      <p:rCtr x="729" y="0"/>
                                    </p:animMotion>
                                  </p:childTnLst>
                                </p:cTn>
                              </p:par>
                              <p:par>
                                <p:cTn id="20" presetID="10" presetClass="entr" presetSubtype="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35" presetClass="path" presetSubtype="0" decel="100000" fill="hold" grpId="1" nodeType="withEffect">
                                  <p:stCondLst>
                                    <p:cond delay="400"/>
                                  </p:stCondLst>
                                  <p:childTnLst>
                                    <p:animMotion origin="layout" path="M -1.66667E-6 -4.07407E-6 L -0.01536 -4.07407E-6 " pathEditMode="relative" rAng="0" ptsTypes="AA">
                                      <p:cBhvr>
                                        <p:cTn id="24" dur="500" spd="-100000" fill="hold"/>
                                        <p:tgtEl>
                                          <p:spTgt spid="18"/>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6DC6-9942-064F-8A48-3DCB6C66E6E6}"/>
              </a:ext>
            </a:extLst>
          </p:cNvPr>
          <p:cNvSpPr>
            <a:spLocks noGrp="1"/>
          </p:cNvSpPr>
          <p:nvPr>
            <p:ph type="title"/>
          </p:nvPr>
        </p:nvSpPr>
        <p:spPr>
          <a:xfrm>
            <a:off x="588963" y="457200"/>
            <a:ext cx="11017250" cy="554038"/>
          </a:xfrm>
        </p:spPr>
        <p:txBody>
          <a:bodyPr/>
          <a:lstStyle/>
          <a:p>
            <a:r>
              <a:rPr lang="en-US"/>
              <a:t>Seamless integrations for your </a:t>
            </a:r>
            <a:r>
              <a:rPr lang="en-US" err="1"/>
              <a:t>GenAI</a:t>
            </a:r>
            <a:r>
              <a:rPr lang="en-US"/>
              <a:t> deployments</a:t>
            </a:r>
          </a:p>
        </p:txBody>
      </p:sp>
      <p:grpSp>
        <p:nvGrpSpPr>
          <p:cNvPr id="49" name="Group 48" descr="Azure AI Search">
            <a:extLst>
              <a:ext uri="{FF2B5EF4-FFF2-40B4-BE49-F238E27FC236}">
                <a16:creationId xmlns:a16="http://schemas.microsoft.com/office/drawing/2014/main" id="{C35C8283-EA88-2EB8-B0BF-D03C8B909660}"/>
              </a:ext>
            </a:extLst>
          </p:cNvPr>
          <p:cNvGrpSpPr/>
          <p:nvPr/>
        </p:nvGrpSpPr>
        <p:grpSpPr>
          <a:xfrm>
            <a:off x="5152312" y="2903512"/>
            <a:ext cx="1560452" cy="1560451"/>
            <a:chOff x="5819650" y="3184329"/>
            <a:chExt cx="1560452" cy="1560451"/>
          </a:xfrm>
        </p:grpSpPr>
        <p:sp>
          <p:nvSpPr>
            <p:cNvPr id="82" name="Oval 81">
              <a:extLst>
                <a:ext uri="{FF2B5EF4-FFF2-40B4-BE49-F238E27FC236}">
                  <a16:creationId xmlns:a16="http://schemas.microsoft.com/office/drawing/2014/main" id="{3ADD6A1E-19BF-4847-9F2E-D9DBA923A3BD}"/>
                </a:ext>
                <a:ext uri="{C183D7F6-B498-43B3-948B-1728B52AA6E4}">
                  <adec:decorative xmlns:adec="http://schemas.microsoft.com/office/drawing/2017/decorative" val="1"/>
                </a:ext>
              </a:extLst>
            </p:cNvPr>
            <p:cNvSpPr/>
            <p:nvPr/>
          </p:nvSpPr>
          <p:spPr>
            <a:xfrm>
              <a:off x="5819650" y="3184329"/>
              <a:ext cx="1560452" cy="1560451"/>
            </a:xfrm>
            <a:prstGeom prst="ellips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rgbClr val="FFFFFF"/>
                </a:solidFill>
                <a:latin typeface="Segoe UI" panose="020B0502040204020203" pitchFamily="34" charset="0"/>
                <a:cs typeface="Segoe UI" panose="020B0502040204020203" pitchFamily="34" charset="0"/>
              </a:endParaRPr>
            </a:p>
          </p:txBody>
        </p:sp>
        <p:sp>
          <p:nvSpPr>
            <p:cNvPr id="85" name="TextBox 84">
              <a:extLst>
                <a:ext uri="{FF2B5EF4-FFF2-40B4-BE49-F238E27FC236}">
                  <a16:creationId xmlns:a16="http://schemas.microsoft.com/office/drawing/2014/main" id="{7DB32452-DF4F-E842-A793-711EC18499DC}"/>
                </a:ext>
                <a:ext uri="{C183D7F6-B498-43B3-948B-1728B52AA6E4}">
                  <adec:decorative xmlns:adec="http://schemas.microsoft.com/office/drawing/2017/decorative" val="1"/>
                </a:ext>
              </a:extLst>
            </p:cNvPr>
            <p:cNvSpPr txBox="1"/>
            <p:nvPr/>
          </p:nvSpPr>
          <p:spPr>
            <a:xfrm>
              <a:off x="6058282" y="4071208"/>
              <a:ext cx="1083188" cy="430887"/>
            </a:xfrm>
            <a:prstGeom prst="rect">
              <a:avLst/>
            </a:prstGeom>
            <a:noFill/>
          </p:spPr>
          <p:txBody>
            <a:bodyPr wrap="square" lIns="0" tIns="0" rIns="0" bIns="0" rtlCol="0">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Azure AI Search</a:t>
              </a:r>
            </a:p>
          </p:txBody>
        </p:sp>
        <p:pic>
          <p:nvPicPr>
            <p:cNvPr id="135" name="Graphic 10">
              <a:extLst>
                <a:ext uri="{FF2B5EF4-FFF2-40B4-BE49-F238E27FC236}">
                  <a16:creationId xmlns:a16="http://schemas.microsoft.com/office/drawing/2014/main" id="{B129C7A6-6133-A949-AB1C-7723342EE95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50938" y="3363319"/>
              <a:ext cx="697877" cy="697877"/>
            </a:xfrm>
            <a:prstGeom prst="rect">
              <a:avLst/>
            </a:prstGeom>
          </p:spPr>
        </p:pic>
      </p:grpSp>
      <p:grpSp>
        <p:nvGrpSpPr>
          <p:cNvPr id="75" name="Group 74" descr="data sources">
            <a:extLst>
              <a:ext uri="{FF2B5EF4-FFF2-40B4-BE49-F238E27FC236}">
                <a16:creationId xmlns:a16="http://schemas.microsoft.com/office/drawing/2014/main" id="{B4BBDFF3-6CD4-1BB7-FA01-949F18F59AE9}"/>
              </a:ext>
            </a:extLst>
          </p:cNvPr>
          <p:cNvGrpSpPr/>
          <p:nvPr/>
        </p:nvGrpSpPr>
        <p:grpSpPr>
          <a:xfrm>
            <a:off x="583499" y="2709887"/>
            <a:ext cx="3341428" cy="2087402"/>
            <a:chOff x="583499" y="2709887"/>
            <a:chExt cx="3341428" cy="2087402"/>
          </a:xfrm>
        </p:grpSpPr>
        <p:sp>
          <p:nvSpPr>
            <p:cNvPr id="33" name="Rectangle: Top Corners Rounded 125">
              <a:extLst>
                <a:ext uri="{FF2B5EF4-FFF2-40B4-BE49-F238E27FC236}">
                  <a16:creationId xmlns:a16="http://schemas.microsoft.com/office/drawing/2014/main" id="{BA27738E-82E2-AD41-B7F2-A9EBD6A91BEC}"/>
                </a:ext>
                <a:ext uri="{C183D7F6-B498-43B3-948B-1728B52AA6E4}">
                  <adec:decorative xmlns:adec="http://schemas.microsoft.com/office/drawing/2017/decorative" val="1"/>
                </a:ext>
              </a:extLst>
            </p:cNvPr>
            <p:cNvSpPr/>
            <p:nvPr/>
          </p:nvSpPr>
          <p:spPr bwMode="auto">
            <a:xfrm>
              <a:off x="583499" y="2709887"/>
              <a:ext cx="3341428" cy="1947701"/>
            </a:xfrm>
            <a:prstGeom prst="roundRect">
              <a:avLst>
                <a:gd name="adj" fmla="val 6833"/>
              </a:avLst>
            </a:prstGeom>
            <a:noFill/>
            <a:ln w="12700" cap="rnd">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lt1"/>
                </a:solidFill>
                <a:latin typeface="Segoe UI" panose="020B0502040204020203" pitchFamily="34" charset="0"/>
                <a:cs typeface="Segoe UI" panose="020B0502040204020203" pitchFamily="34" charset="0"/>
              </a:endParaRPr>
            </a:p>
          </p:txBody>
        </p:sp>
        <p:sp>
          <p:nvSpPr>
            <p:cNvPr id="9" name="Rounded Rectangle 8">
              <a:extLst>
                <a:ext uri="{FF2B5EF4-FFF2-40B4-BE49-F238E27FC236}">
                  <a16:creationId xmlns:a16="http://schemas.microsoft.com/office/drawing/2014/main" id="{30239618-DFD0-4D2A-2DAF-9E72F43BCCAC}"/>
                </a:ext>
              </a:extLst>
            </p:cNvPr>
            <p:cNvSpPr/>
            <p:nvPr/>
          </p:nvSpPr>
          <p:spPr>
            <a:xfrm>
              <a:off x="1760557" y="4517886"/>
              <a:ext cx="987312" cy="2794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algn="ctr"/>
              <a:r>
                <a:rPr lang="en-US" sz="1400">
                  <a:solidFill>
                    <a:srgbClr val="FFFFFF"/>
                  </a:solidFill>
                  <a:latin typeface="Segoe UI" panose="020B0502040204020203" pitchFamily="34" charset="0"/>
                  <a:cs typeface="Segoe UI" panose="020B0502040204020203" pitchFamily="34" charset="0"/>
                </a:rPr>
                <a:t>Data</a:t>
              </a:r>
            </a:p>
          </p:txBody>
        </p:sp>
        <p:sp>
          <p:nvSpPr>
            <p:cNvPr id="24" name="Rectangle 1243">
              <a:extLst>
                <a:ext uri="{FF2B5EF4-FFF2-40B4-BE49-F238E27FC236}">
                  <a16:creationId xmlns:a16="http://schemas.microsoft.com/office/drawing/2014/main" id="{5C3E2A08-8902-9D44-827A-E60E70E59E99}"/>
                </a:ext>
              </a:extLst>
            </p:cNvPr>
            <p:cNvSpPr/>
            <p:nvPr/>
          </p:nvSpPr>
          <p:spPr bwMode="auto">
            <a:xfrm>
              <a:off x="2276758" y="4224287"/>
              <a:ext cx="908903"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Azure Cosmos DB</a:t>
              </a:r>
            </a:p>
          </p:txBody>
        </p:sp>
        <p:pic>
          <p:nvPicPr>
            <p:cNvPr id="87" name="Picture 86">
              <a:extLst>
                <a:ext uri="{FF2B5EF4-FFF2-40B4-BE49-F238E27FC236}">
                  <a16:creationId xmlns:a16="http://schemas.microsoft.com/office/drawing/2014/main" id="{91D0C784-5F5C-9F4F-AF8D-1F26077109C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53865" y="3820098"/>
              <a:ext cx="378436" cy="324372"/>
            </a:xfrm>
            <a:prstGeom prst="rect">
              <a:avLst/>
            </a:prstGeom>
          </p:spPr>
        </p:pic>
        <p:sp>
          <p:nvSpPr>
            <p:cNvPr id="22" name="Rectangle 1243">
              <a:extLst>
                <a:ext uri="{FF2B5EF4-FFF2-40B4-BE49-F238E27FC236}">
                  <a16:creationId xmlns:a16="http://schemas.microsoft.com/office/drawing/2014/main" id="{E60775F7-E30E-BE4E-9674-5333128BE7E8}"/>
                </a:ext>
              </a:extLst>
            </p:cNvPr>
            <p:cNvSpPr/>
            <p:nvPr/>
          </p:nvSpPr>
          <p:spPr bwMode="auto">
            <a:xfrm>
              <a:off x="1535800" y="3336807"/>
              <a:ext cx="379912" cy="138499"/>
            </a:xfrm>
            <a:prstGeom prst="rect">
              <a:avLst/>
            </a:prstGeom>
          </p:spPr>
          <p:txBody>
            <a:bodyPr wrap="none" lIns="0" tIns="0" rIns="0" bIns="0" anchor="t">
              <a:spAutoFit/>
            </a:bodyPr>
            <a:lstStyle/>
            <a:p>
              <a:pPr marL="0" marR="0" lvl="0" indent="0" defTabSz="860921" rtl="0" eaLnBrk="1" fontAlgn="auto" latinLnBrk="0" hangingPunct="1">
                <a:lnSpc>
                  <a:spcPct val="100000"/>
                </a:lnSpc>
                <a:spcBef>
                  <a:spcPts val="0"/>
                </a:spcBef>
                <a:spcAft>
                  <a:spcPts val="0"/>
                </a:spcAft>
                <a:buClrTx/>
                <a:buSzTx/>
                <a:buFontTx/>
                <a:buNone/>
                <a:tabLst/>
                <a:defRPr/>
              </a:pPr>
              <a:r>
                <a:rPr lang="en-US" sz="900">
                  <a:latin typeface="Segoe UI" panose="020B0502040204020203" pitchFamily="34" charset="0"/>
                  <a:cs typeface="Segoe UI" panose="020B0502040204020203" pitchFamily="34" charset="0"/>
                </a:rPr>
                <a:t>SQL DB</a:t>
              </a:r>
              <a:endPar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pic>
          <p:nvPicPr>
            <p:cNvPr id="89" name="Picture 88">
              <a:extLst>
                <a:ext uri="{FF2B5EF4-FFF2-40B4-BE49-F238E27FC236}">
                  <a16:creationId xmlns:a16="http://schemas.microsoft.com/office/drawing/2014/main" id="{4F15F4F5-A78D-A245-9882-7ED0E251622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76597" y="2947195"/>
              <a:ext cx="305700" cy="305700"/>
            </a:xfrm>
            <a:prstGeom prst="rect">
              <a:avLst/>
            </a:prstGeom>
          </p:spPr>
        </p:pic>
        <p:pic>
          <p:nvPicPr>
            <p:cNvPr id="31" name="Picture 30">
              <a:extLst>
                <a:ext uri="{FF2B5EF4-FFF2-40B4-BE49-F238E27FC236}">
                  <a16:creationId xmlns:a16="http://schemas.microsoft.com/office/drawing/2014/main" id="{E2CD0053-E270-934A-8F5B-C551954A2EE8}"/>
                </a:ext>
              </a:extLst>
            </p:cNvPr>
            <p:cNvPicPr>
              <a:picLocks noChangeAspect="1"/>
            </p:cNvPicPr>
            <p:nvPr/>
          </p:nvPicPr>
          <p:blipFill>
            <a:blip r:embed="rId7"/>
            <a:srcRect/>
            <a:stretch/>
          </p:blipFill>
          <p:spPr>
            <a:xfrm>
              <a:off x="2260579" y="2961325"/>
              <a:ext cx="417291" cy="277440"/>
            </a:xfrm>
            <a:prstGeom prst="rect">
              <a:avLst/>
            </a:prstGeom>
          </p:spPr>
        </p:pic>
        <p:sp>
          <p:nvSpPr>
            <p:cNvPr id="30" name="Rectangle 1243">
              <a:extLst>
                <a:ext uri="{FF2B5EF4-FFF2-40B4-BE49-F238E27FC236}">
                  <a16:creationId xmlns:a16="http://schemas.microsoft.com/office/drawing/2014/main" id="{A62C9927-AAC1-004C-96F7-B72B02652B16}"/>
                </a:ext>
              </a:extLst>
            </p:cNvPr>
            <p:cNvSpPr/>
            <p:nvPr/>
          </p:nvSpPr>
          <p:spPr bwMode="auto">
            <a:xfrm>
              <a:off x="2141996" y="3336807"/>
              <a:ext cx="694101" cy="2769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Data Lake </a:t>
              </a:r>
            </a:p>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Storage Gen2</a:t>
              </a:r>
            </a:p>
          </p:txBody>
        </p:sp>
        <p:pic>
          <p:nvPicPr>
            <p:cNvPr id="29" name="Picture 28">
              <a:extLst>
                <a:ext uri="{FF2B5EF4-FFF2-40B4-BE49-F238E27FC236}">
                  <a16:creationId xmlns:a16="http://schemas.microsoft.com/office/drawing/2014/main" id="{7BAB4F51-C717-3B46-AE42-97F474D986D4}"/>
                </a:ext>
              </a:extLst>
            </p:cNvPr>
            <p:cNvPicPr>
              <a:picLocks noChangeAspect="1"/>
            </p:cNvPicPr>
            <p:nvPr/>
          </p:nvPicPr>
          <p:blipFill rotWithShape="1">
            <a:blip r:embed="rId8"/>
            <a:srcRect l="-1896" t="2521" r="1896" b="-2521"/>
            <a:stretch/>
          </p:blipFill>
          <p:spPr>
            <a:xfrm>
              <a:off x="2772268" y="2929751"/>
              <a:ext cx="1070064" cy="361137"/>
            </a:xfrm>
            <a:prstGeom prst="rect">
              <a:avLst/>
            </a:prstGeom>
          </p:spPr>
        </p:pic>
        <p:sp>
          <p:nvSpPr>
            <p:cNvPr id="28" name="Rectangle 1243">
              <a:extLst>
                <a:ext uri="{FF2B5EF4-FFF2-40B4-BE49-F238E27FC236}">
                  <a16:creationId xmlns:a16="http://schemas.microsoft.com/office/drawing/2014/main" id="{027CC2D9-975E-194A-A724-D4904D2C8578}"/>
                </a:ext>
              </a:extLst>
            </p:cNvPr>
            <p:cNvSpPr/>
            <p:nvPr/>
          </p:nvSpPr>
          <p:spPr bwMode="auto">
            <a:xfrm>
              <a:off x="3010310" y="3336807"/>
              <a:ext cx="642805"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Blob storage</a:t>
              </a:r>
            </a:p>
          </p:txBody>
        </p:sp>
        <p:pic>
          <p:nvPicPr>
            <p:cNvPr id="16" name="Picture 1">
              <a:extLst>
                <a:ext uri="{FF2B5EF4-FFF2-40B4-BE49-F238E27FC236}">
                  <a16:creationId xmlns:a16="http://schemas.microsoft.com/office/drawing/2014/main" id="{9915323C-4E6E-1FCA-9655-15791E20B478}"/>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65936" y="3839614"/>
              <a:ext cx="345623" cy="285340"/>
            </a:xfrm>
            <a:prstGeom prst="rect">
              <a:avLst/>
            </a:prstGeom>
            <a:effectLst>
              <a:outerShdw blurRad="63500" dist="1143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7" name="Rectangle 1243">
              <a:extLst>
                <a:ext uri="{FF2B5EF4-FFF2-40B4-BE49-F238E27FC236}">
                  <a16:creationId xmlns:a16="http://schemas.microsoft.com/office/drawing/2014/main" id="{8C8AA208-8C8D-3F69-56D2-3064FCE09A7C}"/>
                </a:ext>
              </a:extLst>
            </p:cNvPr>
            <p:cNvSpPr/>
            <p:nvPr/>
          </p:nvSpPr>
          <p:spPr bwMode="auto">
            <a:xfrm>
              <a:off x="1393300" y="4224287"/>
              <a:ext cx="690895"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Table storage</a:t>
              </a:r>
            </a:p>
          </p:txBody>
        </p:sp>
        <p:pic>
          <p:nvPicPr>
            <p:cNvPr id="18" name="Picture 17">
              <a:extLst>
                <a:ext uri="{FF2B5EF4-FFF2-40B4-BE49-F238E27FC236}">
                  <a16:creationId xmlns:a16="http://schemas.microsoft.com/office/drawing/2014/main" id="{D10D0B3D-EBC1-12A3-F8C8-F7F2E85C4015}"/>
                </a:ext>
                <a:ext uri="{C183D7F6-B498-43B3-948B-1728B52AA6E4}">
                  <adec:decorative xmlns:adec="http://schemas.microsoft.com/office/drawing/2017/decorative" val="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800192" y="3956681"/>
              <a:ext cx="803146" cy="251817"/>
            </a:xfrm>
            <a:prstGeom prst="rect">
              <a:avLst/>
            </a:prstGeom>
          </p:spPr>
        </p:pic>
        <p:sp>
          <p:nvSpPr>
            <p:cNvPr id="8" name="Rectangle 1243">
              <a:extLst>
                <a:ext uri="{FF2B5EF4-FFF2-40B4-BE49-F238E27FC236}">
                  <a16:creationId xmlns:a16="http://schemas.microsoft.com/office/drawing/2014/main" id="{7066002A-76B5-8D15-B236-A0BECF7D751A}"/>
                </a:ext>
                <a:ext uri="{C183D7F6-B498-43B3-948B-1728B52AA6E4}">
                  <adec:decorative xmlns:adec="http://schemas.microsoft.com/office/drawing/2017/decorative" val="1"/>
                </a:ext>
              </a:extLst>
            </p:cNvPr>
            <p:cNvSpPr/>
            <p:nvPr/>
          </p:nvSpPr>
          <p:spPr bwMode="auto">
            <a:xfrm>
              <a:off x="914685" y="3336807"/>
              <a:ext cx="445635" cy="138499"/>
            </a:xfrm>
            <a:prstGeom prst="rect">
              <a:avLst/>
            </a:prstGeom>
          </p:spPr>
          <p:txBody>
            <a:bodyPr wrap="none" lIns="0" tIns="0" rIns="0" bIns="0" anchor="t">
              <a:spAutoFit/>
            </a:bodyPr>
            <a:lstStyle/>
            <a:p>
              <a:pPr marL="0" marR="0" lvl="0" indent="0"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effectLst/>
                  <a:uLnTx/>
                  <a:uFillTx/>
                  <a:latin typeface="Segoe UI" panose="020B0502040204020203" pitchFamily="34" charset="0"/>
                  <a:cs typeface="Segoe UI" panose="020B0502040204020203" pitchFamily="34" charset="0"/>
                </a:rPr>
                <a:t>OneLake</a:t>
              </a:r>
              <a:endPar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pic>
          <p:nvPicPr>
            <p:cNvPr id="1028" name="Picture 4">
              <a:extLst>
                <a:ext uri="{FF2B5EF4-FFF2-40B4-BE49-F238E27FC236}">
                  <a16:creationId xmlns:a16="http://schemas.microsoft.com/office/drawing/2014/main" id="{42FE2172-34D1-0BB9-A861-A6A5198E2AC2}"/>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9843" y="2946897"/>
              <a:ext cx="305700" cy="3062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descr="data preparation processing and indexing">
            <a:extLst>
              <a:ext uri="{FF2B5EF4-FFF2-40B4-BE49-F238E27FC236}">
                <a16:creationId xmlns:a16="http://schemas.microsoft.com/office/drawing/2014/main" id="{B30F3ACF-6E92-AE2E-5EF2-FB4C8B113624}"/>
              </a:ext>
            </a:extLst>
          </p:cNvPr>
          <p:cNvGrpSpPr/>
          <p:nvPr/>
        </p:nvGrpSpPr>
        <p:grpSpPr>
          <a:xfrm>
            <a:off x="4539311" y="4800800"/>
            <a:ext cx="4676800" cy="1301134"/>
            <a:chOff x="3594138" y="4800800"/>
            <a:chExt cx="4676800" cy="1301134"/>
          </a:xfrm>
        </p:grpSpPr>
        <p:sp>
          <p:nvSpPr>
            <p:cNvPr id="112" name="Rectangle: Top Corners Rounded 125">
              <a:extLst>
                <a:ext uri="{FF2B5EF4-FFF2-40B4-BE49-F238E27FC236}">
                  <a16:creationId xmlns:a16="http://schemas.microsoft.com/office/drawing/2014/main" id="{A0B7511F-8C91-AC4B-BFDC-B5ED6E51C5DC}"/>
                </a:ext>
                <a:ext uri="{C183D7F6-B498-43B3-948B-1728B52AA6E4}">
                  <adec:decorative xmlns:adec="http://schemas.microsoft.com/office/drawing/2017/decorative" val="1"/>
                </a:ext>
              </a:extLst>
            </p:cNvPr>
            <p:cNvSpPr/>
            <p:nvPr/>
          </p:nvSpPr>
          <p:spPr bwMode="auto">
            <a:xfrm>
              <a:off x="3594138" y="4800800"/>
              <a:ext cx="4676800" cy="1126976"/>
            </a:xfrm>
            <a:prstGeom prst="roundRect">
              <a:avLst>
                <a:gd name="adj" fmla="val 5990"/>
              </a:avLst>
            </a:prstGeom>
            <a:noFill/>
            <a:ln w="12700" cap="rnd">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lt1"/>
                </a:solidFill>
                <a:latin typeface="Segoe UI" panose="020B0502040204020203" pitchFamily="34" charset="0"/>
                <a:cs typeface="Segoe UI" panose="020B0502040204020203" pitchFamily="34" charset="0"/>
              </a:endParaRPr>
            </a:p>
          </p:txBody>
        </p:sp>
        <p:grpSp>
          <p:nvGrpSpPr>
            <p:cNvPr id="81" name="Group 80">
              <a:extLst>
                <a:ext uri="{FF2B5EF4-FFF2-40B4-BE49-F238E27FC236}">
                  <a16:creationId xmlns:a16="http://schemas.microsoft.com/office/drawing/2014/main" id="{0439C61E-6A4B-1599-5DA7-94A67D9A3AA9}"/>
                </a:ext>
                <a:ext uri="{C183D7F6-B498-43B3-948B-1728B52AA6E4}">
                  <adec:decorative xmlns:adec="http://schemas.microsoft.com/office/drawing/2017/decorative" val="1"/>
                </a:ext>
              </a:extLst>
            </p:cNvPr>
            <p:cNvGrpSpPr/>
            <p:nvPr/>
          </p:nvGrpSpPr>
          <p:grpSpPr>
            <a:xfrm>
              <a:off x="4058550" y="5002449"/>
              <a:ext cx="1481355" cy="658501"/>
              <a:chOff x="3576205" y="5698134"/>
              <a:chExt cx="1481355" cy="658501"/>
            </a:xfrm>
          </p:grpSpPr>
          <p:sp>
            <p:nvSpPr>
              <p:cNvPr id="104" name="Rectangle 1243">
                <a:extLst>
                  <a:ext uri="{FF2B5EF4-FFF2-40B4-BE49-F238E27FC236}">
                    <a16:creationId xmlns:a16="http://schemas.microsoft.com/office/drawing/2014/main" id="{43A8C08D-6CA1-6C4B-9C27-0DD9E60EDB5F}"/>
                  </a:ext>
                </a:extLst>
              </p:cNvPr>
              <p:cNvSpPr/>
              <p:nvPr/>
            </p:nvSpPr>
            <p:spPr bwMode="auto">
              <a:xfrm>
                <a:off x="3576205" y="6079636"/>
                <a:ext cx="1481355" cy="276999"/>
              </a:xfrm>
              <a:prstGeom prst="rect">
                <a:avLst/>
              </a:prstGeom>
            </p:spPr>
            <p:txBody>
              <a:bodyPr wrap="squar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Automated data ingestion for supported data sources</a:t>
                </a:r>
              </a:p>
            </p:txBody>
          </p:sp>
          <p:grpSp>
            <p:nvGrpSpPr>
              <p:cNvPr id="15" name="Group 14">
                <a:extLst>
                  <a:ext uri="{FF2B5EF4-FFF2-40B4-BE49-F238E27FC236}">
                    <a16:creationId xmlns:a16="http://schemas.microsoft.com/office/drawing/2014/main" id="{8B5E0E81-4507-3284-02AC-8C0238E7A9FE}"/>
                  </a:ext>
                </a:extLst>
              </p:cNvPr>
              <p:cNvGrpSpPr/>
              <p:nvPr/>
            </p:nvGrpSpPr>
            <p:grpSpPr>
              <a:xfrm>
                <a:off x="4175205" y="5698134"/>
                <a:ext cx="356110" cy="311742"/>
                <a:chOff x="1222612" y="4270716"/>
                <a:chExt cx="431657" cy="377875"/>
              </a:xfrm>
            </p:grpSpPr>
            <p:sp>
              <p:nvSpPr>
                <p:cNvPr id="13" name="Graphic 7">
                  <a:extLst>
                    <a:ext uri="{FF2B5EF4-FFF2-40B4-BE49-F238E27FC236}">
                      <a16:creationId xmlns:a16="http://schemas.microsoft.com/office/drawing/2014/main" id="{77BF6E3D-E4B4-1D82-24EC-E352ECFDF161}"/>
                    </a:ext>
                    <a:ext uri="{C183D7F6-B498-43B3-948B-1728B52AA6E4}">
                      <adec:decorative xmlns:adec="http://schemas.microsoft.com/office/drawing/2017/decorative" val="1"/>
                    </a:ext>
                  </a:extLst>
                </p:cNvPr>
                <p:cNvSpPr/>
                <p:nvPr/>
              </p:nvSpPr>
              <p:spPr>
                <a:xfrm>
                  <a:off x="1365738" y="4388932"/>
                  <a:ext cx="288531" cy="259659"/>
                </a:xfrm>
                <a:custGeom>
                  <a:avLst/>
                  <a:gdLst>
                    <a:gd name="connsiteX0" fmla="*/ 426716 w 609596"/>
                    <a:gd name="connsiteY0" fmla="*/ 91440 h 548599"/>
                    <a:gd name="connsiteX1" fmla="*/ 518156 w 609596"/>
                    <a:gd name="connsiteY1" fmla="*/ 0 h 548599"/>
                    <a:gd name="connsiteX2" fmla="*/ 609596 w 609596"/>
                    <a:gd name="connsiteY2" fmla="*/ 91440 h 548599"/>
                    <a:gd name="connsiteX3" fmla="*/ 518156 w 609596"/>
                    <a:gd name="connsiteY3" fmla="*/ 182880 h 548599"/>
                    <a:gd name="connsiteX4" fmla="*/ 503648 w 609596"/>
                    <a:gd name="connsiteY4" fmla="*/ 181722 h 548599"/>
                    <a:gd name="connsiteX5" fmla="*/ 441530 w 609596"/>
                    <a:gd name="connsiteY5" fmla="*/ 284074 h 548599"/>
                    <a:gd name="connsiteX6" fmla="*/ 417240 w 609596"/>
                    <a:gd name="connsiteY6" fmla="*/ 411087 h 548599"/>
                    <a:gd name="connsiteX7" fmla="*/ 296780 w 609596"/>
                    <a:gd name="connsiteY7" fmla="*/ 395326 h 548599"/>
                    <a:gd name="connsiteX8" fmla="*/ 182754 w 609596"/>
                    <a:gd name="connsiteY8" fmla="*/ 452323 h 548599"/>
                    <a:gd name="connsiteX9" fmla="*/ 96277 w 609596"/>
                    <a:gd name="connsiteY9" fmla="*/ 548469 h 548599"/>
                    <a:gd name="connsiteX10" fmla="*/ 130 w 609596"/>
                    <a:gd name="connsiteY10" fmla="*/ 461991 h 548599"/>
                    <a:gd name="connsiteX11" fmla="*/ 86608 w 609596"/>
                    <a:gd name="connsiteY11" fmla="*/ 365845 h 548599"/>
                    <a:gd name="connsiteX12" fmla="*/ 168703 w 609596"/>
                    <a:gd name="connsiteY12" fmla="*/ 408249 h 548599"/>
                    <a:gd name="connsiteX13" fmla="*/ 276328 w 609596"/>
                    <a:gd name="connsiteY13" fmla="*/ 354452 h 548599"/>
                    <a:gd name="connsiteX14" fmla="*/ 346533 w 609596"/>
                    <a:gd name="connsiteY14" fmla="*/ 245852 h 548599"/>
                    <a:gd name="connsiteX15" fmla="*/ 406630 w 609596"/>
                    <a:gd name="connsiteY15" fmla="*/ 253472 h 548599"/>
                    <a:gd name="connsiteX16" fmla="*/ 461433 w 609596"/>
                    <a:gd name="connsiteY16" fmla="*/ 163159 h 548599"/>
                    <a:gd name="connsiteX17" fmla="*/ 426716 w 609596"/>
                    <a:gd name="connsiteY17" fmla="*/ 91440 h 54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596" h="548599">
                      <a:moveTo>
                        <a:pt x="426716" y="91440"/>
                      </a:moveTo>
                      <a:cubicBezTo>
                        <a:pt x="426716" y="40939"/>
                        <a:pt x="467654" y="0"/>
                        <a:pt x="518156" y="0"/>
                      </a:cubicBezTo>
                      <a:cubicBezTo>
                        <a:pt x="568659" y="0"/>
                        <a:pt x="609596" y="40939"/>
                        <a:pt x="609596" y="91440"/>
                      </a:cubicBezTo>
                      <a:cubicBezTo>
                        <a:pt x="609596" y="141941"/>
                        <a:pt x="568659" y="182880"/>
                        <a:pt x="518156" y="182880"/>
                      </a:cubicBezTo>
                      <a:cubicBezTo>
                        <a:pt x="513298" y="182880"/>
                        <a:pt x="508445" y="182493"/>
                        <a:pt x="503648" y="181722"/>
                      </a:cubicBezTo>
                      <a:lnTo>
                        <a:pt x="441530" y="284074"/>
                      </a:lnTo>
                      <a:cubicBezTo>
                        <a:pt x="469897" y="325856"/>
                        <a:pt x="459022" y="382722"/>
                        <a:pt x="417240" y="411087"/>
                      </a:cubicBezTo>
                      <a:cubicBezTo>
                        <a:pt x="378896" y="437123"/>
                        <a:pt x="327135" y="430350"/>
                        <a:pt x="296780" y="395326"/>
                      </a:cubicBezTo>
                      <a:lnTo>
                        <a:pt x="182754" y="452323"/>
                      </a:lnTo>
                      <a:cubicBezTo>
                        <a:pt x="185425" y="502752"/>
                        <a:pt x="146707" y="545799"/>
                        <a:pt x="96277" y="548469"/>
                      </a:cubicBezTo>
                      <a:cubicBezTo>
                        <a:pt x="45847" y="551139"/>
                        <a:pt x="2800" y="512424"/>
                        <a:pt x="130" y="461991"/>
                      </a:cubicBezTo>
                      <a:cubicBezTo>
                        <a:pt x="-2540" y="411562"/>
                        <a:pt x="36178" y="368515"/>
                        <a:pt x="86608" y="365845"/>
                      </a:cubicBezTo>
                      <a:cubicBezTo>
                        <a:pt x="119627" y="364099"/>
                        <a:pt x="151017" y="380311"/>
                        <a:pt x="168703" y="408249"/>
                      </a:cubicBezTo>
                      <a:lnTo>
                        <a:pt x="276328" y="354452"/>
                      </a:lnTo>
                      <a:cubicBezTo>
                        <a:pt x="265727" y="305077"/>
                        <a:pt x="297158" y="256456"/>
                        <a:pt x="346533" y="245852"/>
                      </a:cubicBezTo>
                      <a:cubicBezTo>
                        <a:pt x="366851" y="241490"/>
                        <a:pt x="388046" y="244178"/>
                        <a:pt x="406630" y="253472"/>
                      </a:cubicBezTo>
                      <a:lnTo>
                        <a:pt x="461433" y="163159"/>
                      </a:lnTo>
                      <a:cubicBezTo>
                        <a:pt x="439488" y="145832"/>
                        <a:pt x="426695" y="119402"/>
                        <a:pt x="426716" y="9144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latin typeface="Segoe UI" panose="020B0502040204020203" pitchFamily="34" charset="0"/>
                    <a:cs typeface="Segoe UI" panose="020B0502040204020203" pitchFamily="34" charset="0"/>
                  </a:endParaRPr>
                </a:p>
              </p:txBody>
            </p:sp>
            <p:sp>
              <p:nvSpPr>
                <p:cNvPr id="14" name="Graphic 9">
                  <a:extLst>
                    <a:ext uri="{FF2B5EF4-FFF2-40B4-BE49-F238E27FC236}">
                      <a16:creationId xmlns:a16="http://schemas.microsoft.com/office/drawing/2014/main" id="{9BD69EDB-2677-41B5-BF18-DB300E1223B8}"/>
                    </a:ext>
                    <a:ext uri="{C183D7F6-B498-43B3-948B-1728B52AA6E4}">
                      <adec:decorative xmlns:adec="http://schemas.microsoft.com/office/drawing/2017/decorative" val="1"/>
                    </a:ext>
                  </a:extLst>
                </p:cNvPr>
                <p:cNvSpPr/>
                <p:nvPr/>
              </p:nvSpPr>
              <p:spPr>
                <a:xfrm>
                  <a:off x="1222612" y="4270716"/>
                  <a:ext cx="232948" cy="232948"/>
                </a:xfrm>
                <a:custGeom>
                  <a:avLst/>
                  <a:gdLst>
                    <a:gd name="connsiteX0" fmla="*/ 168189 w 609600"/>
                    <a:gd name="connsiteY0" fmla="*/ 91440 h 609600"/>
                    <a:gd name="connsiteX1" fmla="*/ 122194 w 609600"/>
                    <a:gd name="connsiteY1" fmla="*/ 91440 h 609600"/>
                    <a:gd name="connsiteX2" fmla="*/ 220950 w 609600"/>
                    <a:gd name="connsiteY2" fmla="*/ 0 h 609600"/>
                    <a:gd name="connsiteX3" fmla="*/ 464820 w 609600"/>
                    <a:gd name="connsiteY3" fmla="*/ 0 h 609600"/>
                    <a:gd name="connsiteX4" fmla="*/ 609600 w 609600"/>
                    <a:gd name="connsiteY4" fmla="*/ 144780 h 609600"/>
                    <a:gd name="connsiteX5" fmla="*/ 609600 w 609600"/>
                    <a:gd name="connsiteY5" fmla="*/ 388620 h 609600"/>
                    <a:gd name="connsiteX6" fmla="*/ 518160 w 609600"/>
                    <a:gd name="connsiteY6" fmla="*/ 487375 h 609600"/>
                    <a:gd name="connsiteX7" fmla="*/ 518160 w 609600"/>
                    <a:gd name="connsiteY7" fmla="*/ 441411 h 609600"/>
                    <a:gd name="connsiteX8" fmla="*/ 563880 w 609600"/>
                    <a:gd name="connsiteY8" fmla="*/ 388620 h 609600"/>
                    <a:gd name="connsiteX9" fmla="*/ 563880 w 609600"/>
                    <a:gd name="connsiteY9" fmla="*/ 144780 h 609600"/>
                    <a:gd name="connsiteX10" fmla="*/ 464820 w 609600"/>
                    <a:gd name="connsiteY10" fmla="*/ 45720 h 609600"/>
                    <a:gd name="connsiteX11" fmla="*/ 220980 w 609600"/>
                    <a:gd name="connsiteY11" fmla="*/ 45720 h 609600"/>
                    <a:gd name="connsiteX12" fmla="*/ 168189 w 609600"/>
                    <a:gd name="connsiteY12" fmla="*/ 91440 h 609600"/>
                    <a:gd name="connsiteX13" fmla="*/ 99060 w 609600"/>
                    <a:gd name="connsiteY13" fmla="*/ 121920 h 609600"/>
                    <a:gd name="connsiteX14" fmla="*/ 0 w 609600"/>
                    <a:gd name="connsiteY14" fmla="*/ 220980 h 609600"/>
                    <a:gd name="connsiteX15" fmla="*/ 0 w 609600"/>
                    <a:gd name="connsiteY15" fmla="*/ 510540 h 609600"/>
                    <a:gd name="connsiteX16" fmla="*/ 99060 w 609600"/>
                    <a:gd name="connsiteY16" fmla="*/ 609600 h 609600"/>
                    <a:gd name="connsiteX17" fmla="*/ 388620 w 609600"/>
                    <a:gd name="connsiteY17" fmla="*/ 609600 h 609600"/>
                    <a:gd name="connsiteX18" fmla="*/ 487680 w 609600"/>
                    <a:gd name="connsiteY18" fmla="*/ 510540 h 609600"/>
                    <a:gd name="connsiteX19" fmla="*/ 487680 w 609600"/>
                    <a:gd name="connsiteY19" fmla="*/ 220980 h 609600"/>
                    <a:gd name="connsiteX20" fmla="*/ 388620 w 609600"/>
                    <a:gd name="connsiteY20" fmla="*/ 121920 h 609600"/>
                    <a:gd name="connsiteX21" fmla="*/ 99060 w 609600"/>
                    <a:gd name="connsiteY21" fmla="*/ 12192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00" h="609600">
                      <a:moveTo>
                        <a:pt x="168189" y="91440"/>
                      </a:moveTo>
                      <a:lnTo>
                        <a:pt x="122194" y="91440"/>
                      </a:lnTo>
                      <a:cubicBezTo>
                        <a:pt x="126175" y="39844"/>
                        <a:pt x="169200" y="6"/>
                        <a:pt x="220950" y="0"/>
                      </a:cubicBezTo>
                      <a:lnTo>
                        <a:pt x="464820" y="0"/>
                      </a:lnTo>
                      <a:cubicBezTo>
                        <a:pt x="544781" y="0"/>
                        <a:pt x="609600" y="64820"/>
                        <a:pt x="609600" y="144780"/>
                      </a:cubicBezTo>
                      <a:lnTo>
                        <a:pt x="609600" y="388620"/>
                      </a:lnTo>
                      <a:cubicBezTo>
                        <a:pt x="609594" y="440369"/>
                        <a:pt x="569757" y="483395"/>
                        <a:pt x="518160" y="487375"/>
                      </a:cubicBezTo>
                      <a:lnTo>
                        <a:pt x="518160" y="441411"/>
                      </a:lnTo>
                      <a:cubicBezTo>
                        <a:pt x="544403" y="437623"/>
                        <a:pt x="563880" y="415135"/>
                        <a:pt x="563880" y="388620"/>
                      </a:cubicBezTo>
                      <a:lnTo>
                        <a:pt x="563880" y="144780"/>
                      </a:lnTo>
                      <a:cubicBezTo>
                        <a:pt x="563880" y="90071"/>
                        <a:pt x="519529" y="45720"/>
                        <a:pt x="464820" y="45720"/>
                      </a:cubicBezTo>
                      <a:lnTo>
                        <a:pt x="220980" y="45720"/>
                      </a:lnTo>
                      <a:cubicBezTo>
                        <a:pt x="194465" y="45721"/>
                        <a:pt x="171976" y="65197"/>
                        <a:pt x="168189" y="91440"/>
                      </a:cubicBezTo>
                      <a:close/>
                      <a:moveTo>
                        <a:pt x="99060" y="121920"/>
                      </a:moveTo>
                      <a:cubicBezTo>
                        <a:pt x="44351" y="121920"/>
                        <a:pt x="0" y="166271"/>
                        <a:pt x="0" y="220980"/>
                      </a:cubicBezTo>
                      <a:lnTo>
                        <a:pt x="0" y="510540"/>
                      </a:lnTo>
                      <a:cubicBezTo>
                        <a:pt x="0" y="565249"/>
                        <a:pt x="44351" y="609600"/>
                        <a:pt x="99060" y="609600"/>
                      </a:cubicBezTo>
                      <a:lnTo>
                        <a:pt x="388620" y="609600"/>
                      </a:lnTo>
                      <a:cubicBezTo>
                        <a:pt x="443329" y="609600"/>
                        <a:pt x="487680" y="565249"/>
                        <a:pt x="487680" y="510540"/>
                      </a:cubicBezTo>
                      <a:lnTo>
                        <a:pt x="487680" y="220980"/>
                      </a:lnTo>
                      <a:cubicBezTo>
                        <a:pt x="487680" y="166271"/>
                        <a:pt x="443329" y="121920"/>
                        <a:pt x="388620" y="121920"/>
                      </a:cubicBezTo>
                      <a:lnTo>
                        <a:pt x="99060" y="12192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latin typeface="Segoe UI" panose="020B0502040204020203" pitchFamily="34" charset="0"/>
                    <a:cs typeface="Segoe UI" panose="020B0502040204020203" pitchFamily="34" charset="0"/>
                  </a:endParaRPr>
                </a:p>
              </p:txBody>
            </p:sp>
          </p:grpSp>
        </p:grpSp>
        <p:grpSp>
          <p:nvGrpSpPr>
            <p:cNvPr id="79" name="Group 78">
              <a:extLst>
                <a:ext uri="{FF2B5EF4-FFF2-40B4-BE49-F238E27FC236}">
                  <a16:creationId xmlns:a16="http://schemas.microsoft.com/office/drawing/2014/main" id="{1F53884D-DECF-6220-9CC8-4DEC2991FBF0}"/>
                </a:ext>
                <a:ext uri="{C183D7F6-B498-43B3-948B-1728B52AA6E4}">
                  <adec:decorative xmlns:adec="http://schemas.microsoft.com/office/drawing/2017/decorative" val="1"/>
                </a:ext>
              </a:extLst>
            </p:cNvPr>
            <p:cNvGrpSpPr/>
            <p:nvPr/>
          </p:nvGrpSpPr>
          <p:grpSpPr>
            <a:xfrm>
              <a:off x="5775618" y="5007789"/>
              <a:ext cx="2365208" cy="661669"/>
              <a:chOff x="7025823" y="5666231"/>
              <a:chExt cx="2365208" cy="661669"/>
            </a:xfrm>
          </p:grpSpPr>
          <p:sp>
            <p:nvSpPr>
              <p:cNvPr id="25" name="Freeform: Shape 24">
                <a:extLst>
                  <a:ext uri="{FF2B5EF4-FFF2-40B4-BE49-F238E27FC236}">
                    <a16:creationId xmlns:a16="http://schemas.microsoft.com/office/drawing/2014/main" id="{9211C989-0857-FD7C-05D1-8C40D57AC1C0}"/>
                  </a:ext>
                  <a:ext uri="{C183D7F6-B498-43B3-948B-1728B52AA6E4}">
                    <adec:decorative xmlns:adec="http://schemas.microsoft.com/office/drawing/2017/decorative" val="1"/>
                  </a:ext>
                </a:extLst>
              </p:cNvPr>
              <p:cNvSpPr/>
              <p:nvPr/>
            </p:nvSpPr>
            <p:spPr>
              <a:xfrm>
                <a:off x="7943419" y="5666231"/>
                <a:ext cx="294305" cy="294305"/>
              </a:xfrm>
              <a:custGeom>
                <a:avLst/>
                <a:gdLst>
                  <a:gd name="connsiteX0" fmla="*/ 597190 w 672246"/>
                  <a:gd name="connsiteY0" fmla="*/ 0 h 672245"/>
                  <a:gd name="connsiteX1" fmla="*/ 672246 w 672246"/>
                  <a:gd name="connsiteY1" fmla="*/ 75057 h 672245"/>
                  <a:gd name="connsiteX2" fmla="*/ 597190 w 672246"/>
                  <a:gd name="connsiteY2" fmla="*/ 150113 h 672245"/>
                  <a:gd name="connsiteX3" fmla="*/ 528354 w 672246"/>
                  <a:gd name="connsiteY3" fmla="*/ 104682 h 672245"/>
                  <a:gd name="connsiteX4" fmla="*/ 526930 w 672246"/>
                  <a:gd name="connsiteY4" fmla="*/ 97900 h 672245"/>
                  <a:gd name="connsiteX5" fmla="*/ 401391 w 672246"/>
                  <a:gd name="connsiteY5" fmla="*/ 97900 h 672245"/>
                  <a:gd name="connsiteX6" fmla="*/ 326334 w 672246"/>
                  <a:gd name="connsiteY6" fmla="*/ 172956 h 672245"/>
                  <a:gd name="connsiteX7" fmla="*/ 326334 w 672246"/>
                  <a:gd name="connsiteY7" fmla="*/ 310016 h 672245"/>
                  <a:gd name="connsiteX8" fmla="*/ 527211 w 672246"/>
                  <a:gd name="connsiteY8" fmla="*/ 310016 h 672245"/>
                  <a:gd name="connsiteX9" fmla="*/ 527895 w 672246"/>
                  <a:gd name="connsiteY9" fmla="*/ 306498 h 672245"/>
                  <a:gd name="connsiteX10" fmla="*/ 597190 w 672246"/>
                  <a:gd name="connsiteY10" fmla="*/ 261066 h 672245"/>
                  <a:gd name="connsiteX11" fmla="*/ 672246 w 672246"/>
                  <a:gd name="connsiteY11" fmla="*/ 336123 h 672245"/>
                  <a:gd name="connsiteX12" fmla="*/ 597190 w 672246"/>
                  <a:gd name="connsiteY12" fmla="*/ 411179 h 672245"/>
                  <a:gd name="connsiteX13" fmla="*/ 528354 w 672246"/>
                  <a:gd name="connsiteY13" fmla="*/ 365748 h 672245"/>
                  <a:gd name="connsiteX14" fmla="*/ 526244 w 672246"/>
                  <a:gd name="connsiteY14" fmla="*/ 355703 h 672245"/>
                  <a:gd name="connsiteX15" fmla="*/ 329597 w 672246"/>
                  <a:gd name="connsiteY15" fmla="*/ 355703 h 672245"/>
                  <a:gd name="connsiteX16" fmla="*/ 329597 w 672246"/>
                  <a:gd name="connsiteY16" fmla="*/ 496026 h 672245"/>
                  <a:gd name="connsiteX17" fmla="*/ 404654 w 672246"/>
                  <a:gd name="connsiteY17" fmla="*/ 571082 h 672245"/>
                  <a:gd name="connsiteX18" fmla="*/ 527211 w 672246"/>
                  <a:gd name="connsiteY18" fmla="*/ 571082 h 672245"/>
                  <a:gd name="connsiteX19" fmla="*/ 527895 w 672246"/>
                  <a:gd name="connsiteY19" fmla="*/ 567564 h 672245"/>
                  <a:gd name="connsiteX20" fmla="*/ 597190 w 672246"/>
                  <a:gd name="connsiteY20" fmla="*/ 522132 h 672245"/>
                  <a:gd name="connsiteX21" fmla="*/ 672246 w 672246"/>
                  <a:gd name="connsiteY21" fmla="*/ 597189 h 672245"/>
                  <a:gd name="connsiteX22" fmla="*/ 597190 w 672246"/>
                  <a:gd name="connsiteY22" fmla="*/ 672245 h 672245"/>
                  <a:gd name="connsiteX23" fmla="*/ 528354 w 672246"/>
                  <a:gd name="connsiteY23" fmla="*/ 626814 h 672245"/>
                  <a:gd name="connsiteX24" fmla="*/ 527615 w 672246"/>
                  <a:gd name="connsiteY24" fmla="*/ 623295 h 672245"/>
                  <a:gd name="connsiteX25" fmla="*/ 404654 w 672246"/>
                  <a:gd name="connsiteY25" fmla="*/ 623295 h 672245"/>
                  <a:gd name="connsiteX26" fmla="*/ 280647 w 672246"/>
                  <a:gd name="connsiteY26" fmla="*/ 499289 h 672245"/>
                  <a:gd name="connsiteX27" fmla="*/ 280647 w 672246"/>
                  <a:gd name="connsiteY27" fmla="*/ 368756 h 672245"/>
                  <a:gd name="connsiteX28" fmla="*/ 141792 w 672246"/>
                  <a:gd name="connsiteY28" fmla="*/ 368756 h 672245"/>
                  <a:gd name="connsiteX29" fmla="*/ 127270 w 672246"/>
                  <a:gd name="connsiteY29" fmla="*/ 389560 h 672245"/>
                  <a:gd name="connsiteX30" fmla="*/ 75057 w 672246"/>
                  <a:gd name="connsiteY30" fmla="*/ 411179 h 672245"/>
                  <a:gd name="connsiteX31" fmla="*/ 0 w 672246"/>
                  <a:gd name="connsiteY31" fmla="*/ 339386 h 672245"/>
                  <a:gd name="connsiteX32" fmla="*/ 75057 w 672246"/>
                  <a:gd name="connsiteY32" fmla="*/ 264329 h 672245"/>
                  <a:gd name="connsiteX33" fmla="*/ 143892 w 672246"/>
                  <a:gd name="connsiteY33" fmla="*/ 307007 h 672245"/>
                  <a:gd name="connsiteX34" fmla="*/ 145930 w 672246"/>
                  <a:gd name="connsiteY34" fmla="*/ 316543 h 672245"/>
                  <a:gd name="connsiteX35" fmla="*/ 277384 w 672246"/>
                  <a:gd name="connsiteY35" fmla="*/ 316543 h 672245"/>
                  <a:gd name="connsiteX36" fmla="*/ 277384 w 672246"/>
                  <a:gd name="connsiteY36" fmla="*/ 176220 h 672245"/>
                  <a:gd name="connsiteX37" fmla="*/ 401391 w 672246"/>
                  <a:gd name="connsiteY37" fmla="*/ 52213 h 672245"/>
                  <a:gd name="connsiteX38" fmla="*/ 526576 w 672246"/>
                  <a:gd name="connsiteY38" fmla="*/ 52213 h 672245"/>
                  <a:gd name="connsiteX39" fmla="*/ 527895 w 672246"/>
                  <a:gd name="connsiteY39" fmla="*/ 45432 h 672245"/>
                  <a:gd name="connsiteX40" fmla="*/ 597190 w 672246"/>
                  <a:gd name="connsiteY40" fmla="*/ 0 h 67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72246" h="672245">
                    <a:moveTo>
                      <a:pt x="597190" y="0"/>
                    </a:moveTo>
                    <a:cubicBezTo>
                      <a:pt x="639613" y="0"/>
                      <a:pt x="672246" y="32633"/>
                      <a:pt x="672246" y="75057"/>
                    </a:cubicBezTo>
                    <a:cubicBezTo>
                      <a:pt x="672246" y="117480"/>
                      <a:pt x="636350" y="150113"/>
                      <a:pt x="597190" y="150113"/>
                    </a:cubicBezTo>
                    <a:cubicBezTo>
                      <a:pt x="567820" y="150113"/>
                      <a:pt x="540286" y="131757"/>
                      <a:pt x="528354" y="104682"/>
                    </a:cubicBezTo>
                    <a:lnTo>
                      <a:pt x="526930" y="97900"/>
                    </a:lnTo>
                    <a:lnTo>
                      <a:pt x="401391" y="97900"/>
                    </a:lnTo>
                    <a:cubicBezTo>
                      <a:pt x="349177" y="97900"/>
                      <a:pt x="326334" y="120743"/>
                      <a:pt x="326334" y="172956"/>
                    </a:cubicBezTo>
                    <a:lnTo>
                      <a:pt x="326334" y="310016"/>
                    </a:lnTo>
                    <a:lnTo>
                      <a:pt x="527211" y="310016"/>
                    </a:lnTo>
                    <a:lnTo>
                      <a:pt x="527895" y="306498"/>
                    </a:lnTo>
                    <a:cubicBezTo>
                      <a:pt x="539062" y="279422"/>
                      <a:pt x="565372" y="261066"/>
                      <a:pt x="597190" y="261066"/>
                    </a:cubicBezTo>
                    <a:cubicBezTo>
                      <a:pt x="639613" y="261066"/>
                      <a:pt x="672246" y="293699"/>
                      <a:pt x="672246" y="336123"/>
                    </a:cubicBezTo>
                    <a:cubicBezTo>
                      <a:pt x="672246" y="378546"/>
                      <a:pt x="636350" y="411179"/>
                      <a:pt x="597190" y="411179"/>
                    </a:cubicBezTo>
                    <a:cubicBezTo>
                      <a:pt x="567820" y="411179"/>
                      <a:pt x="540286" y="392823"/>
                      <a:pt x="528354" y="365748"/>
                    </a:cubicBezTo>
                    <a:lnTo>
                      <a:pt x="526244" y="355703"/>
                    </a:lnTo>
                    <a:lnTo>
                      <a:pt x="329597" y="355703"/>
                    </a:lnTo>
                    <a:lnTo>
                      <a:pt x="329597" y="496026"/>
                    </a:lnTo>
                    <a:cubicBezTo>
                      <a:pt x="329597" y="548239"/>
                      <a:pt x="352441" y="571082"/>
                      <a:pt x="404654" y="571082"/>
                    </a:cubicBezTo>
                    <a:lnTo>
                      <a:pt x="527211" y="571082"/>
                    </a:lnTo>
                    <a:lnTo>
                      <a:pt x="527895" y="567564"/>
                    </a:lnTo>
                    <a:cubicBezTo>
                      <a:pt x="539062" y="540488"/>
                      <a:pt x="565372" y="522132"/>
                      <a:pt x="597190" y="522132"/>
                    </a:cubicBezTo>
                    <a:cubicBezTo>
                      <a:pt x="639613" y="522132"/>
                      <a:pt x="672246" y="554765"/>
                      <a:pt x="672246" y="597189"/>
                    </a:cubicBezTo>
                    <a:cubicBezTo>
                      <a:pt x="672246" y="639612"/>
                      <a:pt x="636350" y="672245"/>
                      <a:pt x="597190" y="672245"/>
                    </a:cubicBezTo>
                    <a:cubicBezTo>
                      <a:pt x="567820" y="672245"/>
                      <a:pt x="540286" y="653889"/>
                      <a:pt x="528354" y="626814"/>
                    </a:cubicBezTo>
                    <a:lnTo>
                      <a:pt x="527615" y="623295"/>
                    </a:lnTo>
                    <a:lnTo>
                      <a:pt x="404654" y="623295"/>
                    </a:lnTo>
                    <a:cubicBezTo>
                      <a:pt x="323071" y="623295"/>
                      <a:pt x="280647" y="577609"/>
                      <a:pt x="280647" y="499289"/>
                    </a:cubicBezTo>
                    <a:lnTo>
                      <a:pt x="280647" y="368756"/>
                    </a:lnTo>
                    <a:lnTo>
                      <a:pt x="141792" y="368756"/>
                    </a:lnTo>
                    <a:lnTo>
                      <a:pt x="127270" y="389560"/>
                    </a:lnTo>
                    <a:cubicBezTo>
                      <a:pt x="113401" y="403021"/>
                      <a:pt x="94637" y="411179"/>
                      <a:pt x="75057" y="411179"/>
                    </a:cubicBezTo>
                    <a:cubicBezTo>
                      <a:pt x="35897" y="411179"/>
                      <a:pt x="0" y="381809"/>
                      <a:pt x="0" y="339386"/>
                    </a:cubicBezTo>
                    <a:cubicBezTo>
                      <a:pt x="0" y="296962"/>
                      <a:pt x="35897" y="264329"/>
                      <a:pt x="75057" y="264329"/>
                    </a:cubicBezTo>
                    <a:cubicBezTo>
                      <a:pt x="104426" y="264329"/>
                      <a:pt x="131961" y="280850"/>
                      <a:pt x="143892" y="307007"/>
                    </a:cubicBezTo>
                    <a:lnTo>
                      <a:pt x="145930" y="316543"/>
                    </a:lnTo>
                    <a:lnTo>
                      <a:pt x="277384" y="316543"/>
                    </a:lnTo>
                    <a:lnTo>
                      <a:pt x="277384" y="176220"/>
                    </a:lnTo>
                    <a:cubicBezTo>
                      <a:pt x="277384" y="94636"/>
                      <a:pt x="323071" y="52213"/>
                      <a:pt x="401391" y="52213"/>
                    </a:cubicBezTo>
                    <a:lnTo>
                      <a:pt x="526576" y="52213"/>
                    </a:lnTo>
                    <a:lnTo>
                      <a:pt x="527895" y="45432"/>
                    </a:lnTo>
                    <a:cubicBezTo>
                      <a:pt x="539062" y="18356"/>
                      <a:pt x="565372" y="0"/>
                      <a:pt x="59719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latin typeface="Segoe UI" panose="020B0502040204020203" pitchFamily="34" charset="0"/>
                  <a:cs typeface="Segoe UI" panose="020B0502040204020203" pitchFamily="34" charset="0"/>
                </a:endParaRPr>
              </a:p>
            </p:txBody>
          </p:sp>
          <p:sp>
            <p:nvSpPr>
              <p:cNvPr id="69" name="Rectangle 1243">
                <a:extLst>
                  <a:ext uri="{FF2B5EF4-FFF2-40B4-BE49-F238E27FC236}">
                    <a16:creationId xmlns:a16="http://schemas.microsoft.com/office/drawing/2014/main" id="{7C24A4F2-B79E-085B-E0E8-FE66B7115867}"/>
                  </a:ext>
                </a:extLst>
              </p:cNvPr>
              <p:cNvSpPr/>
              <p:nvPr/>
            </p:nvSpPr>
            <p:spPr bwMode="auto">
              <a:xfrm>
                <a:off x="7025823" y="6050901"/>
                <a:ext cx="2365208" cy="276999"/>
              </a:xfrm>
              <a:prstGeom prst="rect">
                <a:avLst/>
              </a:prstGeom>
            </p:spPr>
            <p:txBody>
              <a:bodyPr wrap="squar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Streamlined vector processing: </a:t>
                </a:r>
              </a:p>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ingest, chunk, enrich, vectorize in one pipeline</a:t>
                </a:r>
              </a:p>
            </p:txBody>
          </p:sp>
        </p:grpSp>
        <p:sp>
          <p:nvSpPr>
            <p:cNvPr id="50" name="Rounded Rectangle 49">
              <a:extLst>
                <a:ext uri="{FF2B5EF4-FFF2-40B4-BE49-F238E27FC236}">
                  <a16:creationId xmlns:a16="http://schemas.microsoft.com/office/drawing/2014/main" id="{6121909F-AE15-50E9-B79E-F8CF2B9F568D}"/>
                </a:ext>
              </a:extLst>
            </p:cNvPr>
            <p:cNvSpPr/>
            <p:nvPr/>
          </p:nvSpPr>
          <p:spPr>
            <a:xfrm>
              <a:off x="4057880" y="5822531"/>
              <a:ext cx="3749315" cy="2794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algn="ctr"/>
              <a:r>
                <a:rPr lang="en-US" sz="1400">
                  <a:solidFill>
                    <a:srgbClr val="FFFFFF"/>
                  </a:solidFill>
                  <a:latin typeface="Segoe UI" panose="020B0502040204020203" pitchFamily="34" charset="0"/>
                  <a:cs typeface="Segoe UI" panose="020B0502040204020203" pitchFamily="34" charset="0"/>
                </a:rPr>
                <a:t>Data preparation, processing &amp; indexing</a:t>
              </a:r>
            </a:p>
          </p:txBody>
        </p:sp>
      </p:grpSp>
      <p:grpSp>
        <p:nvGrpSpPr>
          <p:cNvPr id="73" name="Group 72" descr="Model access">
            <a:extLst>
              <a:ext uri="{FF2B5EF4-FFF2-40B4-BE49-F238E27FC236}">
                <a16:creationId xmlns:a16="http://schemas.microsoft.com/office/drawing/2014/main" id="{6CFA34B0-9FBC-8478-80F6-86101638F418}"/>
              </a:ext>
            </a:extLst>
          </p:cNvPr>
          <p:cNvGrpSpPr/>
          <p:nvPr/>
        </p:nvGrpSpPr>
        <p:grpSpPr>
          <a:xfrm>
            <a:off x="7446952" y="3125801"/>
            <a:ext cx="3285948" cy="1260154"/>
            <a:chOff x="7446952" y="3125801"/>
            <a:chExt cx="3285948" cy="1260154"/>
          </a:xfrm>
        </p:grpSpPr>
        <p:sp>
          <p:nvSpPr>
            <p:cNvPr id="95" name="Rectangle: Top Corners Rounded 125">
              <a:extLst>
                <a:ext uri="{FF2B5EF4-FFF2-40B4-BE49-F238E27FC236}">
                  <a16:creationId xmlns:a16="http://schemas.microsoft.com/office/drawing/2014/main" id="{3E19C347-9C3C-8D40-953A-8ABD60FEEC40}"/>
                </a:ext>
                <a:ext uri="{C183D7F6-B498-43B3-948B-1728B52AA6E4}">
                  <adec:decorative xmlns:adec="http://schemas.microsoft.com/office/drawing/2017/decorative" val="1"/>
                </a:ext>
              </a:extLst>
            </p:cNvPr>
            <p:cNvSpPr/>
            <p:nvPr/>
          </p:nvSpPr>
          <p:spPr bwMode="auto">
            <a:xfrm>
              <a:off x="7446952" y="3125801"/>
              <a:ext cx="3285948" cy="1124712"/>
            </a:xfrm>
            <a:prstGeom prst="roundRect">
              <a:avLst>
                <a:gd name="adj" fmla="val 10186"/>
              </a:avLst>
            </a:prstGeom>
            <a:noFill/>
            <a:ln w="12700" cap="rnd">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lt1"/>
                </a:solidFill>
                <a:latin typeface="Segoe UI" panose="020B0502040204020203" pitchFamily="34" charset="0"/>
                <a:cs typeface="Segoe UI" panose="020B0502040204020203" pitchFamily="34" charset="0"/>
              </a:endParaRPr>
            </a:p>
          </p:txBody>
        </p:sp>
        <p:pic>
          <p:nvPicPr>
            <p:cNvPr id="91" name="Picture 90">
              <a:extLst>
                <a:ext uri="{FF2B5EF4-FFF2-40B4-BE49-F238E27FC236}">
                  <a16:creationId xmlns:a16="http://schemas.microsoft.com/office/drawing/2014/main" id="{A3805183-ED59-594E-BC9D-73465DC7BB4D}"/>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932589" y="3313160"/>
              <a:ext cx="275522" cy="275522"/>
            </a:xfrm>
            <a:prstGeom prst="rect">
              <a:avLst/>
            </a:prstGeom>
          </p:spPr>
        </p:pic>
        <p:sp>
          <p:nvSpPr>
            <p:cNvPr id="92" name="TextBox 91">
              <a:extLst>
                <a:ext uri="{FF2B5EF4-FFF2-40B4-BE49-F238E27FC236}">
                  <a16:creationId xmlns:a16="http://schemas.microsoft.com/office/drawing/2014/main" id="{474C8A46-64B7-E64B-8953-D4EDF7896B3A}"/>
                </a:ext>
              </a:extLst>
            </p:cNvPr>
            <p:cNvSpPr txBox="1"/>
            <p:nvPr/>
          </p:nvSpPr>
          <p:spPr>
            <a:xfrm>
              <a:off x="7693607" y="3690465"/>
              <a:ext cx="753487" cy="138499"/>
            </a:xfrm>
            <a:prstGeom prst="rect">
              <a:avLst/>
            </a:prstGeom>
            <a:noFill/>
          </p:spPr>
          <p:txBody>
            <a:bodyPr wrap="square" lIns="0" tIns="0" rIns="0" bIns="0">
              <a:spAutoFit/>
            </a:bodyPr>
            <a:lstStyle/>
            <a:p>
              <a:pPr algn="ctr" defTabSz="860921">
                <a:defRPr/>
              </a:pPr>
              <a:r>
                <a:rPr lang="en-US" sz="900">
                  <a:latin typeface="Segoe UI" panose="020B0502040204020203" pitchFamily="34" charset="0"/>
                  <a:cs typeface="Segoe UI" panose="020B0502040204020203" pitchFamily="34" charset="0"/>
                </a:rPr>
                <a:t>Azure OpenAI</a:t>
              </a:r>
            </a:p>
          </p:txBody>
        </p:sp>
        <p:sp>
          <p:nvSpPr>
            <p:cNvPr id="21" name="Rectangle 1243">
              <a:extLst>
                <a:ext uri="{FF2B5EF4-FFF2-40B4-BE49-F238E27FC236}">
                  <a16:creationId xmlns:a16="http://schemas.microsoft.com/office/drawing/2014/main" id="{AA5DDF5C-4FF0-E648-829B-852F304B62F5}"/>
                </a:ext>
              </a:extLst>
            </p:cNvPr>
            <p:cNvSpPr/>
            <p:nvPr/>
          </p:nvSpPr>
          <p:spPr bwMode="auto">
            <a:xfrm>
              <a:off x="8777240" y="3690465"/>
              <a:ext cx="756786" cy="276999"/>
            </a:xfrm>
            <a:prstGeom prst="rect">
              <a:avLst/>
            </a:prstGeom>
          </p:spPr>
          <p:txBody>
            <a:bodyPr wrap="squar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Azure Machine Learning</a:t>
              </a:r>
            </a:p>
          </p:txBody>
        </p:sp>
        <p:pic>
          <p:nvPicPr>
            <p:cNvPr id="23" name="Picture 129">
              <a:extLst>
                <a:ext uri="{FF2B5EF4-FFF2-40B4-BE49-F238E27FC236}">
                  <a16:creationId xmlns:a16="http://schemas.microsoft.com/office/drawing/2014/main" id="{8F5ABEFB-D325-F146-93B6-B99AB2C3DEC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8975310" y="3317197"/>
              <a:ext cx="267448" cy="267448"/>
            </a:xfrm>
            <a:prstGeom prst="rect">
              <a:avLst/>
            </a:prstGeom>
          </p:spPr>
        </p:pic>
        <p:sp>
          <p:nvSpPr>
            <p:cNvPr id="51" name="Rectangle 1243">
              <a:extLst>
                <a:ext uri="{FF2B5EF4-FFF2-40B4-BE49-F238E27FC236}">
                  <a16:creationId xmlns:a16="http://schemas.microsoft.com/office/drawing/2014/main" id="{F3E6AE48-6842-4243-AE52-C0C69C98EE64}"/>
                </a:ext>
              </a:extLst>
            </p:cNvPr>
            <p:cNvSpPr/>
            <p:nvPr/>
          </p:nvSpPr>
          <p:spPr bwMode="auto">
            <a:xfrm>
              <a:off x="9896363" y="3690465"/>
              <a:ext cx="599102" cy="138499"/>
            </a:xfrm>
            <a:prstGeom prst="rect">
              <a:avLst/>
            </a:prstGeom>
          </p:spPr>
          <p:txBody>
            <a:bodyPr wrap="squar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lang="en-US" sz="900">
                  <a:latin typeface="Segoe UI" panose="020B0502040204020203" pitchFamily="34" charset="0"/>
                  <a:cs typeface="Segoe UI" panose="020B0502040204020203" pitchFamily="34" charset="0"/>
                </a:rPr>
                <a:t>AI Services</a:t>
              </a:r>
              <a:endPar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pic>
          <p:nvPicPr>
            <p:cNvPr id="131" name="Picture 130">
              <a:extLst>
                <a:ext uri="{FF2B5EF4-FFF2-40B4-BE49-F238E27FC236}">
                  <a16:creationId xmlns:a16="http://schemas.microsoft.com/office/drawing/2014/main" id="{6212F81C-45D4-224D-AAF8-B29D68EF9FE7}"/>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995829" y="3295499"/>
              <a:ext cx="310845" cy="310845"/>
            </a:xfrm>
            <a:prstGeom prst="rect">
              <a:avLst/>
            </a:prstGeom>
          </p:spPr>
        </p:pic>
        <p:sp>
          <p:nvSpPr>
            <p:cNvPr id="54" name="Rounded Rectangle 53">
              <a:extLst>
                <a:ext uri="{FF2B5EF4-FFF2-40B4-BE49-F238E27FC236}">
                  <a16:creationId xmlns:a16="http://schemas.microsoft.com/office/drawing/2014/main" id="{6A1B2976-5663-BEA9-C8C3-2A78EC55397E}"/>
                </a:ext>
              </a:extLst>
            </p:cNvPr>
            <p:cNvSpPr/>
            <p:nvPr/>
          </p:nvSpPr>
          <p:spPr>
            <a:xfrm>
              <a:off x="8546905" y="4106552"/>
              <a:ext cx="1086043" cy="2794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algn="ctr"/>
              <a:r>
                <a:rPr lang="en-US" sz="1400">
                  <a:solidFill>
                    <a:srgbClr val="FFFFFF"/>
                  </a:solidFill>
                  <a:latin typeface="Segoe UI" panose="020B0502040204020203" pitchFamily="34" charset="0"/>
                  <a:cs typeface="Segoe UI" panose="020B0502040204020203" pitchFamily="34" charset="0"/>
                </a:rPr>
                <a:t>Models</a:t>
              </a:r>
            </a:p>
          </p:txBody>
        </p:sp>
      </p:grpSp>
      <p:cxnSp>
        <p:nvCxnSpPr>
          <p:cNvPr id="55" name="Connector: Elbow 46">
            <a:extLst>
              <a:ext uri="{FF2B5EF4-FFF2-40B4-BE49-F238E27FC236}">
                <a16:creationId xmlns:a16="http://schemas.microsoft.com/office/drawing/2014/main" id="{D63FC38F-3B83-CC23-7799-353D47630153}"/>
              </a:ext>
              <a:ext uri="{C183D7F6-B498-43B3-948B-1728B52AA6E4}">
                <adec:decorative xmlns:adec="http://schemas.microsoft.com/office/drawing/2017/decorative" val="1"/>
              </a:ext>
            </a:extLst>
          </p:cNvPr>
          <p:cNvCxnSpPr>
            <a:cxnSpLocks/>
            <a:stCxn id="82" idx="2"/>
            <a:endCxn id="33" idx="3"/>
          </p:cNvCxnSpPr>
          <p:nvPr/>
        </p:nvCxnSpPr>
        <p:spPr>
          <a:xfrm flipH="1">
            <a:off x="3924927" y="3683738"/>
            <a:ext cx="1227385" cy="0"/>
          </a:xfrm>
          <a:prstGeom prst="straightConnector1">
            <a:avLst/>
          </a:prstGeom>
          <a:ln w="6350">
            <a:solidFill>
              <a:schemeClr val="tx2"/>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80" name="Connector: Elbow 46">
            <a:extLst>
              <a:ext uri="{FF2B5EF4-FFF2-40B4-BE49-F238E27FC236}">
                <a16:creationId xmlns:a16="http://schemas.microsoft.com/office/drawing/2014/main" id="{2231119B-74A0-5C49-9E85-E1EC4A5A99DC}"/>
              </a:ext>
              <a:ext uri="{C183D7F6-B498-43B3-948B-1728B52AA6E4}">
                <adec:decorative xmlns:adec="http://schemas.microsoft.com/office/drawing/2017/decorative" val="1"/>
              </a:ext>
            </a:extLst>
          </p:cNvPr>
          <p:cNvCxnSpPr>
            <a:cxnSpLocks/>
            <a:stCxn id="82" idx="6"/>
            <a:endCxn id="95" idx="1"/>
          </p:cNvCxnSpPr>
          <p:nvPr/>
        </p:nvCxnSpPr>
        <p:spPr>
          <a:xfrm>
            <a:off x="6712764" y="3683738"/>
            <a:ext cx="734188" cy="4419"/>
          </a:xfrm>
          <a:prstGeom prst="straightConnector1">
            <a:avLst/>
          </a:prstGeom>
          <a:ln w="6350">
            <a:solidFill>
              <a:schemeClr val="tx2"/>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1CB287D-0FA0-7243-80CB-3501C6387663}"/>
              </a:ext>
              <a:ext uri="{C183D7F6-B498-43B3-948B-1728B52AA6E4}">
                <adec:decorative xmlns:adec="http://schemas.microsoft.com/office/drawing/2017/decorative" val="1"/>
              </a:ext>
            </a:extLst>
          </p:cNvPr>
          <p:cNvCxnSpPr>
            <a:cxnSpLocks/>
          </p:cNvCxnSpPr>
          <p:nvPr/>
        </p:nvCxnSpPr>
        <p:spPr>
          <a:xfrm>
            <a:off x="5932538" y="4491791"/>
            <a:ext cx="0" cy="309009"/>
          </a:xfrm>
          <a:prstGeom prst="straightConnector1">
            <a:avLst/>
          </a:prstGeom>
          <a:ln w="6350">
            <a:solidFill>
              <a:schemeClr val="tx2"/>
            </a:solidFill>
            <a:prstDash val="solid"/>
            <a:tailEnd type="oval"/>
          </a:ln>
        </p:spPr>
        <p:style>
          <a:lnRef idx="1">
            <a:schemeClr val="accent1"/>
          </a:lnRef>
          <a:fillRef idx="0">
            <a:schemeClr val="accent1"/>
          </a:fillRef>
          <a:effectRef idx="0">
            <a:schemeClr val="accent1"/>
          </a:effectRef>
          <a:fontRef idx="minor">
            <a:schemeClr val="tx1"/>
          </a:fontRef>
        </p:style>
      </p:cxnSp>
      <p:grpSp>
        <p:nvGrpSpPr>
          <p:cNvPr id="101" name="Group 100" descr="orchestration integrations">
            <a:extLst>
              <a:ext uri="{FF2B5EF4-FFF2-40B4-BE49-F238E27FC236}">
                <a16:creationId xmlns:a16="http://schemas.microsoft.com/office/drawing/2014/main" id="{3CD14D88-E284-3A3F-356E-DB1D722339AF}"/>
              </a:ext>
            </a:extLst>
          </p:cNvPr>
          <p:cNvGrpSpPr/>
          <p:nvPr/>
        </p:nvGrpSpPr>
        <p:grpSpPr>
          <a:xfrm>
            <a:off x="3594138" y="1444471"/>
            <a:ext cx="4676800" cy="1232070"/>
            <a:chOff x="3594138" y="1444471"/>
            <a:chExt cx="4676800" cy="1232070"/>
          </a:xfrm>
        </p:grpSpPr>
        <p:sp>
          <p:nvSpPr>
            <p:cNvPr id="102" name="Rectangle: Top Corners Rounded 125">
              <a:extLst>
                <a:ext uri="{FF2B5EF4-FFF2-40B4-BE49-F238E27FC236}">
                  <a16:creationId xmlns:a16="http://schemas.microsoft.com/office/drawing/2014/main" id="{9BFC0209-13DA-5D09-DA30-C9299C7498F7}"/>
                </a:ext>
                <a:ext uri="{C183D7F6-B498-43B3-948B-1728B52AA6E4}">
                  <adec:decorative xmlns:adec="http://schemas.microsoft.com/office/drawing/2017/decorative" val="1"/>
                </a:ext>
              </a:extLst>
            </p:cNvPr>
            <p:cNvSpPr/>
            <p:nvPr/>
          </p:nvSpPr>
          <p:spPr bwMode="auto">
            <a:xfrm>
              <a:off x="3594138" y="1444471"/>
              <a:ext cx="4676800" cy="1124712"/>
            </a:xfrm>
            <a:prstGeom prst="roundRect">
              <a:avLst>
                <a:gd name="adj" fmla="val 12878"/>
              </a:avLst>
            </a:prstGeom>
            <a:noFill/>
            <a:ln w="12700" cap="rnd">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36000" rIns="180000" bIns="3600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lt1"/>
                </a:solidFill>
                <a:latin typeface="Segoe UI" panose="020B0502040204020203" pitchFamily="34" charset="0"/>
                <a:cs typeface="Segoe UI" panose="020B0502040204020203" pitchFamily="34" charset="0"/>
              </a:endParaRPr>
            </a:p>
          </p:txBody>
        </p:sp>
        <p:sp>
          <p:nvSpPr>
            <p:cNvPr id="103" name="Rectangle 1243">
              <a:extLst>
                <a:ext uri="{FF2B5EF4-FFF2-40B4-BE49-F238E27FC236}">
                  <a16:creationId xmlns:a16="http://schemas.microsoft.com/office/drawing/2014/main" id="{A7EFAD2E-1752-05A4-5D3D-0842737FA51B}"/>
                </a:ext>
              </a:extLst>
            </p:cNvPr>
            <p:cNvSpPr/>
            <p:nvPr/>
          </p:nvSpPr>
          <p:spPr bwMode="auto">
            <a:xfrm>
              <a:off x="6611178" y="2076553"/>
              <a:ext cx="517770"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effectLst/>
                  <a:uLnTx/>
                  <a:uFillTx/>
                  <a:latin typeface="Segoe UI" panose="020B0502040204020203" pitchFamily="34" charset="0"/>
                  <a:cs typeface="Segoe UI" panose="020B0502040204020203" pitchFamily="34" charset="0"/>
                </a:rPr>
                <a:t>Langchain</a:t>
              </a:r>
              <a:endPar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105" name="Rectangle 1243">
              <a:extLst>
                <a:ext uri="{FF2B5EF4-FFF2-40B4-BE49-F238E27FC236}">
                  <a16:creationId xmlns:a16="http://schemas.microsoft.com/office/drawing/2014/main" id="{D681B471-3163-2309-9602-1331CB152F2A}"/>
                </a:ext>
              </a:extLst>
            </p:cNvPr>
            <p:cNvSpPr/>
            <p:nvPr/>
          </p:nvSpPr>
          <p:spPr bwMode="auto">
            <a:xfrm>
              <a:off x="5588087" y="2076553"/>
              <a:ext cx="726161"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Copilot Studio</a:t>
              </a:r>
            </a:p>
          </p:txBody>
        </p:sp>
        <p:sp>
          <p:nvSpPr>
            <p:cNvPr id="106" name="Rectangle 1243">
              <a:extLst>
                <a:ext uri="{FF2B5EF4-FFF2-40B4-BE49-F238E27FC236}">
                  <a16:creationId xmlns:a16="http://schemas.microsoft.com/office/drawing/2014/main" id="{2A2FFECA-B262-DA87-DD65-D0240E579110}"/>
                </a:ext>
              </a:extLst>
            </p:cNvPr>
            <p:cNvSpPr/>
            <p:nvPr/>
          </p:nvSpPr>
          <p:spPr bwMode="auto">
            <a:xfrm>
              <a:off x="4505646" y="2076553"/>
              <a:ext cx="819135"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Semantic Kernel</a:t>
              </a:r>
            </a:p>
          </p:txBody>
        </p:sp>
        <p:sp>
          <p:nvSpPr>
            <p:cNvPr id="107" name="Rectangle 1243">
              <a:extLst>
                <a:ext uri="{FF2B5EF4-FFF2-40B4-BE49-F238E27FC236}">
                  <a16:creationId xmlns:a16="http://schemas.microsoft.com/office/drawing/2014/main" id="{73D3F18B-E951-A099-27B1-CF392CA5A334}"/>
                </a:ext>
              </a:extLst>
            </p:cNvPr>
            <p:cNvSpPr/>
            <p:nvPr/>
          </p:nvSpPr>
          <p:spPr bwMode="auto">
            <a:xfrm>
              <a:off x="3711978" y="2076553"/>
              <a:ext cx="573876" cy="138499"/>
            </a:xfrm>
            <a:prstGeom prst="rect">
              <a:avLst/>
            </a:prstGeom>
          </p:spPr>
          <p:txBody>
            <a:bodyPr wrap="none" lIns="0" tIns="0" rIns="0" bIns="0" anchor="t">
              <a:sp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effectLst/>
                  <a:uLnTx/>
                  <a:uFillTx/>
                  <a:latin typeface="Segoe UI" panose="020B0502040204020203" pitchFamily="34" charset="0"/>
                  <a:cs typeface="Segoe UI" panose="020B0502040204020203" pitchFamily="34" charset="0"/>
                </a:rPr>
                <a:t>Llamaindex</a:t>
              </a:r>
              <a:endPar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pic>
          <p:nvPicPr>
            <p:cNvPr id="108" name="Picture 107">
              <a:extLst>
                <a:ext uri="{FF2B5EF4-FFF2-40B4-BE49-F238E27FC236}">
                  <a16:creationId xmlns:a16="http://schemas.microsoft.com/office/drawing/2014/main" id="{6A2BAFD1-C0BB-9153-6659-40B19041E384}"/>
                </a:ext>
              </a:extLst>
            </p:cNvPr>
            <p:cNvPicPr>
              <a:picLocks noChangeAspect="1"/>
            </p:cNvPicPr>
            <p:nvPr/>
          </p:nvPicPr>
          <p:blipFill>
            <a:blip r:embed="rId19"/>
            <a:srcRect/>
            <a:stretch/>
          </p:blipFill>
          <p:spPr>
            <a:xfrm>
              <a:off x="3826780" y="1647202"/>
              <a:ext cx="344270" cy="344270"/>
            </a:xfrm>
            <a:prstGeom prst="roundRect">
              <a:avLst>
                <a:gd name="adj" fmla="val 21841"/>
              </a:avLst>
            </a:prstGeom>
          </p:spPr>
        </p:pic>
        <p:pic>
          <p:nvPicPr>
            <p:cNvPr id="109" name="Graphic 1">
              <a:extLst>
                <a:ext uri="{FF2B5EF4-FFF2-40B4-BE49-F238E27FC236}">
                  <a16:creationId xmlns:a16="http://schemas.microsoft.com/office/drawing/2014/main" id="{81B4EFB3-B439-DC1D-5C69-E4D058F6333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90918" y="1659964"/>
              <a:ext cx="318747" cy="318747"/>
            </a:xfrm>
            <a:prstGeom prst="rect">
              <a:avLst/>
            </a:prstGeom>
          </p:spPr>
        </p:pic>
        <p:sp>
          <p:nvSpPr>
            <p:cNvPr id="110" name="Rectangle 1243">
              <a:extLst>
                <a:ext uri="{FF2B5EF4-FFF2-40B4-BE49-F238E27FC236}">
                  <a16:creationId xmlns:a16="http://schemas.microsoft.com/office/drawing/2014/main" id="{61206D83-54DC-7610-A810-A756AE0F4DEC}"/>
                </a:ext>
              </a:extLst>
            </p:cNvPr>
            <p:cNvSpPr/>
            <p:nvPr/>
          </p:nvSpPr>
          <p:spPr bwMode="auto">
            <a:xfrm>
              <a:off x="7326127" y="2076553"/>
              <a:ext cx="832465" cy="171271"/>
            </a:xfrm>
            <a:prstGeom prst="rect">
              <a:avLst/>
            </a:prstGeom>
          </p:spPr>
          <p:txBody>
            <a:bodyPr wrap="square" lIns="0" tIns="0" rIns="0" bIns="0" anchor="t">
              <a:noAutofit/>
            </a:bodyPr>
            <a:lstStyle/>
            <a:p>
              <a:pPr marL="0" marR="0" lvl="0" indent="0" algn="ctr" defTabSz="86092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panose="020B0502040204020203" pitchFamily="34" charset="0"/>
                  <a:cs typeface="Segoe UI" panose="020B0502040204020203" pitchFamily="34" charset="0"/>
                </a:rPr>
                <a:t>Azure AI Studio</a:t>
              </a:r>
            </a:p>
          </p:txBody>
        </p:sp>
        <p:pic>
          <p:nvPicPr>
            <p:cNvPr id="113" name="Graphic 112">
              <a:extLst>
                <a:ext uri="{FF2B5EF4-FFF2-40B4-BE49-F238E27FC236}">
                  <a16:creationId xmlns:a16="http://schemas.microsoft.com/office/drawing/2014/main" id="{4F9F9687-7170-B053-F7BA-5EEBEDA3F84C}"/>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7563042" y="1652016"/>
              <a:ext cx="334643" cy="334643"/>
            </a:xfrm>
            <a:prstGeom prst="rect">
              <a:avLst/>
            </a:prstGeom>
          </p:spPr>
        </p:pic>
        <p:pic>
          <p:nvPicPr>
            <p:cNvPr id="114" name="Picture 113" descr="A logo with a black background&#10;&#10;Description automatically generated">
              <a:extLst>
                <a:ext uri="{FF2B5EF4-FFF2-40B4-BE49-F238E27FC236}">
                  <a16:creationId xmlns:a16="http://schemas.microsoft.com/office/drawing/2014/main" id="{9262597A-740F-981F-EAA7-E10BF2047CF0}"/>
                </a:ext>
              </a:extLst>
            </p:cNvPr>
            <p:cNvPicPr>
              <a:picLocks noChangeAspect="1"/>
            </p:cNvPicPr>
            <p:nvPr/>
          </p:nvPicPr>
          <p:blipFill>
            <a:blip r:embed="rId24"/>
            <a:stretch>
              <a:fillRect/>
            </a:stretch>
          </p:blipFill>
          <p:spPr>
            <a:xfrm>
              <a:off x="4749032" y="1653156"/>
              <a:ext cx="332363" cy="332363"/>
            </a:xfrm>
            <a:prstGeom prst="rect">
              <a:avLst/>
            </a:prstGeom>
          </p:spPr>
        </p:pic>
        <p:grpSp>
          <p:nvGrpSpPr>
            <p:cNvPr id="115" name="Group 114">
              <a:extLst>
                <a:ext uri="{FF2B5EF4-FFF2-40B4-BE49-F238E27FC236}">
                  <a16:creationId xmlns:a16="http://schemas.microsoft.com/office/drawing/2014/main" id="{49BD2D96-3F62-5DB6-6C04-09392D115170}"/>
                </a:ext>
              </a:extLst>
            </p:cNvPr>
            <p:cNvGrpSpPr/>
            <p:nvPr/>
          </p:nvGrpSpPr>
          <p:grpSpPr>
            <a:xfrm>
              <a:off x="6562626" y="1641730"/>
              <a:ext cx="613115" cy="355214"/>
              <a:chOff x="6640010" y="1741436"/>
              <a:chExt cx="613115" cy="355214"/>
            </a:xfrm>
          </p:grpSpPr>
          <p:sp>
            <p:nvSpPr>
              <p:cNvPr id="117" name="Rounded Rectangle 116">
                <a:extLst>
                  <a:ext uri="{FF2B5EF4-FFF2-40B4-BE49-F238E27FC236}">
                    <a16:creationId xmlns:a16="http://schemas.microsoft.com/office/drawing/2014/main" id="{53454F91-3938-C98D-DCE8-42F5F80B8460}"/>
                  </a:ext>
                </a:extLst>
              </p:cNvPr>
              <p:cNvSpPr/>
              <p:nvPr/>
            </p:nvSpPr>
            <p:spPr bwMode="auto">
              <a:xfrm>
                <a:off x="6640010" y="1741436"/>
                <a:ext cx="613115" cy="35521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118" name="Picture 117" descr="A bird and chain link&#10;&#10;Description automatically generated">
                <a:extLst>
                  <a:ext uri="{FF2B5EF4-FFF2-40B4-BE49-F238E27FC236}">
                    <a16:creationId xmlns:a16="http://schemas.microsoft.com/office/drawing/2014/main" id="{D8970FB9-1A1F-A888-06CE-1EE42D9B1A50}"/>
                  </a:ext>
                </a:extLst>
              </p:cNvPr>
              <p:cNvPicPr>
                <a:picLocks noChangeAspect="1"/>
              </p:cNvPicPr>
              <p:nvPr/>
            </p:nvPicPr>
            <p:blipFill>
              <a:blip r:embed="rId25"/>
              <a:stretch>
                <a:fillRect/>
              </a:stretch>
            </p:blipFill>
            <p:spPr>
              <a:xfrm>
                <a:off x="6708124" y="1807730"/>
                <a:ext cx="478647" cy="239324"/>
              </a:xfrm>
              <a:prstGeom prst="rect">
                <a:avLst/>
              </a:prstGeom>
            </p:spPr>
          </p:pic>
        </p:grpSp>
        <p:sp>
          <p:nvSpPr>
            <p:cNvPr id="116" name="Rounded Rectangle 115">
              <a:extLst>
                <a:ext uri="{FF2B5EF4-FFF2-40B4-BE49-F238E27FC236}">
                  <a16:creationId xmlns:a16="http://schemas.microsoft.com/office/drawing/2014/main" id="{413539C7-A774-7E81-DDED-A5A4C1D72266}"/>
                </a:ext>
              </a:extLst>
            </p:cNvPr>
            <p:cNvSpPr/>
            <p:nvPr/>
          </p:nvSpPr>
          <p:spPr>
            <a:xfrm>
              <a:off x="5137500" y="2397138"/>
              <a:ext cx="1590075" cy="2794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algn="ctr"/>
              <a:r>
                <a:rPr lang="en-US" sz="1400">
                  <a:solidFill>
                    <a:srgbClr val="FFFFFF"/>
                  </a:solidFill>
                  <a:latin typeface="Segoe UI" panose="020B0502040204020203" pitchFamily="34" charset="0"/>
                  <a:cs typeface="Segoe UI" panose="020B0502040204020203" pitchFamily="34" charset="0"/>
                </a:rPr>
                <a:t>Orchestration</a:t>
              </a:r>
            </a:p>
          </p:txBody>
        </p:sp>
      </p:grpSp>
      <p:cxnSp>
        <p:nvCxnSpPr>
          <p:cNvPr id="84" name="Straight Arrow Connector 83">
            <a:extLst>
              <a:ext uri="{FF2B5EF4-FFF2-40B4-BE49-F238E27FC236}">
                <a16:creationId xmlns:a16="http://schemas.microsoft.com/office/drawing/2014/main" id="{92BA68AE-0D57-4549-9482-316013C9B0DA}"/>
              </a:ext>
              <a:ext uri="{C183D7F6-B498-43B3-948B-1728B52AA6E4}">
                <adec:decorative xmlns:adec="http://schemas.microsoft.com/office/drawing/2017/decorative" val="1"/>
              </a:ext>
            </a:extLst>
          </p:cNvPr>
          <p:cNvCxnSpPr>
            <a:cxnSpLocks/>
          </p:cNvCxnSpPr>
          <p:nvPr/>
        </p:nvCxnSpPr>
        <p:spPr>
          <a:xfrm flipV="1">
            <a:off x="5932538" y="2680382"/>
            <a:ext cx="0" cy="208312"/>
          </a:xfrm>
          <a:prstGeom prst="straightConnector1">
            <a:avLst/>
          </a:prstGeom>
          <a:ln w="6350">
            <a:solidFill>
              <a:schemeClr val="tx2"/>
            </a:solidFill>
            <a:prstDash val="soli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917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 presetClass="emph" presetSubtype="0" accel="100000" fill="hold" nodeType="withEffect">
                                  <p:stCondLst>
                                    <p:cond delay="0"/>
                                  </p:stCondLst>
                                  <p:childTnLst>
                                    <p:animScale>
                                      <p:cBhvr>
                                        <p:cTn id="9" dur="300" fill="hold"/>
                                        <p:tgtEl>
                                          <p:spTgt spid="49"/>
                                        </p:tgtEl>
                                      </p:cBhvr>
                                      <p:by x="85000" y="85000"/>
                                    </p:animScale>
                                  </p:childTnLst>
                                </p:cTn>
                              </p:par>
                              <p:par>
                                <p:cTn id="10" presetID="10" presetClass="entr" presetSubtype="0" fill="hold" nodeType="withEffect">
                                  <p:stCondLst>
                                    <p:cond delay="10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42" presetClass="path" presetSubtype="0" decel="50000" fill="hold" nodeType="withEffect">
                                  <p:stCondLst>
                                    <p:cond delay="1000"/>
                                  </p:stCondLst>
                                  <p:childTnLst>
                                    <p:animMotion origin="layout" path="M -0.01836 1.85185E-6 L -2.08333E-6 1.85185E-6 " pathEditMode="relative" rAng="0" ptsTypes="AA">
                                      <p:cBhvr>
                                        <p:cTn id="14" dur="500" fill="hold"/>
                                        <p:tgtEl>
                                          <p:spTgt spid="75"/>
                                        </p:tgtEl>
                                        <p:attrNameLst>
                                          <p:attrName>ppt_x</p:attrName>
                                          <p:attrName>ppt_y</p:attrName>
                                        </p:attrNameLst>
                                      </p:cBhvr>
                                      <p:rCtr x="924" y="0"/>
                                    </p:animMotion>
                                  </p:childTnLst>
                                </p:cTn>
                              </p:par>
                              <p:par>
                                <p:cTn id="15" presetID="10" presetClass="entr" presetSubtype="0" decel="50000" fill="hold" nodeType="withEffect">
                                  <p:stCondLst>
                                    <p:cond delay="100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42" presetClass="path" presetSubtype="0" decel="50000" fill="hold" nodeType="withEffect">
                                  <p:stCondLst>
                                    <p:cond delay="1000"/>
                                  </p:stCondLst>
                                  <p:childTnLst>
                                    <p:animMotion origin="layout" path="M -1.45833E-6 1.85185E-6 L 0.02057 0.00046 " pathEditMode="relative" rAng="0" ptsTypes="AA">
                                      <p:cBhvr>
                                        <p:cTn id="19" dur="500" spd="-100000" fill="hold"/>
                                        <p:tgtEl>
                                          <p:spTgt spid="73"/>
                                        </p:tgtEl>
                                        <p:attrNameLst>
                                          <p:attrName>ppt_x</p:attrName>
                                          <p:attrName>ppt_y</p:attrName>
                                        </p:attrNameLst>
                                      </p:cBhvr>
                                      <p:rCtr x="1029" y="23"/>
                                    </p:animMotion>
                                  </p:childTnLst>
                                </p:cTn>
                              </p:par>
                              <p:par>
                                <p:cTn id="20" presetID="10" presetClass="entr" presetSubtype="0" fill="hold" nodeType="withEffect">
                                  <p:stCondLst>
                                    <p:cond delay="10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decel="100000" fill="hold" nodeType="withEffect">
                                  <p:stCondLst>
                                    <p:cond delay="1000"/>
                                  </p:stCondLst>
                                  <p:childTnLst>
                                    <p:animMotion origin="layout" path="M 4.79167E-6 -1.85185E-6 L 4.79167E-6 0.03542 " pathEditMode="relative" rAng="0" ptsTypes="AA">
                                      <p:cBhvr>
                                        <p:cTn id="24" dur="700" spd="-100000" fill="hold"/>
                                        <p:tgtEl>
                                          <p:spTgt spid="74"/>
                                        </p:tgtEl>
                                        <p:attrNameLst>
                                          <p:attrName>ppt_x</p:attrName>
                                          <p:attrName>ppt_y</p:attrName>
                                        </p:attrNameLst>
                                      </p:cBhvr>
                                      <p:rCtr x="0" y="1759"/>
                                    </p:animMotion>
                                  </p:childTnLst>
                                </p:cTn>
                              </p:par>
                              <p:par>
                                <p:cTn id="25" presetID="22" presetClass="entr" presetSubtype="8" fill="hold" nodeType="withEffect">
                                  <p:stCondLst>
                                    <p:cond delay="500"/>
                                  </p:stCondLst>
                                  <p:childTnLst>
                                    <p:set>
                                      <p:cBhvr>
                                        <p:cTn id="26" dur="1" fill="hold">
                                          <p:stCondLst>
                                            <p:cond delay="0"/>
                                          </p:stCondLst>
                                        </p:cTn>
                                        <p:tgtEl>
                                          <p:spTgt spid="80"/>
                                        </p:tgtEl>
                                        <p:attrNameLst>
                                          <p:attrName>style.visibility</p:attrName>
                                        </p:attrNameLst>
                                      </p:cBhvr>
                                      <p:to>
                                        <p:strVal val="visible"/>
                                      </p:to>
                                    </p:set>
                                    <p:animEffect transition="in" filter="wipe(left)">
                                      <p:cBhvr>
                                        <p:cTn id="27" dur="500"/>
                                        <p:tgtEl>
                                          <p:spTgt spid="80"/>
                                        </p:tgtEl>
                                      </p:cBhvr>
                                    </p:animEffect>
                                  </p:childTnLst>
                                </p:cTn>
                              </p:par>
                              <p:par>
                                <p:cTn id="28" presetID="22" presetClass="entr" presetSubtype="2" fill="hold" nodeType="withEffect">
                                  <p:stCondLst>
                                    <p:cond delay="500"/>
                                  </p:stCondLst>
                                  <p:childTnLst>
                                    <p:set>
                                      <p:cBhvr>
                                        <p:cTn id="29" dur="1" fill="hold">
                                          <p:stCondLst>
                                            <p:cond delay="0"/>
                                          </p:stCondLst>
                                        </p:cTn>
                                        <p:tgtEl>
                                          <p:spTgt spid="55"/>
                                        </p:tgtEl>
                                        <p:attrNameLst>
                                          <p:attrName>style.visibility</p:attrName>
                                        </p:attrNameLst>
                                      </p:cBhvr>
                                      <p:to>
                                        <p:strVal val="visible"/>
                                      </p:to>
                                    </p:set>
                                    <p:animEffect transition="in" filter="wipe(right)">
                                      <p:cBhvr>
                                        <p:cTn id="30" dur="500"/>
                                        <p:tgtEl>
                                          <p:spTgt spid="55"/>
                                        </p:tgtEl>
                                      </p:cBhvr>
                                    </p:animEffect>
                                  </p:childTnLst>
                                </p:cTn>
                              </p:par>
                              <p:par>
                                <p:cTn id="31" presetID="22" presetClass="entr" presetSubtype="1" fill="hold" nodeType="withEffect">
                                  <p:stCondLst>
                                    <p:cond delay="500"/>
                                  </p:stCondLst>
                                  <p:childTnLst>
                                    <p:set>
                                      <p:cBhvr>
                                        <p:cTn id="32" dur="1" fill="hold">
                                          <p:stCondLst>
                                            <p:cond delay="0"/>
                                          </p:stCondLst>
                                        </p:cTn>
                                        <p:tgtEl>
                                          <p:spTgt spid="96"/>
                                        </p:tgtEl>
                                        <p:attrNameLst>
                                          <p:attrName>style.visibility</p:attrName>
                                        </p:attrNameLst>
                                      </p:cBhvr>
                                      <p:to>
                                        <p:strVal val="visible"/>
                                      </p:to>
                                    </p:set>
                                    <p:animEffect transition="in" filter="wipe(up)">
                                      <p:cBhvr>
                                        <p:cTn id="33" dur="500"/>
                                        <p:tgtEl>
                                          <p:spTgt spid="96"/>
                                        </p:tgtEl>
                                      </p:cBhvr>
                                    </p:animEffect>
                                  </p:childTnLst>
                                </p:cTn>
                              </p:par>
                              <p:par>
                                <p:cTn id="34" presetID="22" presetClass="entr" presetSubtype="4" fill="hold" nodeType="withEffect">
                                  <p:stCondLst>
                                    <p:cond delay="500"/>
                                  </p:stCondLst>
                                  <p:childTnLst>
                                    <p:set>
                                      <p:cBhvr>
                                        <p:cTn id="35" dur="1" fill="hold">
                                          <p:stCondLst>
                                            <p:cond delay="0"/>
                                          </p:stCondLst>
                                        </p:cTn>
                                        <p:tgtEl>
                                          <p:spTgt spid="84"/>
                                        </p:tgtEl>
                                        <p:attrNameLst>
                                          <p:attrName>style.visibility</p:attrName>
                                        </p:attrNameLst>
                                      </p:cBhvr>
                                      <p:to>
                                        <p:strVal val="visible"/>
                                      </p:to>
                                    </p:set>
                                    <p:animEffect transition="in" filter="wipe(down)">
                                      <p:cBhvr>
                                        <p:cTn id="36" dur="500"/>
                                        <p:tgtEl>
                                          <p:spTgt spid="84"/>
                                        </p:tgtEl>
                                      </p:cBhvr>
                                    </p:animEffect>
                                  </p:childTnLst>
                                </p:cTn>
                              </p:par>
                              <p:par>
                                <p:cTn id="37" presetID="10" presetClass="entr" presetSubtype="0" fill="hold" nodeType="withEffect">
                                  <p:stCondLst>
                                    <p:cond delay="1000"/>
                                  </p:stCondLst>
                                  <p:childTnLst>
                                    <p:set>
                                      <p:cBhvr>
                                        <p:cTn id="38" dur="1" fill="hold">
                                          <p:stCondLst>
                                            <p:cond delay="0"/>
                                          </p:stCondLst>
                                        </p:cTn>
                                        <p:tgtEl>
                                          <p:spTgt spid="101"/>
                                        </p:tgtEl>
                                        <p:attrNameLst>
                                          <p:attrName>style.visibility</p:attrName>
                                        </p:attrNameLst>
                                      </p:cBhvr>
                                      <p:to>
                                        <p:strVal val="visible"/>
                                      </p:to>
                                    </p:set>
                                    <p:animEffect transition="in" filter="fade">
                                      <p:cBhvr>
                                        <p:cTn id="39" dur="500"/>
                                        <p:tgtEl>
                                          <p:spTgt spid="101"/>
                                        </p:tgtEl>
                                      </p:cBhvr>
                                    </p:animEffect>
                                  </p:childTnLst>
                                </p:cTn>
                              </p:par>
                              <p:par>
                                <p:cTn id="40" presetID="42" presetClass="path" presetSubtype="0" decel="100000" fill="hold" nodeType="withEffect">
                                  <p:stCondLst>
                                    <p:cond delay="1000"/>
                                  </p:stCondLst>
                                  <p:childTnLst>
                                    <p:animMotion origin="layout" path="M 1.66667E-6 -1.85185E-6 L 1.66667E-6 -0.03287 " pathEditMode="relative" rAng="0" ptsTypes="AA">
                                      <p:cBhvr>
                                        <p:cTn id="41" dur="700" spd="-100000" fill="hold"/>
                                        <p:tgtEl>
                                          <p:spTgt spid="10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A01A458-644A-D7F6-0ED7-137C23B650C5}"/>
              </a:ext>
              <a:ext uri="{C183D7F6-B498-43B3-948B-1728B52AA6E4}">
                <adec:decorative xmlns:adec="http://schemas.microsoft.com/office/drawing/2017/decorative" val="1"/>
              </a:ext>
            </a:extLst>
          </p:cNvPr>
          <p:cNvSpPr/>
          <p:nvPr/>
        </p:nvSpPr>
        <p:spPr bwMode="auto">
          <a:xfrm>
            <a:off x="590560" y="1753486"/>
            <a:ext cx="3291840" cy="3931920"/>
          </a:xfrm>
          <a:prstGeom prst="roundRect">
            <a:avLst>
              <a:gd name="adj" fmla="val 2824"/>
            </a:avLst>
          </a:prstGeom>
          <a:solidFill>
            <a:schemeClr val="bg1">
              <a:lumMod val="95000"/>
            </a:schemeClr>
          </a:solidFill>
          <a:ln w="50800">
            <a:gradFill flip="none" rotWithShape="1">
              <a:gsLst>
                <a:gs pos="41000">
                  <a:srgbClr val="0078D4"/>
                </a:gs>
                <a:gs pos="100000">
                  <a:srgbClr val="47C3B2"/>
                </a:gs>
              </a:gsLst>
              <a:lin ang="2700000" scaled="1"/>
              <a:tileRect/>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solidFill>
                  <a:schemeClr val="tx1"/>
                </a:solidFill>
                <a:latin typeface="+mj-lt"/>
                <a:cs typeface="Segoe UI" panose="020B0502040204020203" pitchFamily="34" charset="0"/>
              </a:rPr>
              <a:t>Data</a:t>
            </a:r>
          </a:p>
          <a:p>
            <a:pPr algn="ctr" defTabSz="932742" fontAlgn="base">
              <a:spcBef>
                <a:spcPts val="1200"/>
              </a:spcBef>
              <a:spcAft>
                <a:spcPct val="0"/>
              </a:spcAft>
              <a:buSzPct val="90000"/>
            </a:pPr>
            <a:r>
              <a:rPr lang="en-US" sz="2000" i="1">
                <a:solidFill>
                  <a:schemeClr val="tx1"/>
                </a:solidFill>
                <a:cs typeface="Segoe UI" panose="020B0502040204020203" pitchFamily="34" charset="0"/>
              </a:rPr>
              <a:t>Automated data ingestion </a:t>
            </a:r>
            <a:r>
              <a:rPr lang="en-US" sz="2000">
                <a:solidFill>
                  <a:schemeClr val="tx1"/>
                </a:solidFill>
                <a:cs typeface="Segoe UI" panose="020B0502040204020203" pitchFamily="34" charset="0"/>
              </a:rPr>
              <a:t>for supported Azure and 3P sources</a:t>
            </a:r>
          </a:p>
          <a:p>
            <a:pPr algn="ctr" defTabSz="932742" fontAlgn="base">
              <a:spcBef>
                <a:spcPts val="1200"/>
              </a:spcBef>
              <a:spcAft>
                <a:spcPct val="0"/>
              </a:spcAft>
              <a:buSzPct val="90000"/>
            </a:pPr>
            <a:r>
              <a:rPr lang="en-US" sz="2000" i="1">
                <a:solidFill>
                  <a:schemeClr val="tx1"/>
                </a:solidFill>
                <a:cs typeface="Segoe UI" panose="020B0502040204020203" pitchFamily="34" charset="0"/>
              </a:rPr>
              <a:t>Streamlined vector indexing</a:t>
            </a:r>
            <a:r>
              <a:rPr lang="en-US" sz="2000">
                <a:solidFill>
                  <a:schemeClr val="tx1"/>
                </a:solidFill>
                <a:cs typeface="Segoe UI" panose="020B0502040204020203" pitchFamily="34" charset="0"/>
              </a:rPr>
              <a:t> ingest, enrich, chunk &amp; vectorize in one pipeline</a:t>
            </a:r>
          </a:p>
        </p:txBody>
      </p:sp>
      <p:sp>
        <p:nvSpPr>
          <p:cNvPr id="3" name="Rounded Rectangle 299">
            <a:extLst>
              <a:ext uri="{FF2B5EF4-FFF2-40B4-BE49-F238E27FC236}">
                <a16:creationId xmlns:a16="http://schemas.microsoft.com/office/drawing/2014/main" id="{764A4940-685F-AB5E-94CC-8120E13ECB6F}"/>
              </a:ext>
              <a:ext uri="{C183D7F6-B498-43B3-948B-1728B52AA6E4}">
                <adec:decorative xmlns:adec="http://schemas.microsoft.com/office/drawing/2017/decorative" val="1"/>
              </a:ext>
            </a:extLst>
          </p:cNvPr>
          <p:cNvSpPr/>
          <p:nvPr/>
        </p:nvSpPr>
        <p:spPr bwMode="auto">
          <a:xfrm>
            <a:off x="4453954" y="1753486"/>
            <a:ext cx="3291840" cy="3931920"/>
          </a:xfrm>
          <a:prstGeom prst="roundRect">
            <a:avLst>
              <a:gd name="adj" fmla="val 2893"/>
            </a:avLst>
          </a:prstGeom>
          <a:solidFill>
            <a:schemeClr val="bg1">
              <a:lumMod val="95000"/>
            </a:schemeClr>
          </a:solidFill>
          <a:ln w="50800">
            <a:gradFill flip="none" rotWithShape="1">
              <a:gsLst>
                <a:gs pos="41000">
                  <a:srgbClr val="0078D4"/>
                </a:gs>
                <a:gs pos="100000">
                  <a:srgbClr val="47C3B2"/>
                </a:gs>
              </a:gsLst>
              <a:lin ang="2700000" scaled="1"/>
              <a:tileRect/>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solidFill>
                  <a:schemeClr val="tx1"/>
                </a:solidFill>
                <a:latin typeface="+mj-lt"/>
                <a:cs typeface="Segoe UI" panose="020B0502040204020203" pitchFamily="34" charset="0"/>
              </a:rPr>
              <a:t>Models</a:t>
            </a:r>
          </a:p>
          <a:p>
            <a:pPr algn="ctr" defTabSz="932742" fontAlgn="base">
              <a:spcBef>
                <a:spcPts val="1200"/>
              </a:spcBef>
              <a:spcAft>
                <a:spcPct val="0"/>
              </a:spcAft>
              <a:buSzPct val="90000"/>
            </a:pPr>
            <a:r>
              <a:rPr lang="en-US" sz="2000">
                <a:solidFill>
                  <a:schemeClr val="tx1"/>
                </a:solidFill>
                <a:cs typeface="Segoe UI" panose="020B0502040204020203" pitchFamily="34" charset="0"/>
              </a:rPr>
              <a:t>Azure OpenAI </a:t>
            </a:r>
            <a:br>
              <a:rPr lang="en-US" sz="2000">
                <a:solidFill>
                  <a:schemeClr val="tx1"/>
                </a:solidFill>
                <a:cs typeface="Segoe UI" panose="020B0502040204020203" pitchFamily="34" charset="0"/>
              </a:rPr>
            </a:br>
            <a:r>
              <a:rPr lang="en-US" sz="2000">
                <a:solidFill>
                  <a:schemeClr val="tx1"/>
                </a:solidFill>
                <a:cs typeface="Segoe UI" panose="020B0502040204020203" pitchFamily="34" charset="0"/>
              </a:rPr>
              <a:t>on your data</a:t>
            </a:r>
          </a:p>
          <a:p>
            <a:pPr algn="ctr" defTabSz="932742" fontAlgn="base">
              <a:spcBef>
                <a:spcPts val="1200"/>
              </a:spcBef>
              <a:spcAft>
                <a:spcPct val="0"/>
              </a:spcAft>
              <a:buSzPct val="90000"/>
            </a:pPr>
            <a:r>
              <a:rPr lang="en-US" sz="2000">
                <a:solidFill>
                  <a:schemeClr val="tx1"/>
                </a:solidFill>
                <a:cs typeface="Segoe UI" panose="020B0502040204020203" pitchFamily="34" charset="0"/>
              </a:rPr>
              <a:t>Azure Machine Learning Prompt Flow</a:t>
            </a:r>
          </a:p>
          <a:p>
            <a:pPr algn="ctr" defTabSz="932742" fontAlgn="base">
              <a:spcBef>
                <a:spcPts val="1200"/>
              </a:spcBef>
              <a:spcAft>
                <a:spcPct val="0"/>
              </a:spcAft>
              <a:buSzPct val="90000"/>
            </a:pPr>
            <a:r>
              <a:rPr lang="en-US" sz="2000">
                <a:solidFill>
                  <a:schemeClr val="tx1"/>
                </a:solidFill>
                <a:cs typeface="Segoe UI" panose="020B0502040204020203" pitchFamily="34" charset="0"/>
              </a:rPr>
              <a:t>Azure AI services</a:t>
            </a:r>
          </a:p>
          <a:p>
            <a:pPr algn="ctr" defTabSz="932742" fontAlgn="base">
              <a:spcBef>
                <a:spcPct val="0"/>
              </a:spcBef>
              <a:spcAft>
                <a:spcPct val="0"/>
              </a:spcAft>
              <a:buSzPct val="90000"/>
            </a:pPr>
            <a:endParaRPr lang="en-US" sz="2400">
              <a:solidFill>
                <a:schemeClr val="tx1"/>
              </a:solidFill>
              <a:latin typeface="+mj-lt"/>
              <a:cs typeface="Segoe UI" panose="020B0502040204020203" pitchFamily="34" charset="0"/>
            </a:endParaRPr>
          </a:p>
        </p:txBody>
      </p:sp>
      <p:sp>
        <p:nvSpPr>
          <p:cNvPr id="4" name="Rounded Rectangle 300">
            <a:extLst>
              <a:ext uri="{FF2B5EF4-FFF2-40B4-BE49-F238E27FC236}">
                <a16:creationId xmlns:a16="http://schemas.microsoft.com/office/drawing/2014/main" id="{3380479F-AB3F-4A0B-F673-A6ED5D7BA716}"/>
              </a:ext>
              <a:ext uri="{C183D7F6-B498-43B3-948B-1728B52AA6E4}">
                <adec:decorative xmlns:adec="http://schemas.microsoft.com/office/drawing/2017/decorative" val="1"/>
              </a:ext>
            </a:extLst>
          </p:cNvPr>
          <p:cNvSpPr/>
          <p:nvPr/>
        </p:nvSpPr>
        <p:spPr bwMode="auto">
          <a:xfrm>
            <a:off x="8317349" y="1753486"/>
            <a:ext cx="3291840" cy="3931920"/>
          </a:xfrm>
          <a:prstGeom prst="roundRect">
            <a:avLst>
              <a:gd name="adj" fmla="val 2707"/>
            </a:avLst>
          </a:prstGeom>
          <a:solidFill>
            <a:schemeClr val="bg1">
              <a:lumMod val="95000"/>
            </a:schemeClr>
          </a:solidFill>
          <a:ln w="50800">
            <a:gradFill flip="none" rotWithShape="1">
              <a:gsLst>
                <a:gs pos="41000">
                  <a:srgbClr val="0078D4"/>
                </a:gs>
                <a:gs pos="100000">
                  <a:srgbClr val="47C3B2"/>
                </a:gs>
              </a:gsLst>
              <a:lin ang="2700000" scaled="1"/>
              <a:tileRect/>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solidFill>
                  <a:schemeClr val="tx1"/>
                </a:solidFill>
                <a:latin typeface="+mj-lt"/>
                <a:cs typeface="Segoe UI" panose="020B0502040204020203" pitchFamily="34" charset="0"/>
              </a:rPr>
              <a:t>Orchestration</a:t>
            </a:r>
          </a:p>
          <a:p>
            <a:pPr algn="ctr" defTabSz="932742" fontAlgn="base">
              <a:spcBef>
                <a:spcPts val="600"/>
              </a:spcBef>
              <a:spcAft>
                <a:spcPct val="0"/>
              </a:spcAft>
              <a:buSzPct val="90000"/>
            </a:pPr>
            <a:r>
              <a:rPr lang="en-US" sz="1600">
                <a:solidFill>
                  <a:schemeClr val="tx1"/>
                </a:solidFill>
                <a:cs typeface="Segoe UI" panose="020B0502040204020203" pitchFamily="34" charset="0"/>
              </a:rPr>
              <a:t>Semantic Kernel</a:t>
            </a:r>
          </a:p>
          <a:p>
            <a:pPr algn="ctr" defTabSz="932742" fontAlgn="base">
              <a:spcBef>
                <a:spcPts val="600"/>
              </a:spcBef>
              <a:spcAft>
                <a:spcPct val="0"/>
              </a:spcAft>
              <a:buSzPct val="90000"/>
            </a:pPr>
            <a:r>
              <a:rPr lang="en-US" sz="1600" err="1">
                <a:solidFill>
                  <a:schemeClr val="tx1"/>
                </a:solidFill>
                <a:cs typeface="Segoe UI" panose="020B0502040204020203" pitchFamily="34" charset="0"/>
              </a:rPr>
              <a:t>Langchain</a:t>
            </a:r>
            <a:endParaRPr lang="en-US" sz="1600">
              <a:solidFill>
                <a:schemeClr val="tx1"/>
              </a:solidFill>
              <a:cs typeface="Segoe UI" panose="020B0502040204020203" pitchFamily="34" charset="0"/>
            </a:endParaRPr>
          </a:p>
          <a:p>
            <a:pPr algn="ctr" defTabSz="932742" fontAlgn="base">
              <a:spcBef>
                <a:spcPts val="600"/>
              </a:spcBef>
              <a:spcAft>
                <a:spcPct val="0"/>
              </a:spcAft>
              <a:buSzPct val="90000"/>
            </a:pPr>
            <a:r>
              <a:rPr lang="en-US" sz="1600" err="1">
                <a:solidFill>
                  <a:schemeClr val="tx1"/>
                </a:solidFill>
                <a:cs typeface="Segoe UI" panose="020B0502040204020203" pitchFamily="34" charset="0"/>
              </a:rPr>
              <a:t>Llamaindex</a:t>
            </a:r>
            <a:endParaRPr lang="en-US" sz="1600">
              <a:solidFill>
                <a:schemeClr val="tx1"/>
              </a:solidFill>
              <a:cs typeface="Segoe UI" panose="020B0502040204020203" pitchFamily="34" charset="0"/>
            </a:endParaRPr>
          </a:p>
          <a:p>
            <a:pPr algn="ctr" defTabSz="932742" fontAlgn="base">
              <a:spcBef>
                <a:spcPts val="600"/>
              </a:spcBef>
              <a:spcAft>
                <a:spcPct val="0"/>
              </a:spcAft>
              <a:buSzPct val="90000"/>
            </a:pPr>
            <a:r>
              <a:rPr lang="en-US" sz="1600">
                <a:solidFill>
                  <a:schemeClr val="tx1"/>
                </a:solidFill>
                <a:cs typeface="Segoe UI" panose="020B0502040204020203" pitchFamily="34" charset="0"/>
              </a:rPr>
              <a:t>Azure AI Studio</a:t>
            </a:r>
          </a:p>
          <a:p>
            <a:pPr algn="ctr" defTabSz="932742" fontAlgn="base">
              <a:spcBef>
                <a:spcPts val="600"/>
              </a:spcBef>
              <a:spcAft>
                <a:spcPct val="0"/>
              </a:spcAft>
              <a:buSzPct val="90000"/>
            </a:pPr>
            <a:r>
              <a:rPr lang="en-US" sz="1600">
                <a:solidFill>
                  <a:schemeClr val="tx1"/>
                </a:solidFill>
                <a:cs typeface="Segoe UI" panose="020B0502040204020203" pitchFamily="34" charset="0"/>
              </a:rPr>
              <a:t>Copilot Studio</a:t>
            </a:r>
          </a:p>
          <a:p>
            <a:pPr algn="ctr" defTabSz="932742" fontAlgn="base">
              <a:spcBef>
                <a:spcPts val="600"/>
              </a:spcBef>
              <a:spcAft>
                <a:spcPct val="0"/>
              </a:spcAft>
              <a:buSzPct val="90000"/>
            </a:pPr>
            <a:r>
              <a:rPr lang="en-US" sz="1600">
                <a:solidFill>
                  <a:schemeClr val="tx1"/>
                </a:solidFill>
                <a:cs typeface="Segoe UI" panose="020B0502040204020203" pitchFamily="34" charset="0"/>
              </a:rPr>
              <a:t>SDK for JavaScript, Python, .NET, Java</a:t>
            </a:r>
          </a:p>
          <a:p>
            <a:pPr algn="ctr" defTabSz="932742" fontAlgn="base">
              <a:spcBef>
                <a:spcPts val="600"/>
              </a:spcBef>
              <a:spcAft>
                <a:spcPct val="0"/>
              </a:spcAft>
              <a:buSzPct val="90000"/>
            </a:pPr>
            <a:r>
              <a:rPr lang="en-US" sz="1600">
                <a:solidFill>
                  <a:schemeClr val="tx1"/>
                </a:solidFill>
                <a:cs typeface="Segoe UI" panose="020B0502040204020203" pitchFamily="34" charset="0"/>
              </a:rPr>
              <a:t>CLI</a:t>
            </a:r>
          </a:p>
        </p:txBody>
      </p:sp>
      <p:sp>
        <p:nvSpPr>
          <p:cNvPr id="14" name="Title 13">
            <a:extLst>
              <a:ext uri="{FF2B5EF4-FFF2-40B4-BE49-F238E27FC236}">
                <a16:creationId xmlns:a16="http://schemas.microsoft.com/office/drawing/2014/main" id="{E83B81D1-E297-D976-9991-C5E5EABA96CF}"/>
              </a:ext>
            </a:extLst>
          </p:cNvPr>
          <p:cNvSpPr>
            <a:spLocks noGrp="1"/>
          </p:cNvSpPr>
          <p:nvPr>
            <p:ph type="title"/>
          </p:nvPr>
        </p:nvSpPr>
        <p:spPr/>
        <p:txBody>
          <a:bodyPr/>
          <a:lstStyle/>
          <a:p>
            <a:r>
              <a:rPr lang="en-US"/>
              <a:t>Seamless integrations for GenAI deployments</a:t>
            </a:r>
          </a:p>
        </p:txBody>
      </p:sp>
    </p:spTree>
    <p:extLst>
      <p:ext uri="{BB962C8B-B14F-4D97-AF65-F5344CB8AC3E}">
        <p14:creationId xmlns:p14="http://schemas.microsoft.com/office/powerpoint/2010/main" val="355918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200"/>
                                  </p:stCondLst>
                                  <p:childTnLst>
                                    <p:animMotion origin="layout" path="M -3.54167E-6 -1.11111E-6 L -3.54167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400"/>
                                  </p:stCondLst>
                                  <p:childTnLst>
                                    <p:animMotion origin="layout" path="M -4.16667E-7 -1.11111E-6 L -4.16667E-7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600"/>
                                  </p:stCondLst>
                                  <p:childTnLst>
                                    <p:animMotion origin="layout" path="M 2.5E-6 -1.11111E-6 L 2.5E-6 0.03542 " pathEditMode="relative" rAng="0" ptsTypes="AA">
                                      <p:cBhvr>
                                        <p:cTn id="1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EE9FA0-6953-6929-D69D-3F0453116BFD}"/>
              </a:ext>
            </a:extLst>
          </p:cNvPr>
          <p:cNvSpPr>
            <a:spLocks noGrp="1"/>
          </p:cNvSpPr>
          <p:nvPr>
            <p:ph type="title"/>
          </p:nvPr>
        </p:nvSpPr>
        <p:spPr/>
        <p:txBody>
          <a:bodyPr/>
          <a:lstStyle/>
          <a:p>
            <a:r>
              <a:rPr lang="en-US"/>
              <a:t>Integrated vectorization</a:t>
            </a:r>
          </a:p>
        </p:txBody>
      </p:sp>
      <p:grpSp>
        <p:nvGrpSpPr>
          <p:cNvPr id="54" name="Group 53" descr="Data source access">
            <a:extLst>
              <a:ext uri="{FF2B5EF4-FFF2-40B4-BE49-F238E27FC236}">
                <a16:creationId xmlns:a16="http://schemas.microsoft.com/office/drawing/2014/main" id="{E95CC70E-2EBC-CCFE-D678-041E228FD796}"/>
              </a:ext>
            </a:extLst>
          </p:cNvPr>
          <p:cNvGrpSpPr/>
          <p:nvPr/>
        </p:nvGrpSpPr>
        <p:grpSpPr>
          <a:xfrm>
            <a:off x="584199" y="1619252"/>
            <a:ext cx="1885951" cy="4649786"/>
            <a:chOff x="584199" y="1619252"/>
            <a:chExt cx="1885951" cy="4649786"/>
          </a:xfrm>
        </p:grpSpPr>
        <p:grpSp>
          <p:nvGrpSpPr>
            <p:cNvPr id="26" name="Group 25">
              <a:extLst>
                <a:ext uri="{FF2B5EF4-FFF2-40B4-BE49-F238E27FC236}">
                  <a16:creationId xmlns:a16="http://schemas.microsoft.com/office/drawing/2014/main" id="{85B5B4AC-E26F-3FE4-72B1-2C0B0BF8AAF8}"/>
                </a:ext>
              </a:extLst>
            </p:cNvPr>
            <p:cNvGrpSpPr/>
            <p:nvPr/>
          </p:nvGrpSpPr>
          <p:grpSpPr>
            <a:xfrm>
              <a:off x="584199" y="1619252"/>
              <a:ext cx="1885951" cy="4649786"/>
              <a:chOff x="584199" y="1619252"/>
              <a:chExt cx="1885951" cy="4649786"/>
            </a:xfrm>
          </p:grpSpPr>
          <p:sp>
            <p:nvSpPr>
              <p:cNvPr id="9" name="Rounded Rectangle 8">
                <a:extLst>
                  <a:ext uri="{FF2B5EF4-FFF2-40B4-BE49-F238E27FC236}">
                    <a16:creationId xmlns:a16="http://schemas.microsoft.com/office/drawing/2014/main" id="{C00BE791-3857-4723-8B4A-65A0FB1AB7EE}"/>
                  </a:ext>
                </a:extLst>
              </p:cNvPr>
              <p:cNvSpPr/>
              <p:nvPr/>
            </p:nvSpPr>
            <p:spPr bwMode="auto">
              <a:xfrm>
                <a:off x="584199" y="1619252"/>
                <a:ext cx="1885951" cy="4649786"/>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Oval 22">
                <a:extLst>
                  <a:ext uri="{FF2B5EF4-FFF2-40B4-BE49-F238E27FC236}">
                    <a16:creationId xmlns:a16="http://schemas.microsoft.com/office/drawing/2014/main" id="{08D9ABA0-0482-F808-224F-8B668BCA1D3B}"/>
                  </a:ext>
                </a:extLst>
              </p:cNvPr>
              <p:cNvSpPr/>
              <p:nvPr/>
            </p:nvSpPr>
            <p:spPr bwMode="auto">
              <a:xfrm>
                <a:off x="1188305" y="1972665"/>
                <a:ext cx="639638" cy="639638"/>
              </a:xfrm>
              <a:prstGeom prst="ellipse">
                <a:avLst/>
              </a:prstGeom>
              <a:gradFill>
                <a:gsLst>
                  <a:gs pos="0">
                    <a:srgbClr val="C03BC4"/>
                  </a:gs>
                  <a:gs pos="80000">
                    <a:srgbClr val="0A74D4"/>
                  </a:gs>
                </a:gsLst>
                <a:path path="circle">
                  <a:fillToRect l="100000" t="100000"/>
                </a:path>
              </a:gra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5" name="TextBox 24">
                <a:extLst>
                  <a:ext uri="{FF2B5EF4-FFF2-40B4-BE49-F238E27FC236}">
                    <a16:creationId xmlns:a16="http://schemas.microsoft.com/office/drawing/2014/main" id="{5EDB8861-8162-9A77-C7AE-FCD1DFEEE052}"/>
                  </a:ext>
                </a:extLst>
              </p:cNvPr>
              <p:cNvSpPr txBox="1"/>
              <p:nvPr/>
            </p:nvSpPr>
            <p:spPr>
              <a:xfrm>
                <a:off x="644260" y="2985212"/>
                <a:ext cx="1682784" cy="2339102"/>
              </a:xfrm>
              <a:prstGeom prst="rect">
                <a:avLst/>
              </a:prstGeom>
              <a:noFill/>
              <a:ln>
                <a:noFill/>
              </a:ln>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Data source access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err="1">
                    <a:ln>
                      <a:noFill/>
                    </a:ln>
                    <a:solidFill>
                      <a:srgbClr val="000000"/>
                    </a:solidFill>
                    <a:effectLst/>
                    <a:uLnTx/>
                    <a:uFillTx/>
                    <a:latin typeface="Segoe UI"/>
                    <a:ea typeface="+mn-ea"/>
                    <a:cs typeface="Segoe UI" pitchFamily="34" charset="0"/>
                  </a:rPr>
                  <a:t>OneLake</a:t>
                </a: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Blob Storage</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ADLSv2</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SQL DB</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err="1">
                    <a:ln>
                      <a:noFill/>
                    </a:ln>
                    <a:solidFill>
                      <a:srgbClr val="000000"/>
                    </a:solidFill>
                    <a:effectLst/>
                    <a:uLnTx/>
                    <a:uFillTx/>
                    <a:latin typeface="Segoe UI"/>
                    <a:ea typeface="+mn-ea"/>
                    <a:cs typeface="Segoe UI" pitchFamily="34" charset="0"/>
                  </a:rPr>
                  <a:t>CosmosDB</a:t>
                </a: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ts val="600"/>
                  </a:spcAft>
                  <a:buClrTx/>
                  <a:buSzTx/>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Incremental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change tracking</a:t>
                </a:r>
              </a:p>
            </p:txBody>
          </p:sp>
        </p:grpSp>
        <p:sp>
          <p:nvSpPr>
            <p:cNvPr id="52" name="Graphic 39">
              <a:extLst>
                <a:ext uri="{FF2B5EF4-FFF2-40B4-BE49-F238E27FC236}">
                  <a16:creationId xmlns:a16="http://schemas.microsoft.com/office/drawing/2014/main" id="{247AD18B-BFF0-A83E-901F-509989610BB9}"/>
                </a:ext>
              </a:extLst>
            </p:cNvPr>
            <p:cNvSpPr>
              <a:spLocks/>
            </p:cNvSpPr>
            <p:nvPr/>
          </p:nvSpPr>
          <p:spPr>
            <a:xfrm>
              <a:off x="1378524" y="2130484"/>
              <a:ext cx="259200" cy="324000"/>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solidFill>
              <a:schemeClr val="bg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5" name="Group 54" descr="file format cracking">
            <a:extLst>
              <a:ext uri="{FF2B5EF4-FFF2-40B4-BE49-F238E27FC236}">
                <a16:creationId xmlns:a16="http://schemas.microsoft.com/office/drawing/2014/main" id="{BFD52FCD-7D99-6C89-0794-B7B0822A5564}"/>
              </a:ext>
            </a:extLst>
          </p:cNvPr>
          <p:cNvGrpSpPr/>
          <p:nvPr/>
        </p:nvGrpSpPr>
        <p:grpSpPr>
          <a:xfrm>
            <a:off x="2868215" y="1619252"/>
            <a:ext cx="1885951" cy="4649785"/>
            <a:chOff x="2868215" y="1619252"/>
            <a:chExt cx="1885951" cy="4649785"/>
          </a:xfrm>
        </p:grpSpPr>
        <p:grpSp>
          <p:nvGrpSpPr>
            <p:cNvPr id="27" name="Group 26">
              <a:extLst>
                <a:ext uri="{FF2B5EF4-FFF2-40B4-BE49-F238E27FC236}">
                  <a16:creationId xmlns:a16="http://schemas.microsoft.com/office/drawing/2014/main" id="{2590D56C-E88A-2772-F70F-CEB81711E7E1}"/>
                </a:ext>
              </a:extLst>
            </p:cNvPr>
            <p:cNvGrpSpPr/>
            <p:nvPr/>
          </p:nvGrpSpPr>
          <p:grpSpPr>
            <a:xfrm>
              <a:off x="2868215" y="1619252"/>
              <a:ext cx="1885951" cy="4649785"/>
              <a:chOff x="584199" y="1619252"/>
              <a:chExt cx="1885951" cy="4649785"/>
            </a:xfrm>
          </p:grpSpPr>
          <p:sp>
            <p:nvSpPr>
              <p:cNvPr id="28" name="Rounded Rectangle 27">
                <a:extLst>
                  <a:ext uri="{FF2B5EF4-FFF2-40B4-BE49-F238E27FC236}">
                    <a16:creationId xmlns:a16="http://schemas.microsoft.com/office/drawing/2014/main" id="{4A00852A-811E-4D0F-6933-AF1F15BCA7D7}"/>
                  </a:ext>
                </a:extLst>
              </p:cNvPr>
              <p:cNvSpPr/>
              <p:nvPr/>
            </p:nvSpPr>
            <p:spPr bwMode="auto">
              <a:xfrm>
                <a:off x="584199" y="1619252"/>
                <a:ext cx="1885951" cy="4649785"/>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 name="Oval 28">
                <a:extLst>
                  <a:ext uri="{FF2B5EF4-FFF2-40B4-BE49-F238E27FC236}">
                    <a16:creationId xmlns:a16="http://schemas.microsoft.com/office/drawing/2014/main" id="{225350DE-67E3-8133-79B8-304459789EA4}"/>
                  </a:ext>
                </a:extLst>
              </p:cNvPr>
              <p:cNvSpPr/>
              <p:nvPr/>
            </p:nvSpPr>
            <p:spPr bwMode="auto">
              <a:xfrm>
                <a:off x="1207355" y="1972665"/>
                <a:ext cx="639638" cy="639638"/>
              </a:xfrm>
              <a:prstGeom prst="ellipse">
                <a:avLst/>
              </a:prstGeom>
              <a:gradFill>
                <a:gsLst>
                  <a:gs pos="0">
                    <a:srgbClr val="C03BC4"/>
                  </a:gs>
                  <a:gs pos="80000">
                    <a:srgbClr val="0A74D4"/>
                  </a:gs>
                </a:gsLst>
                <a:path path="circle">
                  <a:fillToRect l="100000" t="100000"/>
                </a:path>
              </a:gradFill>
              <a:ln>
                <a:solidFill>
                  <a:schemeClr val="bg2">
                    <a:lumMod val="90000"/>
                  </a:schemeClr>
                </a:solid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0" name="TextBox 29">
                <a:extLst>
                  <a:ext uri="{FF2B5EF4-FFF2-40B4-BE49-F238E27FC236}">
                    <a16:creationId xmlns:a16="http://schemas.microsoft.com/office/drawing/2014/main" id="{B5B880AF-B5FF-3188-06B0-D3109BB85A4B}"/>
                  </a:ext>
                </a:extLst>
              </p:cNvPr>
              <p:cNvSpPr txBox="1"/>
              <p:nvPr/>
            </p:nvSpPr>
            <p:spPr>
              <a:xfrm>
                <a:off x="685782" y="2987266"/>
                <a:ext cx="1682784" cy="1554272"/>
              </a:xfrm>
              <a:prstGeom prst="rect">
                <a:avLst/>
              </a:prstGeom>
              <a:noFill/>
              <a:ln>
                <a:noFill/>
              </a:ln>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File format cracking</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fr-FR" sz="1200" b="0" i="0" u="none" strike="noStrike" kern="0" cap="none" spc="0" normalizeH="0" baseline="0" noProof="0" err="1">
                    <a:ln>
                      <a:noFill/>
                    </a:ln>
                    <a:solidFill>
                      <a:srgbClr val="000000"/>
                    </a:solidFill>
                    <a:effectLst/>
                    <a:uLnTx/>
                    <a:uFillTx/>
                    <a:latin typeface="Segoe UI"/>
                    <a:ea typeface="+mn-ea"/>
                    <a:cs typeface="Segoe UI" pitchFamily="34" charset="0"/>
                  </a:rPr>
                  <a:t>PDFs</a:t>
                </a:r>
                <a:r>
                  <a:rPr kumimoji="0" lang="fr-FR" sz="1200" b="0" i="0" u="none" strike="noStrike" kern="0" cap="none" spc="0" normalizeH="0" baseline="0" noProof="0">
                    <a:ln>
                      <a:noFill/>
                    </a:ln>
                    <a:solidFill>
                      <a:srgbClr val="000000"/>
                    </a:solidFill>
                    <a:effectLst/>
                    <a:uLnTx/>
                    <a:uFillTx/>
                    <a:latin typeface="Segoe UI"/>
                    <a:ea typeface="+mn-ea"/>
                    <a:cs typeface="Segoe UI" pitchFamily="34" charset="0"/>
                  </a:rPr>
                  <a:t>, Office docs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fr-FR" sz="1200" b="0" i="0" u="none" strike="noStrike" kern="0" cap="none" spc="0" normalizeH="0" baseline="0" noProof="0">
                    <a:ln>
                      <a:noFill/>
                    </a:ln>
                    <a:solidFill>
                      <a:srgbClr val="000000"/>
                    </a:solidFill>
                    <a:effectLst/>
                    <a:uLnTx/>
                    <a:uFillTx/>
                    <a:latin typeface="Segoe UI"/>
                    <a:ea typeface="+mn-ea"/>
                    <a:cs typeface="Segoe UI" pitchFamily="34" charset="0"/>
                  </a:rPr>
                  <a:t>Image files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fr-FR" sz="1200" b="0" i="0" u="none" strike="noStrike" kern="0" cap="none" spc="0" normalizeH="0" baseline="0" noProof="0" err="1">
                    <a:ln>
                      <a:noFill/>
                    </a:ln>
                    <a:solidFill>
                      <a:srgbClr val="000000"/>
                    </a:solidFill>
                    <a:effectLst/>
                    <a:uLnTx/>
                    <a:uFillTx/>
                    <a:latin typeface="Segoe UI"/>
                    <a:ea typeface="+mn-ea"/>
                    <a:cs typeface="Segoe UI" pitchFamily="34" charset="0"/>
                  </a:rPr>
                  <a:t>Nested</a:t>
                </a:r>
                <a:r>
                  <a:rPr kumimoji="0" lang="fr-FR" sz="1200" b="0" i="0" u="none" strike="noStrike" kern="0" cap="none" spc="0" normalizeH="0" baseline="0" noProof="0">
                    <a:ln>
                      <a:noFill/>
                    </a:ln>
                    <a:solidFill>
                      <a:srgbClr val="000000"/>
                    </a:solidFill>
                    <a:effectLst/>
                    <a:uLnTx/>
                    <a:uFillTx/>
                    <a:latin typeface="Segoe UI"/>
                    <a:ea typeface="+mn-ea"/>
                    <a:cs typeface="Segoe UI" pitchFamily="34" charset="0"/>
                  </a:rPr>
                  <a:t> images in </a:t>
                </a:r>
                <a:r>
                  <a:rPr kumimoji="0" lang="fr-FR" sz="1200" b="0" i="0" u="none" strike="noStrike" kern="0" cap="none" spc="0" normalizeH="0" baseline="0" noProof="0" err="1">
                    <a:ln>
                      <a:noFill/>
                    </a:ln>
                    <a:solidFill>
                      <a:srgbClr val="000000"/>
                    </a:solidFill>
                    <a:effectLst/>
                    <a:uLnTx/>
                    <a:uFillTx/>
                    <a:latin typeface="Segoe UI"/>
                    <a:ea typeface="+mn-ea"/>
                    <a:cs typeface="Segoe UI" pitchFamily="34" charset="0"/>
                  </a:rPr>
                  <a:t>PDFs</a:t>
                </a:r>
                <a:r>
                  <a:rPr kumimoji="0" lang="fr-FR" sz="1200" b="0" i="0" u="none" strike="noStrike" kern="0" cap="none" spc="0" normalizeH="0" baseline="0" noProof="0">
                    <a:ln>
                      <a:noFill/>
                    </a:ln>
                    <a:solidFill>
                      <a:srgbClr val="000000"/>
                    </a:solidFill>
                    <a:effectLst/>
                    <a:uLnTx/>
                    <a:uFillTx/>
                    <a:latin typeface="Segoe UI"/>
                    <a:ea typeface="+mn-ea"/>
                    <a:cs typeface="Segoe UI" pitchFamily="34" charset="0"/>
                  </a:rPr>
                  <a:t>, Office docs</a:t>
                </a:r>
              </a:p>
            </p:txBody>
          </p:sp>
        </p:grpSp>
        <p:sp>
          <p:nvSpPr>
            <p:cNvPr id="53" name="Freeform: Shape 68">
              <a:extLst>
                <a:ext uri="{FF2B5EF4-FFF2-40B4-BE49-F238E27FC236}">
                  <a16:creationId xmlns:a16="http://schemas.microsoft.com/office/drawing/2014/main" id="{1BBF2DE8-569D-9E5F-333E-4C0469485BAC}"/>
                </a:ext>
              </a:extLst>
            </p:cNvPr>
            <p:cNvSpPr>
              <a:spLocks noChangeAspect="1"/>
            </p:cNvSpPr>
            <p:nvPr/>
          </p:nvSpPr>
          <p:spPr>
            <a:xfrm>
              <a:off x="3681590" y="2130484"/>
              <a:ext cx="259201" cy="324000"/>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solidFill>
              <a:schemeClr val="bg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6" name="Group 55" descr="Chunking">
            <a:extLst>
              <a:ext uri="{FF2B5EF4-FFF2-40B4-BE49-F238E27FC236}">
                <a16:creationId xmlns:a16="http://schemas.microsoft.com/office/drawing/2014/main" id="{317402F0-DB6C-2402-63B4-8B0332DC048C}"/>
              </a:ext>
            </a:extLst>
          </p:cNvPr>
          <p:cNvGrpSpPr/>
          <p:nvPr/>
        </p:nvGrpSpPr>
        <p:grpSpPr>
          <a:xfrm>
            <a:off x="5152231" y="1619252"/>
            <a:ext cx="1885951" cy="4649785"/>
            <a:chOff x="5152231" y="1619252"/>
            <a:chExt cx="1885951" cy="4649785"/>
          </a:xfrm>
        </p:grpSpPr>
        <p:grpSp>
          <p:nvGrpSpPr>
            <p:cNvPr id="31" name="Group 30">
              <a:extLst>
                <a:ext uri="{FF2B5EF4-FFF2-40B4-BE49-F238E27FC236}">
                  <a16:creationId xmlns:a16="http://schemas.microsoft.com/office/drawing/2014/main" id="{AEBA0D89-EB10-153B-8177-728C4DEEA9BA}"/>
                </a:ext>
              </a:extLst>
            </p:cNvPr>
            <p:cNvGrpSpPr/>
            <p:nvPr/>
          </p:nvGrpSpPr>
          <p:grpSpPr>
            <a:xfrm>
              <a:off x="5152231" y="1619252"/>
              <a:ext cx="1885951" cy="4649785"/>
              <a:chOff x="584199" y="1619252"/>
              <a:chExt cx="1885951" cy="4649785"/>
            </a:xfrm>
          </p:grpSpPr>
          <p:sp>
            <p:nvSpPr>
              <p:cNvPr id="32" name="Rounded Rectangle 31">
                <a:extLst>
                  <a:ext uri="{FF2B5EF4-FFF2-40B4-BE49-F238E27FC236}">
                    <a16:creationId xmlns:a16="http://schemas.microsoft.com/office/drawing/2014/main" id="{7A038812-3748-1FBC-1A12-D9373ACA0862}"/>
                  </a:ext>
                </a:extLst>
              </p:cNvPr>
              <p:cNvSpPr/>
              <p:nvPr/>
            </p:nvSpPr>
            <p:spPr bwMode="auto">
              <a:xfrm>
                <a:off x="584199" y="1619252"/>
                <a:ext cx="1885951" cy="4649785"/>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Oval 32">
                <a:extLst>
                  <a:ext uri="{FF2B5EF4-FFF2-40B4-BE49-F238E27FC236}">
                    <a16:creationId xmlns:a16="http://schemas.microsoft.com/office/drawing/2014/main" id="{7CA104F0-BB43-194C-C4BB-7397F4723904}"/>
                  </a:ext>
                </a:extLst>
              </p:cNvPr>
              <p:cNvSpPr/>
              <p:nvPr/>
            </p:nvSpPr>
            <p:spPr bwMode="auto">
              <a:xfrm>
                <a:off x="1208149" y="1972665"/>
                <a:ext cx="639638" cy="639638"/>
              </a:xfrm>
              <a:prstGeom prst="ellipse">
                <a:avLst/>
              </a:prstGeom>
              <a:gradFill>
                <a:gsLst>
                  <a:gs pos="0">
                    <a:srgbClr val="C03BC4"/>
                  </a:gs>
                  <a:gs pos="80000">
                    <a:srgbClr val="0A74D4"/>
                  </a:gs>
                </a:gsLst>
                <a:path path="circle">
                  <a:fillToRect l="100000" t="100000"/>
                </a:path>
              </a:gra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4" name="TextBox 33">
                <a:extLst>
                  <a:ext uri="{FF2B5EF4-FFF2-40B4-BE49-F238E27FC236}">
                    <a16:creationId xmlns:a16="http://schemas.microsoft.com/office/drawing/2014/main" id="{CD1DCD47-D86C-F135-C29B-25E877ECF9D2}"/>
                  </a:ext>
                </a:extLst>
              </p:cNvPr>
              <p:cNvSpPr txBox="1"/>
              <p:nvPr/>
            </p:nvSpPr>
            <p:spPr>
              <a:xfrm>
                <a:off x="720751" y="3062538"/>
                <a:ext cx="1682784" cy="1600438"/>
              </a:xfrm>
              <a:prstGeom prst="rect">
                <a:avLst/>
              </a:prstGeom>
              <a:noFill/>
              <a:ln>
                <a:noFill/>
              </a:ln>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Chunking</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Split text</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into passages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(for text portions)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Propagate document metadata</a:t>
                </a:r>
              </a:p>
            </p:txBody>
          </p:sp>
        </p:grpSp>
        <p:sp>
          <p:nvSpPr>
            <p:cNvPr id="51" name="Graphic 36">
              <a:extLst>
                <a:ext uri="{FF2B5EF4-FFF2-40B4-BE49-F238E27FC236}">
                  <a16:creationId xmlns:a16="http://schemas.microsoft.com/office/drawing/2014/main" id="{4E17B46F-6B70-C890-2B18-D2CCB4B3B932}"/>
                </a:ext>
              </a:extLst>
            </p:cNvPr>
            <p:cNvSpPr>
              <a:spLocks noChangeAspect="1"/>
            </p:cNvSpPr>
            <p:nvPr/>
          </p:nvSpPr>
          <p:spPr>
            <a:xfrm>
              <a:off x="5934016" y="2130484"/>
              <a:ext cx="323969" cy="324000"/>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solidFill>
              <a:schemeClr val="bg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9" name="Group 58" descr="Vectorization">
            <a:extLst>
              <a:ext uri="{FF2B5EF4-FFF2-40B4-BE49-F238E27FC236}">
                <a16:creationId xmlns:a16="http://schemas.microsoft.com/office/drawing/2014/main" id="{D8CCFA07-B278-5D5E-A0E7-E1E2F80A3448}"/>
              </a:ext>
            </a:extLst>
          </p:cNvPr>
          <p:cNvGrpSpPr/>
          <p:nvPr/>
        </p:nvGrpSpPr>
        <p:grpSpPr>
          <a:xfrm>
            <a:off x="7436247" y="1619252"/>
            <a:ext cx="1885951" cy="4649785"/>
            <a:chOff x="7436247" y="1619252"/>
            <a:chExt cx="1885951" cy="4649785"/>
          </a:xfrm>
        </p:grpSpPr>
        <p:grpSp>
          <p:nvGrpSpPr>
            <p:cNvPr id="35" name="Group 34">
              <a:extLst>
                <a:ext uri="{FF2B5EF4-FFF2-40B4-BE49-F238E27FC236}">
                  <a16:creationId xmlns:a16="http://schemas.microsoft.com/office/drawing/2014/main" id="{A2989302-494C-D3F9-1A29-9683698E6079}"/>
                </a:ext>
              </a:extLst>
            </p:cNvPr>
            <p:cNvGrpSpPr/>
            <p:nvPr/>
          </p:nvGrpSpPr>
          <p:grpSpPr>
            <a:xfrm>
              <a:off x="7436247" y="1619252"/>
              <a:ext cx="1885951" cy="4649785"/>
              <a:chOff x="584199" y="1619252"/>
              <a:chExt cx="1885951" cy="4649785"/>
            </a:xfrm>
          </p:grpSpPr>
          <p:sp>
            <p:nvSpPr>
              <p:cNvPr id="36" name="Rounded Rectangle 35">
                <a:extLst>
                  <a:ext uri="{FF2B5EF4-FFF2-40B4-BE49-F238E27FC236}">
                    <a16:creationId xmlns:a16="http://schemas.microsoft.com/office/drawing/2014/main" id="{29FBD68A-5E8B-6770-3B7A-6EA275F89A0C}"/>
                  </a:ext>
                </a:extLst>
              </p:cNvPr>
              <p:cNvSpPr/>
              <p:nvPr/>
            </p:nvSpPr>
            <p:spPr bwMode="auto">
              <a:xfrm>
                <a:off x="584199" y="1619252"/>
                <a:ext cx="1885951" cy="4649785"/>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Oval 36">
                <a:extLst>
                  <a:ext uri="{FF2B5EF4-FFF2-40B4-BE49-F238E27FC236}">
                    <a16:creationId xmlns:a16="http://schemas.microsoft.com/office/drawing/2014/main" id="{E5AE09EA-CA7B-42D7-7737-F649ABECE6B7}"/>
                  </a:ext>
                </a:extLst>
              </p:cNvPr>
              <p:cNvSpPr/>
              <p:nvPr/>
            </p:nvSpPr>
            <p:spPr bwMode="auto">
              <a:xfrm>
                <a:off x="1159731" y="1972788"/>
                <a:ext cx="639638" cy="639638"/>
              </a:xfrm>
              <a:prstGeom prst="ellipse">
                <a:avLst/>
              </a:prstGeom>
              <a:gradFill>
                <a:gsLst>
                  <a:gs pos="0">
                    <a:srgbClr val="C03BC4"/>
                  </a:gs>
                  <a:gs pos="80000">
                    <a:srgbClr val="0A74D4"/>
                  </a:gs>
                </a:gsLst>
                <a:path path="circle">
                  <a:fillToRect l="100000" t="100000"/>
                </a:path>
              </a:gradFill>
              <a:ln>
                <a:solidFill>
                  <a:schemeClr val="bg2">
                    <a:lumMod val="90000"/>
                  </a:schemeClr>
                </a:solid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8" name="TextBox 37">
                <a:extLst>
                  <a:ext uri="{FF2B5EF4-FFF2-40B4-BE49-F238E27FC236}">
                    <a16:creationId xmlns:a16="http://schemas.microsoft.com/office/drawing/2014/main" id="{F4014F15-9675-BE57-9D82-C805AA5ABC50}"/>
                  </a:ext>
                </a:extLst>
              </p:cNvPr>
              <p:cNvSpPr txBox="1"/>
              <p:nvPr/>
            </p:nvSpPr>
            <p:spPr>
              <a:xfrm>
                <a:off x="687370" y="3062538"/>
                <a:ext cx="1682784" cy="1731243"/>
              </a:xfrm>
              <a:prstGeom prst="rect">
                <a:avLst/>
              </a:prstGeom>
              <a:noFill/>
              <a:ln>
                <a:noFill/>
              </a:ln>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Vectorization</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Image → vector </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Text → vector </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Embeddings from OpenAI, AI Vision,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or custom models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sp>
          <p:nvSpPr>
            <p:cNvPr id="50" name="Graphic 34">
              <a:extLst>
                <a:ext uri="{FF2B5EF4-FFF2-40B4-BE49-F238E27FC236}">
                  <a16:creationId xmlns:a16="http://schemas.microsoft.com/office/drawing/2014/main" id="{A89666F5-2CC7-1047-C651-6168C04A6FEA}"/>
                </a:ext>
              </a:extLst>
            </p:cNvPr>
            <p:cNvSpPr>
              <a:spLocks noChangeAspect="1"/>
            </p:cNvSpPr>
            <p:nvPr/>
          </p:nvSpPr>
          <p:spPr>
            <a:xfrm rot="16200000">
              <a:off x="8169722" y="2130607"/>
              <a:ext cx="323753" cy="324000"/>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solidFill>
              <a:schemeClr val="bg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Semibold"/>
                <a:ea typeface="+mn-ea"/>
                <a:cs typeface="Segoe UI" pitchFamily="34" charset="0"/>
              </a:endParaRPr>
            </a:p>
          </p:txBody>
        </p:sp>
      </p:grpSp>
      <p:grpSp>
        <p:nvGrpSpPr>
          <p:cNvPr id="39" name="Group 38" descr="indexing">
            <a:extLst>
              <a:ext uri="{FF2B5EF4-FFF2-40B4-BE49-F238E27FC236}">
                <a16:creationId xmlns:a16="http://schemas.microsoft.com/office/drawing/2014/main" id="{377471D5-A45E-5F18-E83C-C8C63629C47F}"/>
              </a:ext>
            </a:extLst>
          </p:cNvPr>
          <p:cNvGrpSpPr/>
          <p:nvPr/>
        </p:nvGrpSpPr>
        <p:grpSpPr>
          <a:xfrm>
            <a:off x="9720262" y="1619252"/>
            <a:ext cx="1885951" cy="4649785"/>
            <a:chOff x="584199" y="1619252"/>
            <a:chExt cx="1885951" cy="4649785"/>
          </a:xfrm>
        </p:grpSpPr>
        <p:sp>
          <p:nvSpPr>
            <p:cNvPr id="40" name="Rounded Rectangle 39">
              <a:extLst>
                <a:ext uri="{FF2B5EF4-FFF2-40B4-BE49-F238E27FC236}">
                  <a16:creationId xmlns:a16="http://schemas.microsoft.com/office/drawing/2014/main" id="{B308075A-B942-E317-010E-4ADCF293C8BB}"/>
                </a:ext>
              </a:extLst>
            </p:cNvPr>
            <p:cNvSpPr/>
            <p:nvPr/>
          </p:nvSpPr>
          <p:spPr bwMode="auto">
            <a:xfrm>
              <a:off x="584199" y="1619252"/>
              <a:ext cx="1885951" cy="4649785"/>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Oval 40">
              <a:extLst>
                <a:ext uri="{FF2B5EF4-FFF2-40B4-BE49-F238E27FC236}">
                  <a16:creationId xmlns:a16="http://schemas.microsoft.com/office/drawing/2014/main" id="{84BE5F25-6980-EBCA-DC99-5E5D88E1E2DE}"/>
                </a:ext>
              </a:extLst>
            </p:cNvPr>
            <p:cNvSpPr/>
            <p:nvPr/>
          </p:nvSpPr>
          <p:spPr bwMode="auto">
            <a:xfrm>
              <a:off x="1156527" y="1918605"/>
              <a:ext cx="639638" cy="639638"/>
            </a:xfrm>
            <a:prstGeom prst="ellipse">
              <a:avLst/>
            </a:prstGeom>
            <a:gradFill>
              <a:gsLst>
                <a:gs pos="0">
                  <a:srgbClr val="C03BC4">
                    <a:alpha val="97000"/>
                  </a:srgbClr>
                </a:gs>
                <a:gs pos="80000">
                  <a:srgbClr val="0A74D4"/>
                </a:gs>
              </a:gsLst>
              <a:path path="circle">
                <a:fillToRect l="100000" t="100000"/>
              </a:path>
            </a:gradFill>
            <a:ln>
              <a:solidFill>
                <a:schemeClr val="bg2">
                  <a:lumMod val="90000"/>
                </a:schemeClr>
              </a:solid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2" name="TextBox 41">
              <a:extLst>
                <a:ext uri="{FF2B5EF4-FFF2-40B4-BE49-F238E27FC236}">
                  <a16:creationId xmlns:a16="http://schemas.microsoft.com/office/drawing/2014/main" id="{7A6116D3-31B3-DA6C-54FA-5EF407ECE92A}"/>
                </a:ext>
              </a:extLst>
            </p:cNvPr>
            <p:cNvSpPr txBox="1"/>
            <p:nvPr/>
          </p:nvSpPr>
          <p:spPr>
            <a:xfrm>
              <a:off x="692104" y="3062538"/>
              <a:ext cx="1682784" cy="1361911"/>
            </a:xfrm>
            <a:prstGeom prst="rect">
              <a:avLst/>
            </a:prstGeom>
            <a:noFill/>
            <a:ln>
              <a:noFill/>
            </a:ln>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Indexing</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Document index</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Chunk index</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Both</a:t>
              </a:r>
            </a:p>
            <a:p>
              <a:pPr marL="174625" marR="0" lvl="0" indent="-174625" algn="l" defTabSz="932472" rtl="0" eaLnBrk="1" fontAlgn="base" latinLnBrk="0" hangingPunct="1">
                <a:lnSpc>
                  <a:spcPct val="100000"/>
                </a:lnSpc>
                <a:spcBef>
                  <a:spcPct val="0"/>
                </a:spcBef>
                <a:spcAft>
                  <a:spcPts val="600"/>
                </a:spcAft>
                <a:buClrTx/>
                <a:buSzTx/>
                <a:buFont typeface="Segoe UI" panose="020B0502040204020203" pitchFamily="34" charset="0"/>
                <a:buChar char="+"/>
                <a:tabLst/>
                <a:defRPr/>
              </a:pPr>
              <a:endParaRPr kumimoji="0" lang="en-US" sz="105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cxnSp>
        <p:nvCxnSpPr>
          <p:cNvPr id="60" name="Straight Arrow Connector 59">
            <a:extLst>
              <a:ext uri="{FF2B5EF4-FFF2-40B4-BE49-F238E27FC236}">
                <a16:creationId xmlns:a16="http://schemas.microsoft.com/office/drawing/2014/main" id="{CB836223-51B8-7110-684F-9AA382ADA503}"/>
              </a:ext>
              <a:ext uri="{C183D7F6-B498-43B3-948B-1728B52AA6E4}">
                <adec:decorative xmlns:adec="http://schemas.microsoft.com/office/drawing/2017/decorative" val="1"/>
              </a:ext>
            </a:extLst>
          </p:cNvPr>
          <p:cNvCxnSpPr>
            <a:cxnSpLocks/>
          </p:cNvCxnSpPr>
          <p:nvPr/>
        </p:nvCxnSpPr>
        <p:spPr>
          <a:xfrm>
            <a:off x="2526076" y="3977273"/>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cxnSp>
        <p:nvCxnSpPr>
          <p:cNvPr id="63" name="Straight Arrow Connector 62">
            <a:extLst>
              <a:ext uri="{FF2B5EF4-FFF2-40B4-BE49-F238E27FC236}">
                <a16:creationId xmlns:a16="http://schemas.microsoft.com/office/drawing/2014/main" id="{1AD9F87B-CECD-C397-FA59-3CD0AF69537B}"/>
              </a:ext>
              <a:ext uri="{C183D7F6-B498-43B3-948B-1728B52AA6E4}">
                <adec:decorative xmlns:adec="http://schemas.microsoft.com/office/drawing/2017/decorative" val="1"/>
              </a:ext>
            </a:extLst>
          </p:cNvPr>
          <p:cNvCxnSpPr>
            <a:cxnSpLocks/>
          </p:cNvCxnSpPr>
          <p:nvPr/>
        </p:nvCxnSpPr>
        <p:spPr>
          <a:xfrm>
            <a:off x="4810092" y="3977273"/>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cxnSp>
        <p:nvCxnSpPr>
          <p:cNvPr id="64" name="Straight Arrow Connector 63">
            <a:extLst>
              <a:ext uri="{FF2B5EF4-FFF2-40B4-BE49-F238E27FC236}">
                <a16:creationId xmlns:a16="http://schemas.microsoft.com/office/drawing/2014/main" id="{A2370A45-B5A6-C688-79B1-32E2600A76A3}"/>
              </a:ext>
              <a:ext uri="{C183D7F6-B498-43B3-948B-1728B52AA6E4}">
                <adec:decorative xmlns:adec="http://schemas.microsoft.com/office/drawing/2017/decorative" val="1"/>
              </a:ext>
            </a:extLst>
          </p:cNvPr>
          <p:cNvCxnSpPr>
            <a:cxnSpLocks/>
          </p:cNvCxnSpPr>
          <p:nvPr/>
        </p:nvCxnSpPr>
        <p:spPr>
          <a:xfrm>
            <a:off x="7094108" y="3977273"/>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cxnSp>
        <p:nvCxnSpPr>
          <p:cNvPr id="65" name="Straight Arrow Connector 64">
            <a:extLst>
              <a:ext uri="{FF2B5EF4-FFF2-40B4-BE49-F238E27FC236}">
                <a16:creationId xmlns:a16="http://schemas.microsoft.com/office/drawing/2014/main" id="{3DFB3732-256E-6F29-BB5F-2EDD00A314CD}"/>
              </a:ext>
              <a:ext uri="{C183D7F6-B498-43B3-948B-1728B52AA6E4}">
                <adec:decorative xmlns:adec="http://schemas.microsoft.com/office/drawing/2017/decorative" val="1"/>
              </a:ext>
            </a:extLst>
          </p:cNvPr>
          <p:cNvCxnSpPr>
            <a:cxnSpLocks/>
          </p:cNvCxnSpPr>
          <p:nvPr/>
        </p:nvCxnSpPr>
        <p:spPr>
          <a:xfrm>
            <a:off x="9378124" y="3977273"/>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grpSp>
        <p:nvGrpSpPr>
          <p:cNvPr id="10" name="Group 9">
            <a:extLst>
              <a:ext uri="{FF2B5EF4-FFF2-40B4-BE49-F238E27FC236}">
                <a16:creationId xmlns:a16="http://schemas.microsoft.com/office/drawing/2014/main" id="{67ADA432-D8AF-1B0E-E09F-5649F5B82FB6}"/>
              </a:ext>
              <a:ext uri="{C183D7F6-B498-43B3-948B-1728B52AA6E4}">
                <adec:decorative xmlns:adec="http://schemas.microsoft.com/office/drawing/2017/decorative" val="1"/>
              </a:ext>
            </a:extLst>
          </p:cNvPr>
          <p:cNvGrpSpPr/>
          <p:nvPr/>
        </p:nvGrpSpPr>
        <p:grpSpPr>
          <a:xfrm>
            <a:off x="10417865" y="2040424"/>
            <a:ext cx="395611" cy="396000"/>
            <a:chOff x="10462433" y="3384789"/>
            <a:chExt cx="395611" cy="396000"/>
          </a:xfrm>
        </p:grpSpPr>
        <p:pic>
          <p:nvPicPr>
            <p:cNvPr id="57" name="Graphic 437806336">
              <a:extLst>
                <a:ext uri="{FF2B5EF4-FFF2-40B4-BE49-F238E27FC236}">
                  <a16:creationId xmlns:a16="http://schemas.microsoft.com/office/drawing/2014/main" id="{1B1945A7-12CC-B2B8-DE8D-C01D3AAD60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62433" y="3384789"/>
              <a:ext cx="395611" cy="396000"/>
            </a:xfrm>
            <a:prstGeom prst="rect">
              <a:avLst/>
            </a:prstGeom>
          </p:spPr>
        </p:pic>
        <p:sp>
          <p:nvSpPr>
            <p:cNvPr id="8" name="Graphic 7">
              <a:extLst>
                <a:ext uri="{FF2B5EF4-FFF2-40B4-BE49-F238E27FC236}">
                  <a16:creationId xmlns:a16="http://schemas.microsoft.com/office/drawing/2014/main" id="{0BC86946-CB22-B6E1-EA6C-AD56F8233495}"/>
                </a:ext>
                <a:ext uri="{C183D7F6-B498-43B3-948B-1728B52AA6E4}">
                  <adec:decorative xmlns:adec="http://schemas.microsoft.com/office/drawing/2017/decorative" val="1"/>
                </a:ext>
              </a:extLst>
            </p:cNvPr>
            <p:cNvSpPr/>
            <p:nvPr/>
          </p:nvSpPr>
          <p:spPr>
            <a:xfrm rot="5400000">
              <a:off x="10569005" y="3498077"/>
              <a:ext cx="175944" cy="175946"/>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endParaRPr>
            </a:p>
          </p:txBody>
        </p:sp>
      </p:grpSp>
    </p:spTree>
    <p:extLst>
      <p:ext uri="{BB962C8B-B14F-4D97-AF65-F5344CB8AC3E}">
        <p14:creationId xmlns:p14="http://schemas.microsoft.com/office/powerpoint/2010/main" val="100217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42" presetClass="path" presetSubtype="0" decel="100000" fill="hold" nodeType="withEffect">
                                  <p:stCondLst>
                                    <p:cond delay="0"/>
                                  </p:stCondLst>
                                  <p:childTnLst>
                                    <p:animMotion origin="layout" path="M -4.16667E-7 -2.22222E-6 L -4.16667E-7 0.03542 " pathEditMode="relative" rAng="0" ptsTypes="AA">
                                      <p:cBhvr>
                                        <p:cTn id="9" dur="500" spd="-100000" fill="hold"/>
                                        <p:tgtEl>
                                          <p:spTgt spid="5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nodeType="withEffect">
                                  <p:stCondLst>
                                    <p:cond delay="0"/>
                                  </p:stCondLst>
                                  <p:childTnLst>
                                    <p:animMotion origin="layout" path="M -4.58333E-6 -1.85185E-6 L -4.58333E-6 0.03542 " pathEditMode="relative" rAng="0" ptsTypes="AA">
                                      <p:cBhvr>
                                        <p:cTn id="14" dur="500" spd="-100000" fill="hold"/>
                                        <p:tgtEl>
                                          <p:spTgt spid="60"/>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nodeType="withEffect">
                                  <p:stCondLst>
                                    <p:cond delay="0"/>
                                  </p:stCondLst>
                                  <p:childTnLst>
                                    <p:animMotion origin="layout" path="M -4.58333E-6 -1.85185E-6 L -4.58333E-6 0.03542 " pathEditMode="relative" rAng="0" ptsTypes="AA">
                                      <p:cBhvr>
                                        <p:cTn id="19" dur="500" spd="-100000" fill="hold"/>
                                        <p:tgtEl>
                                          <p:spTgt spid="55"/>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42" presetClass="path" presetSubtype="0" decel="100000" fill="hold" nodeType="withEffect">
                                  <p:stCondLst>
                                    <p:cond delay="0"/>
                                  </p:stCondLst>
                                  <p:childTnLst>
                                    <p:animMotion origin="layout" path="M -4.58333E-6 -1.85185E-6 L -4.58333E-6 0.03542 " pathEditMode="relative" rAng="0" ptsTypes="AA">
                                      <p:cBhvr>
                                        <p:cTn id="24" dur="500" spd="-100000" fill="hold"/>
                                        <p:tgtEl>
                                          <p:spTgt spid="63"/>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42" presetClass="path" presetSubtype="0" decel="100000" fill="hold" nodeType="withEffect">
                                  <p:stCondLst>
                                    <p:cond delay="0"/>
                                  </p:stCondLst>
                                  <p:childTnLst>
                                    <p:animMotion origin="layout" path="M -4.58333E-6 -1.85185E-6 L -4.58333E-6 0.03542 " pathEditMode="relative" rAng="0" ptsTypes="AA">
                                      <p:cBhvr>
                                        <p:cTn id="29" dur="500" spd="-100000" fill="hold"/>
                                        <p:tgtEl>
                                          <p:spTgt spid="56"/>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par>
                                <p:cTn id="33" presetID="42" presetClass="path" presetSubtype="0" decel="100000" fill="hold" nodeType="withEffect">
                                  <p:stCondLst>
                                    <p:cond delay="0"/>
                                  </p:stCondLst>
                                  <p:childTnLst>
                                    <p:animMotion origin="layout" path="M -4.58333E-6 -1.85185E-6 L -4.58333E-6 0.03542 " pathEditMode="relative" rAng="0" ptsTypes="AA">
                                      <p:cBhvr>
                                        <p:cTn id="34" dur="500" spd="-100000" fill="hold"/>
                                        <p:tgtEl>
                                          <p:spTgt spid="64"/>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42" presetClass="path" presetSubtype="0" decel="100000" fill="hold" nodeType="withEffect">
                                  <p:stCondLst>
                                    <p:cond delay="0"/>
                                  </p:stCondLst>
                                  <p:childTnLst>
                                    <p:animMotion origin="layout" path="M -4.58333E-6 -1.85185E-6 L -4.58333E-6 0.03542 " pathEditMode="relative" rAng="0" ptsTypes="AA">
                                      <p:cBhvr>
                                        <p:cTn id="39" dur="500" spd="-100000" fill="hold"/>
                                        <p:tgtEl>
                                          <p:spTgt spid="59"/>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42" presetClass="path" presetSubtype="0" decel="100000" fill="hold" nodeType="withEffect">
                                  <p:stCondLst>
                                    <p:cond delay="0"/>
                                  </p:stCondLst>
                                  <p:childTnLst>
                                    <p:animMotion origin="layout" path="M -4.58333E-6 -1.85185E-6 L -4.58333E-6 0.03542 " pathEditMode="relative" rAng="0" ptsTypes="AA">
                                      <p:cBhvr>
                                        <p:cTn id="44" dur="500" spd="-100000" fill="hold"/>
                                        <p:tgtEl>
                                          <p:spTgt spid="6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B7AE-B313-8197-522E-462D1E781B87}"/>
              </a:ext>
            </a:extLst>
          </p:cNvPr>
          <p:cNvSpPr>
            <a:spLocks noGrp="1"/>
          </p:cNvSpPr>
          <p:nvPr>
            <p:ph type="title" idx="4294967295"/>
          </p:nvPr>
        </p:nvSpPr>
        <p:spPr>
          <a:xfrm>
            <a:off x="588263" y="-651654"/>
            <a:ext cx="11018520" cy="553998"/>
          </a:xfrm>
        </p:spPr>
        <p:txBody>
          <a:bodyPr vert="horz" wrap="square" lIns="0" tIns="0" rIns="0" bIns="0" rtlCol="0" anchor="b">
            <a:spAutoFit/>
          </a:bodyPr>
          <a:lstStyle/>
          <a:p>
            <a:r>
              <a:rPr lang="en-US"/>
              <a:t>PWC and Telstra</a:t>
            </a:r>
          </a:p>
        </p:txBody>
      </p:sp>
      <p:sp>
        <p:nvSpPr>
          <p:cNvPr id="6" name="Rectangle: Rounded Corners 5" descr="Photo of one person giving another person financial advice.">
            <a:extLst>
              <a:ext uri="{FF2B5EF4-FFF2-40B4-BE49-F238E27FC236}">
                <a16:creationId xmlns:a16="http://schemas.microsoft.com/office/drawing/2014/main" id="{77B2820D-BD64-F5EB-7424-E7FBA3552197}"/>
              </a:ext>
              <a:ext uri="{C183D7F6-B498-43B3-948B-1728B52AA6E4}">
                <adec:decorative xmlns:adec="http://schemas.microsoft.com/office/drawing/2017/decorative" val="0"/>
              </a:ext>
            </a:extLst>
          </p:cNvPr>
          <p:cNvSpPr/>
          <p:nvPr/>
        </p:nvSpPr>
        <p:spPr bwMode="auto">
          <a:xfrm>
            <a:off x="571119" y="745260"/>
            <a:ext cx="5231607" cy="3976013"/>
          </a:xfrm>
          <a:prstGeom prst="roundRect">
            <a:avLst>
              <a:gd name="adj" fmla="val 1977"/>
            </a:avLst>
          </a:prstGeom>
          <a:blipFill dpi="0" rotWithShape="1">
            <a:blip r:embed="rId3"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8" name="TextBox 7">
            <a:extLst>
              <a:ext uri="{FF2B5EF4-FFF2-40B4-BE49-F238E27FC236}">
                <a16:creationId xmlns:a16="http://schemas.microsoft.com/office/drawing/2014/main" id="{0CD21990-FF28-7470-081F-25A67D6ADEE9}"/>
              </a:ext>
            </a:extLst>
          </p:cNvPr>
          <p:cNvSpPr txBox="1"/>
          <p:nvPr/>
        </p:nvSpPr>
        <p:spPr>
          <a:xfrm>
            <a:off x="588963" y="5023348"/>
            <a:ext cx="5231607" cy="1292662"/>
          </a:xfrm>
          <a:prstGeom prst="rect">
            <a:avLst/>
          </a:prstGeom>
          <a:noFill/>
        </p:spPr>
        <p:txBody>
          <a:bodyPr wrap="square" lIns="0" tIns="0" rIns="0" bIns="0" rtlCol="0">
            <a:spAutoFit/>
          </a:bodyPr>
          <a:lstStyle/>
          <a:p>
            <a:pPr algn="ctr"/>
            <a:r>
              <a:rPr lang="en-US" sz="2800">
                <a:latin typeface="+mj-lt"/>
              </a:rPr>
              <a:t>PWC</a:t>
            </a:r>
          </a:p>
          <a:p>
            <a:pPr algn="ctr"/>
            <a:r>
              <a:rPr lang="en-US" sz="2800">
                <a:solidFill>
                  <a:schemeClr val="tx2"/>
                </a:solidFill>
              </a:rPr>
              <a:t>Azure Cosmos DB, Azure OpenAI, Azure Kubernetes</a:t>
            </a:r>
          </a:p>
        </p:txBody>
      </p:sp>
      <p:sp>
        <p:nvSpPr>
          <p:cNvPr id="7" name="Rectangle: Rounded Corners 6" descr="Two people in a mobile phone store.">
            <a:extLst>
              <a:ext uri="{FF2B5EF4-FFF2-40B4-BE49-F238E27FC236}">
                <a16:creationId xmlns:a16="http://schemas.microsoft.com/office/drawing/2014/main" id="{1C251726-23E4-2433-24CB-985E2730EF63}"/>
              </a:ext>
              <a:ext uri="{C183D7F6-B498-43B3-948B-1728B52AA6E4}">
                <adec:decorative xmlns:adec="http://schemas.microsoft.com/office/drawing/2017/decorative" val="0"/>
              </a:ext>
            </a:extLst>
          </p:cNvPr>
          <p:cNvSpPr/>
          <p:nvPr/>
        </p:nvSpPr>
        <p:spPr bwMode="auto">
          <a:xfrm>
            <a:off x="6388979" y="745260"/>
            <a:ext cx="5231607" cy="3976013"/>
          </a:xfrm>
          <a:prstGeom prst="roundRect">
            <a:avLst>
              <a:gd name="adj" fmla="val 1977"/>
            </a:avLst>
          </a:prstGeom>
          <a:blipFill dpi="0" rotWithShape="1">
            <a:blip r:embed="rId4" cstate="screen">
              <a:extLst>
                <a:ext uri="{28A0092B-C50C-407E-A947-70E740481C1C}">
                  <a14:useLocalDpi xmlns:a14="http://schemas.microsoft.com/office/drawing/2010/main"/>
                </a:ext>
              </a:extLst>
            </a:blip>
            <a:srcRect/>
            <a:tile tx="0" ty="0" sx="100000" sy="100000" flip="none" algn="tl"/>
          </a:blip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9" name="TextBox 8">
            <a:extLst>
              <a:ext uri="{FF2B5EF4-FFF2-40B4-BE49-F238E27FC236}">
                <a16:creationId xmlns:a16="http://schemas.microsoft.com/office/drawing/2014/main" id="{3B51D8A2-B2ED-8473-B5C4-B5A37B4C1277}"/>
              </a:ext>
            </a:extLst>
          </p:cNvPr>
          <p:cNvSpPr txBox="1"/>
          <p:nvPr/>
        </p:nvSpPr>
        <p:spPr>
          <a:xfrm>
            <a:off x="6388979" y="5023348"/>
            <a:ext cx="5231607" cy="1292662"/>
          </a:xfrm>
          <a:prstGeom prst="rect">
            <a:avLst/>
          </a:prstGeom>
          <a:noFill/>
        </p:spPr>
        <p:txBody>
          <a:bodyPr wrap="square" lIns="0" tIns="0" rIns="0" bIns="0" rtlCol="0">
            <a:spAutoFit/>
          </a:bodyPr>
          <a:lstStyle/>
          <a:p>
            <a:pPr algn="ctr"/>
            <a:r>
              <a:rPr lang="en-US" sz="2800">
                <a:latin typeface="+mj-lt"/>
              </a:rPr>
              <a:t>Telstra</a:t>
            </a:r>
          </a:p>
          <a:p>
            <a:pPr algn="ctr"/>
            <a:r>
              <a:rPr lang="en-US" sz="2800">
                <a:solidFill>
                  <a:schemeClr val="tx2"/>
                </a:solidFill>
              </a:rPr>
              <a:t>Azure OpenAI and Azure Machine Learning</a:t>
            </a:r>
          </a:p>
        </p:txBody>
      </p:sp>
    </p:spTree>
    <p:extLst>
      <p:ext uri="{BB962C8B-B14F-4D97-AF65-F5344CB8AC3E}">
        <p14:creationId xmlns:p14="http://schemas.microsoft.com/office/powerpoint/2010/main" val="2669437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100000" fill="hold" grpId="1" nodeType="withEffect">
                                  <p:stCondLst>
                                    <p:cond delay="200"/>
                                  </p:stCondLst>
                                  <p:childTnLst>
                                    <p:animMotion origin="layout" path="M 1.875E-6 -4.07407E-6 L 0.01471 -4.07407E-6 " pathEditMode="relative" rAng="0" ptsTypes="AA">
                                      <p:cBhvr>
                                        <p:cTn id="9" dur="500" spd="-100000" fill="hold"/>
                                        <p:tgtEl>
                                          <p:spTgt spid="6"/>
                                        </p:tgtEl>
                                        <p:attrNameLst>
                                          <p:attrName>ppt_x</p:attrName>
                                          <p:attrName>ppt_y</p:attrName>
                                        </p:attrNameLst>
                                      </p:cBhvr>
                                      <p:rCtr x="729" y="0"/>
                                    </p:animMotion>
                                  </p:childTnLst>
                                </p:cTn>
                              </p:par>
                              <p:par>
                                <p:cTn id="10" presetID="10" presetClass="entr" presetSubtype="0" fill="hold" grpId="0" nodeType="withEffect">
                                  <p:stCondLst>
                                    <p:cond delay="4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grpId="1" nodeType="withEffect">
                                  <p:stCondLst>
                                    <p:cond delay="400"/>
                                  </p:stCondLst>
                                  <p:childTnLst>
                                    <p:animMotion origin="layout" path="M -1.66667E-6 -4.07407E-6 L -0.01536 -4.07407E-6 " pathEditMode="relative" rAng="0" ptsTypes="AA">
                                      <p:cBhvr>
                                        <p:cTn id="14" dur="500" spd="-100000" fill="hold"/>
                                        <p:tgtEl>
                                          <p:spTgt spid="7"/>
                                        </p:tgtEl>
                                        <p:attrNameLst>
                                          <p:attrName>ppt_x</p:attrName>
                                          <p:attrName>ppt_y</p:attrName>
                                        </p:attrNameLst>
                                      </p:cBhvr>
                                      <p:rCtr x="-768" y="0"/>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35" presetClass="path" presetSubtype="0" decel="100000" fill="hold" grpId="1" nodeType="withEffect">
                                  <p:stCondLst>
                                    <p:cond delay="200"/>
                                  </p:stCondLst>
                                  <p:childTnLst>
                                    <p:animMotion origin="layout" path="M -6.25E-7 1.11111E-6 L -6.25E-7 -0.02546 " pathEditMode="relative" rAng="0" ptsTypes="AA">
                                      <p:cBhvr>
                                        <p:cTn id="19" dur="500" spd="-100000" fill="hold"/>
                                        <p:tgtEl>
                                          <p:spTgt spid="8"/>
                                        </p:tgtEl>
                                        <p:attrNameLst>
                                          <p:attrName>ppt_x</p:attrName>
                                          <p:attrName>ppt_y</p:attrName>
                                        </p:attrNameLst>
                                      </p:cBhvr>
                                      <p:rCtr x="0" y="-1273"/>
                                    </p:animMotion>
                                  </p:childTnLst>
                                </p:cTn>
                              </p:par>
                              <p:par>
                                <p:cTn id="20" presetID="10" presetClass="entr" presetSubtype="0" fill="hold" grpId="0" nodeType="withEffect">
                                  <p:stCondLst>
                                    <p:cond delay="4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35" presetClass="path" presetSubtype="0" decel="100000" fill="hold" grpId="1" nodeType="withEffect">
                                  <p:stCondLst>
                                    <p:cond delay="400"/>
                                  </p:stCondLst>
                                  <p:childTnLst>
                                    <p:animMotion origin="layout" path="M -1.66667E-6 1.11111E-6 L -1.66667E-6 -0.02546 " pathEditMode="relative" rAng="0" ptsTypes="AA">
                                      <p:cBhvr>
                                        <p:cTn id="24" dur="500" spd="-100000" fill="hold"/>
                                        <p:tgtEl>
                                          <p:spTgt spid="9"/>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8" grpId="1"/>
      <p:bldP spid="7" grpId="0" animBg="1"/>
      <p:bldP spid="7" grpId="1" animBg="1"/>
      <p:bldP spid="9" grpId="0"/>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EF6F2F-C579-FC52-EDDA-AE27CA15C67E}"/>
              </a:ext>
            </a:extLst>
          </p:cNvPr>
          <p:cNvSpPr>
            <a:spLocks noGrp="1"/>
          </p:cNvSpPr>
          <p:nvPr>
            <p:ph type="title" idx="4294967295"/>
          </p:nvPr>
        </p:nvSpPr>
        <p:spPr>
          <a:xfrm>
            <a:off x="838200" y="-1325563"/>
            <a:ext cx="10515600" cy="1325563"/>
          </a:xfrm>
          <a:prstGeom prst="rect">
            <a:avLst/>
          </a:prstGeom>
        </p:spPr>
        <p:txBody>
          <a:bodyPr anchor="b"/>
          <a:lstStyle/>
          <a:p>
            <a:r>
              <a:rPr lang="en-US"/>
              <a:t>Telstra</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921620"/>
            <a:ext cx="2286000" cy="3072781"/>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Telstra</a:t>
            </a:r>
          </a:p>
          <a:p>
            <a:r>
              <a:rPr lang="en-US"/>
              <a:t>Industry:</a:t>
            </a:r>
            <a:br>
              <a:rPr lang="en-US"/>
            </a:br>
            <a:r>
              <a:rPr lang="en-US" b="0">
                <a:latin typeface="Segoe UI Semilight" panose="020B0402040204020203" pitchFamily="34" charset="0"/>
                <a:cs typeface="Segoe UI Semilight" panose="020B0402040204020203" pitchFamily="34" charset="0"/>
              </a:rPr>
              <a:t>Telecommunications</a:t>
            </a:r>
          </a:p>
          <a:p>
            <a:r>
              <a:rPr lang="en-US"/>
              <a:t>Size:</a:t>
            </a:r>
            <a:br>
              <a:rPr lang="en-US"/>
            </a:br>
            <a:r>
              <a:rPr lang="en-US" b="0">
                <a:latin typeface="Segoe UI Semilight" panose="020B0402040204020203" pitchFamily="34" charset="0"/>
                <a:cs typeface="Segoe UI Semilight" panose="020B0402040204020203" pitchFamily="34" charset="0"/>
              </a:rPr>
              <a:t>10,000+ employees</a:t>
            </a:r>
          </a:p>
          <a:p>
            <a:r>
              <a:rPr lang="en-US"/>
              <a:t>Country:</a:t>
            </a:r>
            <a:br>
              <a:rPr lang="en-US"/>
            </a:br>
            <a:r>
              <a:rPr lang="en-US" b="0">
                <a:latin typeface="Segoe UI Semilight" panose="020B0402040204020203" pitchFamily="34" charset="0"/>
                <a:cs typeface="Segoe UI Semilight" panose="020B0402040204020203" pitchFamily="34" charset="0"/>
              </a:rPr>
              <a:t>Australia</a:t>
            </a:r>
          </a:p>
          <a:p>
            <a:r>
              <a:rPr lang="en-US">
                <a:latin typeface="Segoe UI Semibold"/>
                <a:cs typeface="Segoe UI Semibold"/>
              </a:rPr>
              <a:t>Products and services:</a:t>
            </a:r>
            <a:br>
              <a:rPr lang="en-US"/>
            </a:br>
            <a:r>
              <a:rPr lang="en-US" b="0">
                <a:latin typeface="Segoe UI Semilight" panose="020B0402040204020203" pitchFamily="34" charset="0"/>
                <a:cs typeface="Segoe UI Semilight" panose="020B0402040204020203" pitchFamily="34" charset="0"/>
              </a:rPr>
              <a:t>Azure OpenAI Service</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Azure AI Search</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Azure Machine Learning</a:t>
            </a:r>
            <a:endParaRPr lang="en-US" b="0">
              <a:latin typeface="Segoe UI Semilight"/>
              <a:cs typeface="Segoe UI Semilight"/>
            </a:endParaRPr>
          </a:p>
          <a:p>
            <a:r>
              <a:rPr lang="en-US">
                <a:hlinkClick r:id="rId3"/>
              </a:rPr>
              <a:t>Read full story here</a:t>
            </a:r>
            <a:endParaRPr lang="en-US"/>
          </a:p>
        </p:txBody>
      </p:sp>
      <p:pic>
        <p:nvPicPr>
          <p:cNvPr id="8" name="Picture Placeholder 7">
            <a:extLst>
              <a:ext uri="{FF2B5EF4-FFF2-40B4-BE49-F238E27FC236}">
                <a16:creationId xmlns:a16="http://schemas.microsoft.com/office/drawing/2014/main" id="{82A9CE79-1167-65A9-B3D1-D8F9D399B7DE}"/>
              </a:ext>
              <a:ext uri="{C183D7F6-B498-43B3-948B-1728B52AA6E4}">
                <adec:decorative xmlns:adec="http://schemas.microsoft.com/office/drawing/2017/decorative" val="1"/>
              </a:ext>
            </a:extLst>
          </p:cNvPr>
          <p:cNvPicPr>
            <a:picLocks noGrp="1" noChangeAspect="1"/>
          </p:cNvPicPr>
          <p:nvPr>
            <p:ph type="pic" sz="quarter" idx="24"/>
          </p:nvPr>
        </p:nvPicPr>
        <p:blipFill>
          <a:blip r:embed="rId4"/>
          <a:srcRect t="15778" b="15778"/>
          <a:stretch>
            <a:fillRect/>
          </a:stretch>
        </p:blipFill>
        <p:spPr/>
      </p:pic>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396404"/>
            <a:ext cx="8643841" cy="830997"/>
          </a:xfrm>
        </p:spPr>
        <p:txBody>
          <a:bodyPr/>
          <a:lstStyle/>
          <a:p>
            <a:r>
              <a:rPr lang="en-US"/>
              <a:t>“</a:t>
            </a:r>
            <a:r>
              <a:rPr lang="en-US" sz="1800">
                <a:effectLst/>
                <a:latin typeface="Segoe UI" panose="020B0502040204020203" pitchFamily="34" charset="0"/>
                <a:ea typeface="Times New Roman" panose="02020603050405020304" pitchFamily="18" charset="0"/>
              </a:rPr>
              <a:t>90% of customer service agents who tested One Sentence Summary increased their effectiveness, their calls required 20 percent less follow-up than those handled without the tool.”</a:t>
            </a:r>
            <a:endParaRPr lang="en-US" sz="1800">
              <a:effectLst/>
              <a:latin typeface="Times New Roman" panose="02020603050405020304" pitchFamily="18" charset="0"/>
              <a:ea typeface="Times New Roman" panose="02020603050405020304" pitchFamily="18" charset="0"/>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338554"/>
          </a:xfrm>
        </p:spPr>
        <p:txBody>
          <a:bodyPr/>
          <a:lstStyle/>
          <a:p>
            <a:r>
              <a:rPr lang="en-US"/>
              <a:t>—Rohit </a:t>
            </a:r>
            <a:r>
              <a:rPr lang="en-US" err="1"/>
              <a:t>Lakhotia</a:t>
            </a:r>
            <a:r>
              <a:rPr lang="en-US"/>
              <a:t>, General Manager of Customer and Channel AI, Telstra</a:t>
            </a:r>
          </a:p>
          <a:p>
            <a:endParaRPr lang="en-US"/>
          </a:p>
        </p:txBody>
      </p:sp>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0D54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3" y="5162550"/>
            <a:ext cx="2560637" cy="1470025"/>
          </a:xfrm>
        </p:spPr>
        <p:txBody>
          <a:bodyPr/>
          <a:lstStyle/>
          <a:p>
            <a:r>
              <a:rPr lang="en-US"/>
              <a:t>When Telstra wanted to improve customer service, it considered how to reduce the need for consumers to repeat their queries to staff, as well as supporting customer service agents with a faster and easier way to find answers to customer queries. .</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3126806" cy="1470025"/>
          </a:xfrm>
        </p:spPr>
        <p:txBody>
          <a:bodyPr/>
          <a:lstStyle/>
          <a:p>
            <a:r>
              <a:rPr lang="en-US"/>
              <a:t>Telstra turned to Azure OpenAI Service, Azure AI Search, and Azure Machine Learning as the platforms on which to create two tools: Ask Telstra, which puts technical information at the agents’ fingertips, and One Sentence Summary, which instantly brings agents up-to-speed on customer history.</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374266" y="5162566"/>
            <a:ext cx="2560636" cy="1470009"/>
          </a:xfrm>
        </p:spPr>
        <p:txBody>
          <a:bodyPr/>
          <a:lstStyle/>
          <a:p>
            <a:r>
              <a:rPr lang="en-US"/>
              <a:t>Telstra’s trials of the AI-enabled tools achieved impressive results: 90 percent of customer service agents using One Sentence Summary saved time and increased effectiveness, reducing follow-up contact by 20 percent. The stage is set for AI-enhanced processes.</a:t>
            </a:r>
          </a:p>
          <a:p>
            <a:endParaRPr lang="en-US"/>
          </a:p>
        </p:txBody>
      </p:sp>
      <p:pic>
        <p:nvPicPr>
          <p:cNvPr id="17" name="Picture Placeholder 16" descr="Telstra logo">
            <a:extLst>
              <a:ext uri="{FF2B5EF4-FFF2-40B4-BE49-F238E27FC236}">
                <a16:creationId xmlns:a16="http://schemas.microsoft.com/office/drawing/2014/main" id="{79EAF8BC-8E05-A1A7-0C70-E8FBF6E5BCD5}"/>
              </a:ext>
            </a:extLst>
          </p:cNvPr>
          <p:cNvPicPr>
            <a:picLocks noGrp="1" noChangeAspect="1"/>
          </p:cNvPicPr>
          <p:nvPr>
            <p:ph type="pic" sz="quarter" idx="23"/>
          </p:nvPr>
        </p:nvPicPr>
        <p:blipFill>
          <a:blip r:embed="rId5"/>
          <a:srcRect/>
          <a:stretch>
            <a:fillRect/>
          </a:stretch>
        </p:blipFill>
        <p:spPr/>
      </p:pic>
    </p:spTree>
    <p:extLst>
      <p:ext uri="{BB962C8B-B14F-4D97-AF65-F5344CB8AC3E}">
        <p14:creationId xmlns:p14="http://schemas.microsoft.com/office/powerpoint/2010/main" val="2166927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7CEA0A-DEBC-F18A-BBDE-17A365759631}"/>
              </a:ext>
            </a:extLst>
          </p:cNvPr>
          <p:cNvSpPr>
            <a:spLocks noGrp="1"/>
          </p:cNvSpPr>
          <p:nvPr>
            <p:ph type="title" idx="4294967295"/>
          </p:nvPr>
        </p:nvSpPr>
        <p:spPr>
          <a:xfrm>
            <a:off x="838200" y="-1325563"/>
            <a:ext cx="10515600" cy="1325563"/>
          </a:xfrm>
          <a:prstGeom prst="rect">
            <a:avLst/>
          </a:prstGeom>
        </p:spPr>
        <p:txBody>
          <a:bodyPr anchor="b"/>
          <a:lstStyle/>
          <a:p>
            <a:r>
              <a:rPr lang="en-US"/>
              <a:t>PwC</a:t>
            </a:r>
          </a:p>
        </p:txBody>
      </p:sp>
      <p:pic>
        <p:nvPicPr>
          <p:cNvPr id="5" name="Picture 4">
            <a:extLst>
              <a:ext uri="{FF2B5EF4-FFF2-40B4-BE49-F238E27FC236}">
                <a16:creationId xmlns:a16="http://schemas.microsoft.com/office/drawing/2014/main" id="{FBF4D5DC-9067-296D-5021-863E389DF99E}"/>
              </a:ext>
              <a:ext uri="{C183D7F6-B498-43B3-948B-1728B52AA6E4}">
                <adec:decorative xmlns:adec="http://schemas.microsoft.com/office/drawing/2017/decorative" val="1"/>
              </a:ext>
            </a:extLst>
          </p:cNvPr>
          <p:cNvPicPr>
            <a:picLocks noChangeAspect="1"/>
          </p:cNvPicPr>
          <p:nvPr/>
        </p:nvPicPr>
        <p:blipFill rotWithShape="1">
          <a:blip r:embed="rId3"/>
          <a:srcRect t="4750" b="11354"/>
          <a:stretch/>
        </p:blipFill>
        <p:spPr>
          <a:xfrm>
            <a:off x="492785" y="350529"/>
            <a:ext cx="2296228" cy="1026139"/>
          </a:xfrm>
          <a:prstGeom prst="rect">
            <a:avLst/>
          </a:prstGeom>
        </p:spPr>
      </p:pic>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p:txBody>
          <a:bodyPr/>
          <a:lstStyle/>
          <a:p>
            <a:r>
              <a:rPr lang="en-US"/>
              <a:t>“Whether it's enhancing the search experience for practitioners or leveraging RAG techniques to summarize documents or automatically generate agendas, it's really only the tip of the iceberg.”</a:t>
            </a:r>
            <a:endParaRPr lang="en-US" sz="1800">
              <a:effectLst/>
              <a:latin typeface="Times New Roman" panose="02020603050405020304" pitchFamily="18" charset="0"/>
              <a:ea typeface="Times New Roman" panose="02020603050405020304" pitchFamily="18" charset="0"/>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t>— Winnie Cheng, Director of AI, PwC Next Generation Audit</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906173"/>
            <a:ext cx="2296228" cy="3088228"/>
          </a:xfrm>
        </p:spPr>
        <p:txBody>
          <a:bodyPr/>
          <a:lstStyle/>
          <a:p>
            <a:r>
              <a:rPr lang="en-US">
                <a:latin typeface="Segoe UI Semibold"/>
                <a:cs typeface="Segoe UI Semibold"/>
              </a:rPr>
              <a:t>Customer:</a:t>
            </a:r>
            <a:br>
              <a:rPr lang="en-US"/>
            </a:br>
            <a:r>
              <a:rPr lang="en-US" b="0">
                <a:latin typeface="Segoe UI Semilight"/>
                <a:cs typeface="Segoe UI Semilight"/>
              </a:rPr>
              <a:t>PricewaterhouseCoopers (PwC)</a:t>
            </a:r>
          </a:p>
          <a:p>
            <a:r>
              <a:rPr lang="en-US">
                <a:latin typeface="Segoe UI Semibold"/>
                <a:cs typeface="Segoe UI Semibold"/>
              </a:rPr>
              <a:t>Industry:</a:t>
            </a:r>
            <a:br>
              <a:rPr lang="en-US"/>
            </a:br>
            <a:r>
              <a:rPr lang="en-US" b="0">
                <a:latin typeface="Segoe UI Semilight"/>
                <a:cs typeface="Segoe UI Semilight"/>
              </a:rPr>
              <a:t>Professional Services</a:t>
            </a:r>
          </a:p>
          <a:p>
            <a:r>
              <a:rPr lang="en-US">
                <a:latin typeface="Segoe UI Semibold"/>
                <a:cs typeface="Segoe UI Semibold"/>
              </a:rPr>
              <a:t>Size:</a:t>
            </a:r>
            <a:br>
              <a:rPr lang="en-US"/>
            </a:br>
            <a:r>
              <a:rPr lang="en-US" b="0">
                <a:latin typeface="Segoe UI Semilight"/>
                <a:cs typeface="Segoe UI Semilight"/>
              </a:rPr>
              <a:t>Corporate (10,000+ employees)</a:t>
            </a:r>
          </a:p>
          <a:p>
            <a:r>
              <a:rPr lang="en-US">
                <a:latin typeface="Segoe UI Semibold"/>
                <a:cs typeface="Segoe UI Semibold"/>
              </a:rPr>
              <a:t>Country:</a:t>
            </a:r>
            <a:br>
              <a:rPr lang="en-US"/>
            </a:br>
            <a:r>
              <a:rPr lang="en-US" b="0">
                <a:latin typeface="Segoe UI Semilight"/>
                <a:cs typeface="Segoe UI Semilight"/>
              </a:rPr>
              <a:t>United Kingdom</a:t>
            </a:r>
          </a:p>
          <a:p>
            <a:r>
              <a:rPr lang="en-US">
                <a:latin typeface="Segoe UI Semibold"/>
                <a:cs typeface="Segoe UI Semibold"/>
              </a:rPr>
              <a:t>Products and services:</a:t>
            </a:r>
            <a:br>
              <a:rPr lang="en-US"/>
            </a:br>
            <a:r>
              <a:rPr lang="en-US" b="0">
                <a:latin typeface="Segoe UI Semilight"/>
                <a:cs typeface="Segoe UI Semilight"/>
              </a:rPr>
              <a:t>Azure OpenAI Service</a:t>
            </a:r>
            <a:br>
              <a:rPr lang="en-US" b="0">
                <a:latin typeface="Segoe UI Semilight"/>
                <a:cs typeface="Segoe UI Semilight"/>
              </a:rPr>
            </a:br>
            <a:r>
              <a:rPr lang="en-US" b="0">
                <a:latin typeface="Segoe UI Semilight"/>
                <a:cs typeface="Segoe UI Semilight"/>
              </a:rPr>
              <a:t>Azure Cosmos DB</a:t>
            </a:r>
            <a:br>
              <a:rPr lang="en-US" b="0">
                <a:latin typeface="Segoe UI Semilight"/>
                <a:cs typeface="Segoe UI Semilight"/>
              </a:rPr>
            </a:br>
            <a:r>
              <a:rPr lang="en-US" b="0">
                <a:latin typeface="Segoe UI Semilight"/>
                <a:cs typeface="Segoe UI Semilight"/>
              </a:rPr>
              <a:t>Azure Kubernetes Service</a:t>
            </a:r>
          </a:p>
          <a:p>
            <a:r>
              <a:rPr lang="en-US">
                <a:latin typeface="Segoe UI Semibold"/>
                <a:cs typeface="Segoe UI Semibold"/>
                <a:hlinkClick r:id="rId4"/>
              </a:rPr>
              <a:t>Read full story here</a:t>
            </a:r>
            <a:endParaRPr lang="en-US">
              <a:latin typeface="Segoe UI Semibold"/>
              <a:cs typeface="Segoe UI Semibold"/>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78891" y="5103934"/>
            <a:ext cx="2506447" cy="1470025"/>
          </a:xfrm>
        </p:spPr>
        <p:txBody>
          <a:bodyPr/>
          <a:lstStyle/>
          <a:p>
            <a:r>
              <a:rPr lang="en-US"/>
              <a:t>To maintain its position of leadership for years to come, PwC identified the need to modernize its auditing solution. The new solution would take advantage of cloud and AI technologies in order to better uncover insights from unstructured data. </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74874" y="5103933"/>
            <a:ext cx="2751074" cy="1470025"/>
          </a:xfrm>
        </p:spPr>
        <p:txBody>
          <a:bodyPr/>
          <a:lstStyle/>
          <a:p>
            <a:r>
              <a:rPr lang="en-US"/>
              <a:t>Next Generation Audit will make use of Microsoft Azure OpenAI Service, Azure AI Search, multiple other Microsoft cloud and AI solutions to deliver its broad capabilities around the world with Azure global infrastructure. </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358480" y="5103949"/>
            <a:ext cx="2554118" cy="1470009"/>
          </a:xfrm>
        </p:spPr>
        <p:txBody>
          <a:bodyPr/>
          <a:lstStyle/>
          <a:p>
            <a:r>
              <a:rPr lang="en-US"/>
              <a:t>PwC, in collaboration with Microsoft, is creating the next generation of auditing technology not only to better serve its clients and deliver an improved experience for its employees, but to elevate the capabilities of its sector as a whole. </a:t>
            </a:r>
          </a:p>
        </p:txBody>
      </p:sp>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29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Placeholder 10">
            <a:extLst>
              <a:ext uri="{FF2B5EF4-FFF2-40B4-BE49-F238E27FC236}">
                <a16:creationId xmlns:a16="http://schemas.microsoft.com/office/drawing/2014/main" id="{681F6792-4F99-E263-7E17-DE5975D69A40}"/>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5"/>
          <a:srcRect t="13332" b="23294"/>
          <a:stretch/>
        </p:blipFill>
        <p:spPr>
          <a:xfrm>
            <a:off x="2989354" y="0"/>
            <a:ext cx="9202645" cy="3292475"/>
          </a:xfrm>
        </p:spPr>
      </p:pic>
      <p:sp>
        <p:nvSpPr>
          <p:cNvPr id="3" name="TextBox 2">
            <a:extLst>
              <a:ext uri="{FF2B5EF4-FFF2-40B4-BE49-F238E27FC236}">
                <a16:creationId xmlns:a16="http://schemas.microsoft.com/office/drawing/2014/main" id="{E495E6A4-E49F-847B-75E0-32DF17541A87}"/>
              </a:ext>
              <a:ext uri="{C183D7F6-B498-43B3-948B-1728B52AA6E4}">
                <adec:decorative xmlns:adec="http://schemas.microsoft.com/office/drawing/2017/decorative" val="1"/>
              </a:ext>
            </a:extLst>
          </p:cNvPr>
          <p:cNvSpPr txBox="1"/>
          <p:nvPr/>
        </p:nvSpPr>
        <p:spPr>
          <a:xfrm>
            <a:off x="301336" y="1735281"/>
            <a:ext cx="1974272"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Calibri"/>
              </a:rPr>
              <a:t>LinkedIn Post: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hlinkClick r:id="rId6"/>
              </a:rPr>
              <a:t>https://www.linkedin.com/mycompany/microsoft/recommendations/urn:li:activity:7137842065765236737</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57219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8ED01-5EBA-64AA-9E27-C7C8F3DF640F}"/>
              </a:ext>
            </a:extLst>
          </p:cNvPr>
          <p:cNvSpPr>
            <a:spLocks noGrp="1"/>
          </p:cNvSpPr>
          <p:nvPr>
            <p:ph type="title"/>
          </p:nvPr>
        </p:nvSpPr>
        <p:spPr>
          <a:xfrm>
            <a:off x="588263" y="457200"/>
            <a:ext cx="11018520" cy="553998"/>
          </a:xfrm>
        </p:spPr>
        <p:txBody>
          <a:bodyPr/>
          <a:lstStyle/>
          <a:p>
            <a:r>
              <a:rPr lang="en-US"/>
              <a:t>RAG at scale</a:t>
            </a:r>
          </a:p>
        </p:txBody>
      </p:sp>
      <p:sp>
        <p:nvSpPr>
          <p:cNvPr id="11" name="Rectangle: Rounded Corners 10">
            <a:extLst>
              <a:ext uri="{FF2B5EF4-FFF2-40B4-BE49-F238E27FC236}">
                <a16:creationId xmlns:a16="http://schemas.microsoft.com/office/drawing/2014/main" id="{652B58DB-62C1-F38C-6E01-FC4A4F352C6A}"/>
              </a:ext>
              <a:ext uri="{C183D7F6-B498-43B3-948B-1728B52AA6E4}">
                <adec:decorative xmlns:adec="http://schemas.microsoft.com/office/drawing/2017/decorative" val="1"/>
              </a:ext>
            </a:extLst>
          </p:cNvPr>
          <p:cNvSpPr/>
          <p:nvPr/>
        </p:nvSpPr>
        <p:spPr bwMode="auto">
          <a:xfrm>
            <a:off x="571119" y="2293025"/>
            <a:ext cx="5231607" cy="3976013"/>
          </a:xfrm>
          <a:prstGeom prst="roundRect">
            <a:avLst>
              <a:gd name="adj" fmla="val 19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12" name="Rectangle: Rounded Corners 11">
            <a:extLst>
              <a:ext uri="{FF2B5EF4-FFF2-40B4-BE49-F238E27FC236}">
                <a16:creationId xmlns:a16="http://schemas.microsoft.com/office/drawing/2014/main" id="{0E529EC2-EB79-0FD2-339E-1AFBB7B68F9B}"/>
              </a:ext>
              <a:ext uri="{C183D7F6-B498-43B3-948B-1728B52AA6E4}">
                <adec:decorative xmlns:adec="http://schemas.microsoft.com/office/drawing/2017/decorative" val="1"/>
              </a:ext>
            </a:extLst>
          </p:cNvPr>
          <p:cNvSpPr/>
          <p:nvPr/>
        </p:nvSpPr>
        <p:spPr bwMode="auto">
          <a:xfrm>
            <a:off x="6388979" y="2293025"/>
            <a:ext cx="5231607" cy="3976013"/>
          </a:xfrm>
          <a:prstGeom prst="roundRect">
            <a:avLst>
              <a:gd name="adj" fmla="val 19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13" name="TextBox 12">
            <a:extLst>
              <a:ext uri="{FF2B5EF4-FFF2-40B4-BE49-F238E27FC236}">
                <a16:creationId xmlns:a16="http://schemas.microsoft.com/office/drawing/2014/main" id="{7ABF5B57-8801-C5EA-D5A3-C73BC9760706}"/>
              </a:ext>
            </a:extLst>
          </p:cNvPr>
          <p:cNvSpPr txBox="1"/>
          <p:nvPr/>
        </p:nvSpPr>
        <p:spPr>
          <a:xfrm>
            <a:off x="588963" y="1436688"/>
            <a:ext cx="11017250" cy="430887"/>
          </a:xfrm>
          <a:prstGeom prst="rect">
            <a:avLst/>
          </a:prstGeom>
          <a:noFill/>
        </p:spPr>
        <p:txBody>
          <a:bodyPr wrap="square" lIns="0" tIns="0" rIns="0" bIns="0" rtlCol="0">
            <a:spAutoFit/>
          </a:bodyPr>
          <a:lstStyle/>
          <a:p>
            <a:pPr algn="l"/>
            <a:r>
              <a:rPr lang="en-US" sz="2800"/>
              <a:t>Build a multi-billion vector index in one service</a:t>
            </a:r>
          </a:p>
        </p:txBody>
      </p:sp>
      <p:pic>
        <p:nvPicPr>
          <p:cNvPr id="7" name="Graphic 6" descr="OpenAI logo">
            <a:extLst>
              <a:ext uri="{FF2B5EF4-FFF2-40B4-BE49-F238E27FC236}">
                <a16:creationId xmlns:a16="http://schemas.microsoft.com/office/drawing/2014/main" id="{F329128A-CCAF-124B-0BE5-21F4E69DAFE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01002" y="3823831"/>
            <a:ext cx="3371840" cy="914400"/>
          </a:xfrm>
          <a:prstGeom prst="rect">
            <a:avLst/>
          </a:prstGeom>
        </p:spPr>
      </p:pic>
      <p:pic>
        <p:nvPicPr>
          <p:cNvPr id="3" name="Graphic 2" descr="Dataverse icon">
            <a:extLst>
              <a:ext uri="{FF2B5EF4-FFF2-40B4-BE49-F238E27FC236}">
                <a16:creationId xmlns:a16="http://schemas.microsoft.com/office/drawing/2014/main" id="{D9F00EFA-62E8-0A1E-34A5-4B7CB5458E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0382" y="3366631"/>
            <a:ext cx="1828800" cy="1828800"/>
          </a:xfrm>
          <a:prstGeom prst="rect">
            <a:avLst/>
          </a:prstGeom>
        </p:spPr>
      </p:pic>
      <p:sp>
        <p:nvSpPr>
          <p:cNvPr id="2" name="TextBox 1">
            <a:extLst>
              <a:ext uri="{FF2B5EF4-FFF2-40B4-BE49-F238E27FC236}">
                <a16:creationId xmlns:a16="http://schemas.microsoft.com/office/drawing/2014/main" id="{5F4992AA-3908-8A46-82D4-29BCC8055382}"/>
              </a:ext>
            </a:extLst>
          </p:cNvPr>
          <p:cNvSpPr txBox="1"/>
          <p:nvPr/>
        </p:nvSpPr>
        <p:spPr>
          <a:xfrm>
            <a:off x="1401339" y="4993929"/>
            <a:ext cx="3571165" cy="615553"/>
          </a:xfrm>
          <a:prstGeom prst="rect">
            <a:avLst/>
          </a:prstGeom>
          <a:noFill/>
        </p:spPr>
        <p:txBody>
          <a:bodyPr wrap="square" lIns="0" tIns="0" rIns="0" bIns="0" rtlCol="0">
            <a:spAutoFit/>
          </a:bodyPr>
          <a:lstStyle/>
          <a:p>
            <a:pPr algn="ctr"/>
            <a:r>
              <a:rPr lang="en-US" sz="2000"/>
              <a:t>RAG for Chatbots (like ChatGPT) and chatbot tools</a:t>
            </a:r>
          </a:p>
        </p:txBody>
      </p:sp>
      <p:sp>
        <p:nvSpPr>
          <p:cNvPr id="4" name="TextBox 3">
            <a:extLst>
              <a:ext uri="{FF2B5EF4-FFF2-40B4-BE49-F238E27FC236}">
                <a16:creationId xmlns:a16="http://schemas.microsoft.com/office/drawing/2014/main" id="{92D5DF95-C7ED-0C00-8F2D-218D7F12921D}"/>
              </a:ext>
            </a:extLst>
          </p:cNvPr>
          <p:cNvSpPr txBox="1"/>
          <p:nvPr/>
        </p:nvSpPr>
        <p:spPr>
          <a:xfrm>
            <a:off x="7219199" y="5113535"/>
            <a:ext cx="3571165" cy="307777"/>
          </a:xfrm>
          <a:prstGeom prst="rect">
            <a:avLst/>
          </a:prstGeom>
          <a:noFill/>
        </p:spPr>
        <p:txBody>
          <a:bodyPr wrap="square" lIns="0" tIns="0" rIns="0" bIns="0" rtlCol="0">
            <a:spAutoFit/>
          </a:bodyPr>
          <a:lstStyle/>
          <a:p>
            <a:pPr algn="ctr"/>
            <a:r>
              <a:rPr lang="en-US" sz="2000"/>
              <a:t>Enterprise search &amp; RAG</a:t>
            </a:r>
          </a:p>
        </p:txBody>
      </p:sp>
    </p:spTree>
    <p:extLst>
      <p:ext uri="{BB962C8B-B14F-4D97-AF65-F5344CB8AC3E}">
        <p14:creationId xmlns:p14="http://schemas.microsoft.com/office/powerpoint/2010/main" val="3810790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35" presetClass="path" presetSubtype="0" decel="100000" fill="hold" grpId="1" nodeType="withEffect">
                                  <p:stCondLst>
                                    <p:cond delay="200"/>
                                  </p:stCondLst>
                                  <p:childTnLst>
                                    <p:animMotion origin="layout" path="M 1.875E-6 -4.07407E-6 L 0.01471 -4.07407E-6 " pathEditMode="relative" rAng="0" ptsTypes="AA">
                                      <p:cBhvr>
                                        <p:cTn id="9" dur="500" spd="-100000" fill="hold"/>
                                        <p:tgtEl>
                                          <p:spTgt spid="11"/>
                                        </p:tgtEl>
                                        <p:attrNameLst>
                                          <p:attrName>ppt_x</p:attrName>
                                          <p:attrName>ppt_y</p:attrName>
                                        </p:attrNameLst>
                                      </p:cBhvr>
                                      <p:rCtr x="729" y="0"/>
                                    </p:animMotion>
                                  </p:childTnLst>
                                </p:cTn>
                              </p:par>
                              <p:par>
                                <p:cTn id="10" presetID="10" presetClass="entr" presetSubtype="0"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35" presetClass="path" presetSubtype="0" decel="100000" fill="hold" grpId="1" nodeType="withEffect">
                                  <p:stCondLst>
                                    <p:cond delay="400"/>
                                  </p:stCondLst>
                                  <p:childTnLst>
                                    <p:animMotion origin="layout" path="M -1.66667E-6 -4.07407E-6 L -0.01536 -4.07407E-6 " pathEditMode="relative" rAng="0" ptsTypes="AA">
                                      <p:cBhvr>
                                        <p:cTn id="14" dur="500" spd="-100000" fill="hold"/>
                                        <p:tgtEl>
                                          <p:spTgt spid="12"/>
                                        </p:tgtEl>
                                        <p:attrNameLst>
                                          <p:attrName>ppt_x</p:attrName>
                                          <p:attrName>ppt_y</p:attrName>
                                        </p:attrNameLst>
                                      </p:cBhvr>
                                      <p:rCtr x="-768" y="0"/>
                                    </p:animMotion>
                                  </p:childTnLst>
                                </p:cTn>
                              </p:par>
                              <p:par>
                                <p:cTn id="15" presetID="10" presetClass="entr" presetSubtype="0"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35" presetClass="path" presetSubtype="0" decel="100000" fill="hold" nodeType="withEffect">
                                  <p:stCondLst>
                                    <p:cond delay="200"/>
                                  </p:stCondLst>
                                  <p:childTnLst>
                                    <p:animMotion origin="layout" path="M 1.66667E-6 4.44444E-6 L 1.66667E-6 0.02615 " pathEditMode="relative" rAng="0" ptsTypes="AA">
                                      <p:cBhvr>
                                        <p:cTn id="19" dur="500" spd="-100000" fill="hold"/>
                                        <p:tgtEl>
                                          <p:spTgt spid="7"/>
                                        </p:tgtEl>
                                        <p:attrNameLst>
                                          <p:attrName>ppt_x</p:attrName>
                                          <p:attrName>ppt_y</p:attrName>
                                        </p:attrNameLst>
                                      </p:cBhvr>
                                      <p:rCtr x="0" y="1296"/>
                                    </p:animMotion>
                                  </p:childTnLst>
                                </p:cTn>
                              </p:par>
                              <p:par>
                                <p:cTn id="20" presetID="10"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35" presetClass="path" presetSubtype="0" decel="100000" fill="hold" nodeType="withEffect">
                                  <p:stCondLst>
                                    <p:cond delay="400"/>
                                  </p:stCondLst>
                                  <p:childTnLst>
                                    <p:animMotion origin="layout" path="M -1.66667E-6 4.44444E-6 L -1.66667E-6 0.02615 " pathEditMode="relative" rAng="0" ptsTypes="AA">
                                      <p:cBhvr>
                                        <p:cTn id="24" dur="500" spd="-100000" fill="hold"/>
                                        <p:tgtEl>
                                          <p:spTgt spid="3"/>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73DE-8BD2-F466-A18A-6D41A21E0544}"/>
              </a:ext>
            </a:extLst>
          </p:cNvPr>
          <p:cNvSpPr>
            <a:spLocks noGrp="1"/>
          </p:cNvSpPr>
          <p:nvPr>
            <p:ph type="title"/>
          </p:nvPr>
        </p:nvSpPr>
        <p:spPr>
          <a:xfrm>
            <a:off x="588263" y="457200"/>
            <a:ext cx="4910837" cy="1107996"/>
          </a:xfrm>
        </p:spPr>
        <p:txBody>
          <a:bodyPr/>
          <a:lstStyle/>
          <a:p>
            <a:r>
              <a:rPr lang="en-US"/>
              <a:t>Vector database built for enterprise scale</a:t>
            </a:r>
          </a:p>
        </p:txBody>
      </p:sp>
      <p:sp>
        <p:nvSpPr>
          <p:cNvPr id="4" name="Content Placeholder 3">
            <a:extLst>
              <a:ext uri="{FF2B5EF4-FFF2-40B4-BE49-F238E27FC236}">
                <a16:creationId xmlns:a16="http://schemas.microsoft.com/office/drawing/2014/main" id="{0BF62D55-8315-28B2-BB0A-FAB65D16C617}"/>
              </a:ext>
            </a:extLst>
          </p:cNvPr>
          <p:cNvSpPr>
            <a:spLocks noGrp="1"/>
          </p:cNvSpPr>
          <p:nvPr>
            <p:ph sz="quarter" idx="12"/>
          </p:nvPr>
        </p:nvSpPr>
        <p:spPr>
          <a:xfrm>
            <a:off x="973931" y="2007484"/>
            <a:ext cx="4554726" cy="3672800"/>
          </a:xfrm>
        </p:spPr>
        <p:txBody>
          <a:bodyPr/>
          <a:lstStyle/>
          <a:p>
            <a:pPr marL="0" indent="0">
              <a:spcBef>
                <a:spcPts val="1440"/>
              </a:spcBef>
              <a:buNone/>
            </a:pPr>
            <a:r>
              <a:rPr lang="en-US" sz="2400"/>
              <a:t>Full-featured</a:t>
            </a:r>
          </a:p>
          <a:p>
            <a:pPr marL="0" indent="0">
              <a:spcBef>
                <a:spcPts val="1440"/>
              </a:spcBef>
              <a:buNone/>
            </a:pPr>
            <a:r>
              <a:rPr lang="en-US" sz="2400"/>
              <a:t>Create embeddings using any model</a:t>
            </a:r>
          </a:p>
          <a:p>
            <a:pPr marL="0" indent="0">
              <a:spcBef>
                <a:spcPts val="1440"/>
              </a:spcBef>
              <a:buNone/>
            </a:pPr>
            <a:r>
              <a:rPr lang="en-US" sz="2400"/>
              <a:t>Explicit and transparent vector data processing</a:t>
            </a:r>
          </a:p>
          <a:p>
            <a:pPr marL="0" indent="0">
              <a:spcBef>
                <a:spcPts val="1440"/>
              </a:spcBef>
              <a:buNone/>
            </a:pPr>
            <a:r>
              <a:rPr lang="en-US" sz="2400"/>
              <a:t>Exhaustive KNN search​ &amp; ANN search </a:t>
            </a:r>
          </a:p>
          <a:p>
            <a:pPr marL="0" indent="0">
              <a:spcBef>
                <a:spcPts val="1440"/>
              </a:spcBef>
              <a:buNone/>
            </a:pPr>
            <a:r>
              <a:rPr lang="en-US" sz="2400"/>
              <a:t>Multi-vector</a:t>
            </a:r>
          </a:p>
        </p:txBody>
      </p:sp>
      <p:sp>
        <p:nvSpPr>
          <p:cNvPr id="9" name="Graphic 18">
            <a:extLst>
              <a:ext uri="{FF2B5EF4-FFF2-40B4-BE49-F238E27FC236}">
                <a16:creationId xmlns:a16="http://schemas.microsoft.com/office/drawing/2014/main" id="{449754AA-811F-B80D-10BF-D855A2CDDD6B}"/>
              </a:ext>
              <a:ext uri="{C183D7F6-B498-43B3-948B-1728B52AA6E4}">
                <adec:decorative xmlns:adec="http://schemas.microsoft.com/office/drawing/2017/decorative" val="1"/>
              </a:ext>
            </a:extLst>
          </p:cNvPr>
          <p:cNvSpPr/>
          <p:nvPr/>
        </p:nvSpPr>
        <p:spPr>
          <a:xfrm>
            <a:off x="578875" y="2115241"/>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GB"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0" name="Graphic 33">
            <a:extLst>
              <a:ext uri="{FF2B5EF4-FFF2-40B4-BE49-F238E27FC236}">
                <a16:creationId xmlns:a16="http://schemas.microsoft.com/office/drawing/2014/main" id="{6F5BF121-9F5F-183F-17D3-15B68DBB6024}"/>
              </a:ext>
              <a:ext uri="{C183D7F6-B498-43B3-948B-1728B52AA6E4}">
                <adec:decorative xmlns:adec="http://schemas.microsoft.com/office/drawing/2017/decorative" val="1"/>
              </a:ext>
            </a:extLst>
          </p:cNvPr>
          <p:cNvSpPr/>
          <p:nvPr/>
        </p:nvSpPr>
        <p:spPr>
          <a:xfrm>
            <a:off x="578875" y="2654183"/>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GB"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1" name="Graphic 34">
            <a:extLst>
              <a:ext uri="{FF2B5EF4-FFF2-40B4-BE49-F238E27FC236}">
                <a16:creationId xmlns:a16="http://schemas.microsoft.com/office/drawing/2014/main" id="{D9C99474-6EE8-D4F7-5964-1C90050CF65A}"/>
              </a:ext>
              <a:ext uri="{C183D7F6-B498-43B3-948B-1728B52AA6E4}">
                <adec:decorative xmlns:adec="http://schemas.microsoft.com/office/drawing/2017/decorative" val="1"/>
              </a:ext>
            </a:extLst>
          </p:cNvPr>
          <p:cNvSpPr/>
          <p:nvPr/>
        </p:nvSpPr>
        <p:spPr>
          <a:xfrm>
            <a:off x="578875" y="3540927"/>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GB"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2" name="Graphic 35">
            <a:extLst>
              <a:ext uri="{FF2B5EF4-FFF2-40B4-BE49-F238E27FC236}">
                <a16:creationId xmlns:a16="http://schemas.microsoft.com/office/drawing/2014/main" id="{45C760C4-7F6B-6D13-A21C-9FEE6DB9ABE5}"/>
              </a:ext>
              <a:ext uri="{C183D7F6-B498-43B3-948B-1728B52AA6E4}">
                <adec:decorative xmlns:adec="http://schemas.microsoft.com/office/drawing/2017/decorative" val="1"/>
              </a:ext>
            </a:extLst>
          </p:cNvPr>
          <p:cNvSpPr/>
          <p:nvPr/>
        </p:nvSpPr>
        <p:spPr>
          <a:xfrm>
            <a:off x="578875" y="4455588"/>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GB"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3" name="Graphic 36">
            <a:extLst>
              <a:ext uri="{FF2B5EF4-FFF2-40B4-BE49-F238E27FC236}">
                <a16:creationId xmlns:a16="http://schemas.microsoft.com/office/drawing/2014/main" id="{950281A5-2B2A-AB59-F752-81D20441BFB1}"/>
              </a:ext>
              <a:ext uri="{C183D7F6-B498-43B3-948B-1728B52AA6E4}">
                <adec:decorative xmlns:adec="http://schemas.microsoft.com/office/drawing/2017/decorative" val="1"/>
              </a:ext>
            </a:extLst>
          </p:cNvPr>
          <p:cNvSpPr/>
          <p:nvPr/>
        </p:nvSpPr>
        <p:spPr>
          <a:xfrm>
            <a:off x="578875" y="5379128"/>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GB"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pic>
        <p:nvPicPr>
          <p:cNvPr id="49" name="Picture 48">
            <a:extLst>
              <a:ext uri="{FF2B5EF4-FFF2-40B4-BE49-F238E27FC236}">
                <a16:creationId xmlns:a16="http://schemas.microsoft.com/office/drawing/2014/main" id="{579C1796-6AD4-E083-8051-0D53528F215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42938208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C74C-62C5-8D87-EA95-37A440D935C7}"/>
              </a:ext>
            </a:extLst>
          </p:cNvPr>
          <p:cNvSpPr>
            <a:spLocks noGrp="1"/>
          </p:cNvSpPr>
          <p:nvPr>
            <p:ph type="title"/>
          </p:nvPr>
        </p:nvSpPr>
        <p:spPr>
          <a:xfrm>
            <a:off x="588263" y="2896801"/>
            <a:ext cx="3590037" cy="1661993"/>
          </a:xfrm>
        </p:spPr>
        <p:txBody>
          <a:bodyPr/>
          <a:lstStyle/>
          <a:p>
            <a:r>
              <a:rPr lang="en-US"/>
              <a:t>Retrieval-augmented generation</a:t>
            </a:r>
          </a:p>
        </p:txBody>
      </p:sp>
      <p:sp>
        <p:nvSpPr>
          <p:cNvPr id="88" name="Rectangle: Rounded Corners 87">
            <a:extLst>
              <a:ext uri="{FF2B5EF4-FFF2-40B4-BE49-F238E27FC236}">
                <a16:creationId xmlns:a16="http://schemas.microsoft.com/office/drawing/2014/main" id="{AD9B478D-FAA1-D9DD-7FDD-202DB51DAB5A}"/>
              </a:ext>
              <a:ext uri="{C183D7F6-B498-43B3-948B-1728B52AA6E4}">
                <adec:decorative xmlns:adec="http://schemas.microsoft.com/office/drawing/2017/decorative" val="1"/>
              </a:ext>
            </a:extLst>
          </p:cNvPr>
          <p:cNvSpPr/>
          <p:nvPr/>
        </p:nvSpPr>
        <p:spPr bwMode="auto">
          <a:xfrm>
            <a:off x="4325550" y="531488"/>
            <a:ext cx="7267012" cy="5740397"/>
          </a:xfrm>
          <a:prstGeom prst="roundRect">
            <a:avLst>
              <a:gd name="adj" fmla="val 1773"/>
            </a:avLst>
          </a:prstGeom>
          <a:solidFill>
            <a:srgbClr val="FFFFFF"/>
          </a:solidFill>
          <a:ln w="3175" cap="flat" cmpd="sng" algn="ctr">
            <a:solidFill>
              <a:srgbClr val="FFFFFF">
                <a:lumMod val="75000"/>
              </a:srgbClr>
            </a:solidFill>
            <a:prstDash val="solid"/>
            <a:headEnd type="none" w="med" len="med"/>
            <a:tailEnd type="none" w="med" len="med"/>
          </a:ln>
          <a:effectLst>
            <a:outerShdw blurRad="63500" dist="127000" dir="2700000" algn="ctr"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6" name="Oval 45">
            <a:extLst>
              <a:ext uri="{FF2B5EF4-FFF2-40B4-BE49-F238E27FC236}">
                <a16:creationId xmlns:a16="http://schemas.microsoft.com/office/drawing/2014/main" id="{9EFEBF0F-8A35-C973-FB4E-F9E79A0948C2}"/>
              </a:ext>
              <a:ext uri="{C183D7F6-B498-43B3-948B-1728B52AA6E4}">
                <adec:decorative xmlns:adec="http://schemas.microsoft.com/office/drawing/2017/decorative" val="1"/>
              </a:ext>
            </a:extLst>
          </p:cNvPr>
          <p:cNvSpPr/>
          <p:nvPr/>
        </p:nvSpPr>
        <p:spPr>
          <a:xfrm>
            <a:off x="4579100"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800" b="1">
              <a:solidFill>
                <a:srgbClr val="000000"/>
              </a:solidFill>
              <a:latin typeface="Segoe UI Semibold"/>
              <a:ea typeface="+mj-ea"/>
              <a:cs typeface="Segoe UI" pitchFamily="34" charset="0"/>
            </a:endParaRPr>
          </a:p>
        </p:txBody>
      </p:sp>
      <p:sp>
        <p:nvSpPr>
          <p:cNvPr id="47" name="TextBox 46">
            <a:extLst>
              <a:ext uri="{FF2B5EF4-FFF2-40B4-BE49-F238E27FC236}">
                <a16:creationId xmlns:a16="http://schemas.microsoft.com/office/drawing/2014/main" id="{8DDBC4F3-9777-550B-0812-0FACE64D082D}"/>
              </a:ext>
              <a:ext uri="{C183D7F6-B498-43B3-948B-1728B52AA6E4}">
                <adec:decorative xmlns:adec="http://schemas.microsoft.com/office/drawing/2017/decorative" val="1"/>
              </a:ext>
            </a:extLst>
          </p:cNvPr>
          <p:cNvSpPr txBox="1"/>
          <p:nvPr/>
        </p:nvSpPr>
        <p:spPr>
          <a:xfrm>
            <a:off x="4603297" y="4242324"/>
            <a:ext cx="644407" cy="215444"/>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ea typeface="+mn-ea"/>
                <a:cs typeface="Segoe UI Semibold" panose="020B0702040204020203" pitchFamily="34" charset="0"/>
              </a:rPr>
              <a:t>App UX</a:t>
            </a:r>
          </a:p>
        </p:txBody>
      </p:sp>
      <p:sp>
        <p:nvSpPr>
          <p:cNvPr id="48" name="TextBox 47">
            <a:extLst>
              <a:ext uri="{FF2B5EF4-FFF2-40B4-BE49-F238E27FC236}">
                <a16:creationId xmlns:a16="http://schemas.microsoft.com/office/drawing/2014/main" id="{39C2ED4F-B771-78A0-47CD-18A9A4CF8A4F}"/>
              </a:ext>
              <a:ext uri="{C183D7F6-B498-43B3-948B-1728B52AA6E4}">
                <adec:decorative xmlns:adec="http://schemas.microsoft.com/office/drawing/2017/decorative" val="1"/>
              </a:ext>
            </a:extLst>
          </p:cNvPr>
          <p:cNvSpPr txBox="1"/>
          <p:nvPr/>
        </p:nvSpPr>
        <p:spPr>
          <a:xfrm>
            <a:off x="5486953" y="3361548"/>
            <a:ext cx="1128172"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User question</a:t>
            </a:r>
          </a:p>
        </p:txBody>
      </p:sp>
      <p:cxnSp>
        <p:nvCxnSpPr>
          <p:cNvPr id="49" name="Straight Connector 48">
            <a:extLst>
              <a:ext uri="{FF2B5EF4-FFF2-40B4-BE49-F238E27FC236}">
                <a16:creationId xmlns:a16="http://schemas.microsoft.com/office/drawing/2014/main" id="{150C57DB-3D57-FF6D-F3CC-0564C86A5237}"/>
              </a:ext>
              <a:ext uri="{C183D7F6-B498-43B3-948B-1728B52AA6E4}">
                <adec:decorative xmlns:adec="http://schemas.microsoft.com/office/drawing/2017/decorative" val="1"/>
              </a:ext>
            </a:extLst>
          </p:cNvPr>
          <p:cNvCxnSpPr>
            <a:cxnSpLocks/>
          </p:cNvCxnSpPr>
          <p:nvPr/>
        </p:nvCxnSpPr>
        <p:spPr>
          <a:xfrm flipH="1" flipV="1">
            <a:off x="5508625" y="36576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128A9DF-861E-09FB-6EBF-FA2B808BFCC8}"/>
              </a:ext>
              <a:ext uri="{C183D7F6-B498-43B3-948B-1728B52AA6E4}">
                <adec:decorative xmlns:adec="http://schemas.microsoft.com/office/drawing/2017/decorative" val="1"/>
              </a:ext>
            </a:extLst>
          </p:cNvPr>
          <p:cNvGrpSpPr/>
          <p:nvPr/>
        </p:nvGrpSpPr>
        <p:grpSpPr>
          <a:xfrm>
            <a:off x="5508625" y="3848100"/>
            <a:ext cx="1080000" cy="258026"/>
            <a:chOff x="5613400" y="3581400"/>
            <a:chExt cx="1080000" cy="258026"/>
          </a:xfrm>
        </p:grpSpPr>
        <p:cxnSp>
          <p:nvCxnSpPr>
            <p:cNvPr id="51" name="Straight Connector 50">
              <a:extLst>
                <a:ext uri="{FF2B5EF4-FFF2-40B4-BE49-F238E27FC236}">
                  <a16:creationId xmlns:a16="http://schemas.microsoft.com/office/drawing/2014/main" id="{920789C9-5B9B-C2F7-EF9D-06376DA5D000}"/>
                </a:ext>
              </a:extLst>
            </p:cNvPr>
            <p:cNvCxnSpPr>
              <a:cxnSpLocks/>
            </p:cNvCxnSpPr>
            <p:nvPr/>
          </p:nvCxnSpPr>
          <p:spPr>
            <a:xfrm>
              <a:off x="5613400" y="35814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A55FD1B-8CD3-031F-9F33-D825790C5673}"/>
                </a:ext>
              </a:extLst>
            </p:cNvPr>
            <p:cNvSpPr txBox="1"/>
            <p:nvPr/>
          </p:nvSpPr>
          <p:spPr>
            <a:xfrm>
              <a:off x="5775086" y="3654760"/>
              <a:ext cx="761456" cy="184666"/>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cs typeface="Segoe UI Semibold" panose="020B0702040204020203" pitchFamily="34" charset="0"/>
                </a:rPr>
                <a:t>Answer</a:t>
              </a:r>
            </a:p>
          </p:txBody>
        </p:sp>
      </p:grpSp>
      <p:sp>
        <p:nvSpPr>
          <p:cNvPr id="53" name="TextBox 52">
            <a:extLst>
              <a:ext uri="{FF2B5EF4-FFF2-40B4-BE49-F238E27FC236}">
                <a16:creationId xmlns:a16="http://schemas.microsoft.com/office/drawing/2014/main" id="{673E7615-3F40-F63E-EF04-CE3289283B39}"/>
              </a:ext>
              <a:ext uri="{C183D7F6-B498-43B3-948B-1728B52AA6E4}">
                <adec:decorative xmlns:adec="http://schemas.microsoft.com/office/drawing/2017/decorative" val="1"/>
              </a:ext>
            </a:extLst>
          </p:cNvPr>
          <p:cNvSpPr txBox="1"/>
          <p:nvPr/>
        </p:nvSpPr>
        <p:spPr>
          <a:xfrm>
            <a:off x="6622053" y="4242324"/>
            <a:ext cx="1067793"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r>
              <a:rPr lang="en-US"/>
              <a:t>Orchestrator</a:t>
            </a:r>
          </a:p>
        </p:txBody>
      </p:sp>
      <p:cxnSp>
        <p:nvCxnSpPr>
          <p:cNvPr id="56" name="Straight Connector 55">
            <a:extLst>
              <a:ext uri="{FF2B5EF4-FFF2-40B4-BE49-F238E27FC236}">
                <a16:creationId xmlns:a16="http://schemas.microsoft.com/office/drawing/2014/main" id="{297A0EBA-5EA4-036F-E9AA-B7EBCBBF150D}"/>
              </a:ext>
              <a:ext uri="{C183D7F6-B498-43B3-948B-1728B52AA6E4}">
                <adec:decorative xmlns:adec="http://schemas.microsoft.com/office/drawing/2017/decorative" val="1"/>
              </a:ext>
            </a:extLst>
          </p:cNvPr>
          <p:cNvCxnSpPr>
            <a:cxnSpLocks/>
          </p:cNvCxnSpPr>
          <p:nvPr/>
        </p:nvCxnSpPr>
        <p:spPr>
          <a:xfrm>
            <a:off x="7058254"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E5581D1-59D5-09FB-E4B0-05FF518F934D}"/>
              </a:ext>
              <a:ext uri="{C183D7F6-B498-43B3-948B-1728B52AA6E4}">
                <adec:decorative xmlns:adec="http://schemas.microsoft.com/office/drawing/2017/decorative" val="1"/>
              </a:ext>
            </a:extLst>
          </p:cNvPr>
          <p:cNvCxnSpPr>
            <a:cxnSpLocks/>
          </p:cNvCxnSpPr>
          <p:nvPr/>
        </p:nvCxnSpPr>
        <p:spPr>
          <a:xfrm flipH="1" flipV="1">
            <a:off x="7251210"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6E4270-F557-2C55-0181-F8376A661BB5}"/>
              </a:ext>
              <a:ext uri="{C183D7F6-B498-43B3-948B-1728B52AA6E4}">
                <adec:decorative xmlns:adec="http://schemas.microsoft.com/office/drawing/2017/decorative" val="1"/>
              </a:ext>
            </a:extLst>
          </p:cNvPr>
          <p:cNvCxnSpPr>
            <a:cxnSpLocks/>
          </p:cNvCxnSpPr>
          <p:nvPr/>
        </p:nvCxnSpPr>
        <p:spPr>
          <a:xfrm rot="2358803" flipH="1">
            <a:off x="7769225" y="47498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5AA1C83-41FE-1F65-556E-0466DA4F9393}"/>
              </a:ext>
              <a:ext uri="{C183D7F6-B498-43B3-948B-1728B52AA6E4}">
                <adec:decorative xmlns:adec="http://schemas.microsoft.com/office/drawing/2017/decorative" val="1"/>
              </a:ext>
            </a:extLst>
          </p:cNvPr>
          <p:cNvCxnSpPr>
            <a:cxnSpLocks/>
          </p:cNvCxnSpPr>
          <p:nvPr/>
        </p:nvCxnSpPr>
        <p:spPr>
          <a:xfrm rot="2358803" flipV="1">
            <a:off x="7896225" y="45974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9EDFD52-B30B-C211-380B-96E57DE9B61E}"/>
              </a:ext>
              <a:ext uri="{C183D7F6-B498-43B3-948B-1728B52AA6E4}">
                <adec:decorative xmlns:adec="http://schemas.microsoft.com/office/drawing/2017/decorative" val="1"/>
              </a:ext>
            </a:extLst>
          </p:cNvPr>
          <p:cNvSpPr/>
          <p:nvPr/>
        </p:nvSpPr>
        <p:spPr>
          <a:xfrm>
            <a:off x="8964402" y="503509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800" b="1">
              <a:solidFill>
                <a:srgbClr val="000000"/>
              </a:solidFill>
              <a:latin typeface="Segoe UI Semibold"/>
              <a:ea typeface="+mj-ea"/>
              <a:cs typeface="Segoe UI" pitchFamily="34" charset="0"/>
            </a:endParaRPr>
          </a:p>
        </p:txBody>
      </p:sp>
      <p:sp>
        <p:nvSpPr>
          <p:cNvPr id="70" name="TextBox 69">
            <a:extLst>
              <a:ext uri="{FF2B5EF4-FFF2-40B4-BE49-F238E27FC236}">
                <a16:creationId xmlns:a16="http://schemas.microsoft.com/office/drawing/2014/main" id="{27D3F5D9-E099-2572-B226-D828CBA2A31F}"/>
              </a:ext>
              <a:ext uri="{C183D7F6-B498-43B3-948B-1728B52AA6E4}">
                <adec:decorative xmlns:adec="http://schemas.microsoft.com/office/drawing/2017/decorative" val="1"/>
              </a:ext>
            </a:extLst>
          </p:cNvPr>
          <p:cNvSpPr txBox="1"/>
          <p:nvPr/>
        </p:nvSpPr>
        <p:spPr>
          <a:xfrm>
            <a:off x="6465376" y="1280219"/>
            <a:ext cx="1381147"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r>
              <a:rPr lang="en-US"/>
              <a:t>Retrieval system</a:t>
            </a:r>
          </a:p>
        </p:txBody>
      </p:sp>
      <p:sp>
        <p:nvSpPr>
          <p:cNvPr id="71" name="TextBox 70">
            <a:extLst>
              <a:ext uri="{FF2B5EF4-FFF2-40B4-BE49-F238E27FC236}">
                <a16:creationId xmlns:a16="http://schemas.microsoft.com/office/drawing/2014/main" id="{81ABDB1F-DDBC-E462-B7AB-246A5BD6B46D}"/>
              </a:ext>
              <a:ext uri="{C183D7F6-B498-43B3-948B-1728B52AA6E4}">
                <adec:decorative xmlns:adec="http://schemas.microsoft.com/office/drawing/2017/decorative" val="1"/>
              </a:ext>
            </a:extLst>
          </p:cNvPr>
          <p:cNvSpPr txBox="1"/>
          <p:nvPr/>
        </p:nvSpPr>
        <p:spPr>
          <a:xfrm>
            <a:off x="8352277" y="5822931"/>
            <a:ext cx="1927708"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r>
              <a:rPr lang="en-US"/>
              <a:t>Large Language Model</a:t>
            </a:r>
          </a:p>
        </p:txBody>
      </p:sp>
      <p:pic>
        <p:nvPicPr>
          <p:cNvPr id="72" name="Graphic 71">
            <a:extLst>
              <a:ext uri="{FF2B5EF4-FFF2-40B4-BE49-F238E27FC236}">
                <a16:creationId xmlns:a16="http://schemas.microsoft.com/office/drawing/2014/main" id="{1F990095-2EDD-3A46-9720-1E17EF3F3A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5734" y="5186556"/>
            <a:ext cx="390138" cy="390138"/>
          </a:xfrm>
          <a:prstGeom prst="rect">
            <a:avLst/>
          </a:prstGeom>
          <a:effectLst/>
        </p:spPr>
      </p:pic>
      <p:grpSp>
        <p:nvGrpSpPr>
          <p:cNvPr id="73" name="Group 72">
            <a:extLst>
              <a:ext uri="{FF2B5EF4-FFF2-40B4-BE49-F238E27FC236}">
                <a16:creationId xmlns:a16="http://schemas.microsoft.com/office/drawing/2014/main" id="{41F81976-D4D5-DDAE-7C8D-EC4B86E4C097}"/>
              </a:ext>
              <a:ext uri="{C183D7F6-B498-43B3-948B-1728B52AA6E4}">
                <adec:decorative xmlns:adec="http://schemas.microsoft.com/office/drawing/2017/decorative" val="1"/>
              </a:ext>
            </a:extLst>
          </p:cNvPr>
          <p:cNvGrpSpPr/>
          <p:nvPr/>
        </p:nvGrpSpPr>
        <p:grpSpPr>
          <a:xfrm>
            <a:off x="6809548" y="1585792"/>
            <a:ext cx="692802" cy="693056"/>
            <a:chOff x="9069177" y="1367972"/>
            <a:chExt cx="692802" cy="693056"/>
          </a:xfrm>
        </p:grpSpPr>
        <p:sp>
          <p:nvSpPr>
            <p:cNvPr id="74" name="Oval 73">
              <a:extLst>
                <a:ext uri="{FF2B5EF4-FFF2-40B4-BE49-F238E27FC236}">
                  <a16:creationId xmlns:a16="http://schemas.microsoft.com/office/drawing/2014/main" id="{E0B51614-A462-D8DC-F2E1-91FA7C1C2B41}"/>
                </a:ext>
                <a:ext uri="{C183D7F6-B498-43B3-948B-1728B52AA6E4}">
                  <adec:decorative xmlns:adec="http://schemas.microsoft.com/office/drawing/2017/decorative" val="1"/>
                </a:ext>
              </a:extLst>
            </p:cNvPr>
            <p:cNvSpPr/>
            <p:nvPr/>
          </p:nvSpPr>
          <p:spPr>
            <a:xfrm>
              <a:off x="9069177" y="1367972"/>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800" b="1">
                <a:solidFill>
                  <a:srgbClr val="000000"/>
                </a:solidFill>
                <a:latin typeface="Segoe UI Semibold"/>
                <a:ea typeface="+mj-ea"/>
                <a:cs typeface="Segoe UI" pitchFamily="34" charset="0"/>
              </a:endParaRPr>
            </a:p>
          </p:txBody>
        </p:sp>
        <p:pic>
          <p:nvPicPr>
            <p:cNvPr id="75" name="Graphic 437806336">
              <a:extLst>
                <a:ext uri="{FF2B5EF4-FFF2-40B4-BE49-F238E27FC236}">
                  <a16:creationId xmlns:a16="http://schemas.microsoft.com/office/drawing/2014/main" id="{0A1E4D9A-7584-BA2E-EC3D-3A78063F22F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919" y="1520648"/>
              <a:ext cx="387320" cy="387704"/>
            </a:xfrm>
            <a:prstGeom prst="rect">
              <a:avLst/>
            </a:prstGeom>
          </p:spPr>
        </p:pic>
      </p:grpSp>
      <p:sp>
        <p:nvSpPr>
          <p:cNvPr id="76" name="Oval 75">
            <a:extLst>
              <a:ext uri="{FF2B5EF4-FFF2-40B4-BE49-F238E27FC236}">
                <a16:creationId xmlns:a16="http://schemas.microsoft.com/office/drawing/2014/main" id="{A407545F-9763-B3D4-F302-603F7AB40236}"/>
              </a:ext>
              <a:ext uri="{C183D7F6-B498-43B3-948B-1728B52AA6E4}">
                <adec:decorative xmlns:adec="http://schemas.microsoft.com/office/drawing/2017/decorative" val="1"/>
              </a:ext>
            </a:extLst>
          </p:cNvPr>
          <p:cNvSpPr/>
          <p:nvPr/>
        </p:nvSpPr>
        <p:spPr>
          <a:xfrm>
            <a:off x="6809548"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800" b="1">
              <a:solidFill>
                <a:srgbClr val="000000"/>
              </a:solidFill>
              <a:latin typeface="Segoe UI Semibold"/>
              <a:ea typeface="+mj-ea"/>
              <a:cs typeface="Segoe UI" pitchFamily="34" charset="0"/>
            </a:endParaRPr>
          </a:p>
        </p:txBody>
      </p:sp>
      <p:grpSp>
        <p:nvGrpSpPr>
          <p:cNvPr id="77" name="Group 76">
            <a:extLst>
              <a:ext uri="{FF2B5EF4-FFF2-40B4-BE49-F238E27FC236}">
                <a16:creationId xmlns:a16="http://schemas.microsoft.com/office/drawing/2014/main" id="{9F753382-B0B8-FE24-EB64-3F94490049BB}"/>
              </a:ext>
              <a:ext uri="{C183D7F6-B498-43B3-948B-1728B52AA6E4}">
                <adec:decorative xmlns:adec="http://schemas.microsoft.com/office/drawing/2017/decorative" val="1"/>
              </a:ext>
            </a:extLst>
          </p:cNvPr>
          <p:cNvGrpSpPr/>
          <p:nvPr/>
        </p:nvGrpSpPr>
        <p:grpSpPr>
          <a:xfrm>
            <a:off x="7025249" y="3668387"/>
            <a:ext cx="313764" cy="294658"/>
            <a:chOff x="4613480" y="3695901"/>
            <a:chExt cx="530461" cy="498156"/>
          </a:xfrm>
        </p:grpSpPr>
        <p:sp>
          <p:nvSpPr>
            <p:cNvPr id="78" name="Freeform: Shape 77">
              <a:extLst>
                <a:ext uri="{FF2B5EF4-FFF2-40B4-BE49-F238E27FC236}">
                  <a16:creationId xmlns:a16="http://schemas.microsoft.com/office/drawing/2014/main" id="{7BDE5D26-6F77-1758-5B3A-35AFE9D4021B}"/>
                </a:ext>
              </a:extLst>
            </p:cNvPr>
            <p:cNvSpPr/>
            <p:nvPr/>
          </p:nvSpPr>
          <p:spPr>
            <a:xfrm>
              <a:off x="4613480" y="3695901"/>
              <a:ext cx="530461" cy="498156"/>
            </a:xfrm>
            <a:custGeom>
              <a:avLst/>
              <a:gdLst>
                <a:gd name="connsiteX0" fmla="*/ 347077 w 359154"/>
                <a:gd name="connsiteY0" fmla="*/ 0 h 240030"/>
                <a:gd name="connsiteX1" fmla="*/ 359155 w 359154"/>
                <a:gd name="connsiteY1" fmla="*/ 0 h 240030"/>
                <a:gd name="connsiteX2" fmla="*/ 359155 w 359154"/>
                <a:gd name="connsiteY2" fmla="*/ 240030 h 240030"/>
                <a:gd name="connsiteX3" fmla="*/ 347077 w 359154"/>
                <a:gd name="connsiteY3" fmla="*/ 240030 h 240030"/>
                <a:gd name="connsiteX4" fmla="*/ 12078 w 359154"/>
                <a:gd name="connsiteY4" fmla="*/ 240030 h 240030"/>
                <a:gd name="connsiteX5" fmla="*/ 0 w 359154"/>
                <a:gd name="connsiteY5" fmla="*/ 240030 h 240030"/>
                <a:gd name="connsiteX6" fmla="*/ 0 w 359154"/>
                <a:gd name="connsiteY6" fmla="*/ 0 h 240030"/>
                <a:gd name="connsiteX7" fmla="*/ 12078 w 359154"/>
                <a:gd name="connsiteY7"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154" h="240030">
                  <a:moveTo>
                    <a:pt x="347077" y="0"/>
                  </a:moveTo>
                  <a:cubicBezTo>
                    <a:pt x="353747" y="0"/>
                    <a:pt x="359155" y="0"/>
                    <a:pt x="359155" y="0"/>
                  </a:cubicBezTo>
                  <a:lnTo>
                    <a:pt x="359155" y="240030"/>
                  </a:lnTo>
                  <a:cubicBezTo>
                    <a:pt x="359155" y="240030"/>
                    <a:pt x="353747" y="240030"/>
                    <a:pt x="347077" y="240030"/>
                  </a:cubicBezTo>
                  <a:lnTo>
                    <a:pt x="12078" y="240030"/>
                  </a:lnTo>
                  <a:cubicBezTo>
                    <a:pt x="5408" y="240030"/>
                    <a:pt x="0" y="240030"/>
                    <a:pt x="0" y="240030"/>
                  </a:cubicBezTo>
                  <a:lnTo>
                    <a:pt x="0" y="0"/>
                  </a:lnTo>
                  <a:cubicBezTo>
                    <a:pt x="0" y="0"/>
                    <a:pt x="5408" y="0"/>
                    <a:pt x="12078" y="0"/>
                  </a:cubicBezTo>
                  <a:close/>
                </a:path>
              </a:pathLst>
            </a:custGeom>
            <a:solidFill>
              <a:srgbClr val="0078D4"/>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3FA1BCF-2A7C-CACB-39DB-9761E7E8D7F8}"/>
                </a:ext>
              </a:extLst>
            </p:cNvPr>
            <p:cNvGrpSpPr/>
            <p:nvPr/>
          </p:nvGrpSpPr>
          <p:grpSpPr>
            <a:xfrm>
              <a:off x="4790300" y="3826612"/>
              <a:ext cx="176820" cy="236734"/>
              <a:chOff x="4790300" y="3799961"/>
              <a:chExt cx="176820" cy="290773"/>
            </a:xfrm>
          </p:grpSpPr>
          <p:sp>
            <p:nvSpPr>
              <p:cNvPr id="80" name="Freeform: Shape 79">
                <a:extLst>
                  <a:ext uri="{FF2B5EF4-FFF2-40B4-BE49-F238E27FC236}">
                    <a16:creationId xmlns:a16="http://schemas.microsoft.com/office/drawing/2014/main" id="{A9F0F17E-17AD-8677-4771-9AA70003D8D5}"/>
                  </a:ext>
                </a:extLst>
              </p:cNvPr>
              <p:cNvSpPr/>
              <p:nvPr/>
            </p:nvSpPr>
            <p:spPr>
              <a:xfrm>
                <a:off x="4878973" y="3873023"/>
                <a:ext cx="88147" cy="217711"/>
              </a:xfrm>
              <a:custGeom>
                <a:avLst/>
                <a:gdLst>
                  <a:gd name="connsiteX0" fmla="*/ 59682 w 59681"/>
                  <a:gd name="connsiteY0" fmla="*/ 0 h 104901"/>
                  <a:gd name="connsiteX1" fmla="*/ 59682 w 59681"/>
                  <a:gd name="connsiteY1" fmla="*/ 69698 h 104901"/>
                  <a:gd name="connsiteX2" fmla="*/ 0 w 59681"/>
                  <a:gd name="connsiteY2" fmla="*/ 104902 h 104901"/>
                  <a:gd name="connsiteX3" fmla="*/ 0 w 59681"/>
                  <a:gd name="connsiteY3" fmla="*/ 34849 h 104901"/>
                  <a:gd name="connsiteX4" fmla="*/ 59682 w 59681"/>
                  <a:gd name="connsiteY4" fmla="*/ 0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81" h="104901">
                    <a:moveTo>
                      <a:pt x="59682" y="0"/>
                    </a:moveTo>
                    <a:lnTo>
                      <a:pt x="59682" y="69698"/>
                    </a:lnTo>
                    <a:lnTo>
                      <a:pt x="0" y="104902"/>
                    </a:lnTo>
                    <a:lnTo>
                      <a:pt x="0" y="34849"/>
                    </a:lnTo>
                    <a:lnTo>
                      <a:pt x="59682" y="0"/>
                    </a:lnTo>
                    <a:close/>
                  </a:path>
                </a:pathLst>
              </a:custGeom>
              <a:solidFill>
                <a:srgbClr val="50E6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61E7887-7E3F-FD36-BFD6-41B521EA3AAE}"/>
                  </a:ext>
                </a:extLst>
              </p:cNvPr>
              <p:cNvSpPr/>
              <p:nvPr/>
            </p:nvSpPr>
            <p:spPr>
              <a:xfrm>
                <a:off x="4790300" y="3799961"/>
                <a:ext cx="176820" cy="145387"/>
              </a:xfrm>
              <a:custGeom>
                <a:avLst/>
                <a:gdLst>
                  <a:gd name="connsiteX0" fmla="*/ 119718 w 119718"/>
                  <a:gd name="connsiteY0" fmla="*/ 35204 h 70053"/>
                  <a:gd name="connsiteX1" fmla="*/ 60037 w 119718"/>
                  <a:gd name="connsiteY1" fmla="*/ 70053 h 70053"/>
                  <a:gd name="connsiteX2" fmla="*/ 0 w 119718"/>
                  <a:gd name="connsiteY2" fmla="*/ 35204 h 70053"/>
                  <a:gd name="connsiteX3" fmla="*/ 60037 w 119718"/>
                  <a:gd name="connsiteY3" fmla="*/ 0 h 70053"/>
                  <a:gd name="connsiteX4" fmla="*/ 119718 w 119718"/>
                  <a:gd name="connsiteY4" fmla="*/ 35204 h 7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8" h="70053">
                    <a:moveTo>
                      <a:pt x="119718" y="35204"/>
                    </a:moveTo>
                    <a:lnTo>
                      <a:pt x="60037" y="70053"/>
                    </a:lnTo>
                    <a:lnTo>
                      <a:pt x="0" y="35204"/>
                    </a:lnTo>
                    <a:lnTo>
                      <a:pt x="60037" y="0"/>
                    </a:lnTo>
                    <a:lnTo>
                      <a:pt x="119718" y="35204"/>
                    </a:lnTo>
                    <a:close/>
                  </a:path>
                </a:pathLst>
              </a:custGeom>
              <a:solidFill>
                <a:srgbClr val="C3F1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24F962D-EDFC-4537-69E5-0D7EF04527AA}"/>
                  </a:ext>
                </a:extLst>
              </p:cNvPr>
              <p:cNvSpPr/>
              <p:nvPr/>
            </p:nvSpPr>
            <p:spPr>
              <a:xfrm>
                <a:off x="4790300" y="3873023"/>
                <a:ext cx="88672" cy="217711"/>
              </a:xfrm>
              <a:custGeom>
                <a:avLst/>
                <a:gdLst>
                  <a:gd name="connsiteX0" fmla="*/ 60037 w 60036"/>
                  <a:gd name="connsiteY0" fmla="*/ 34849 h 104901"/>
                  <a:gd name="connsiteX1" fmla="*/ 60037 w 60036"/>
                  <a:gd name="connsiteY1" fmla="*/ 104902 h 104901"/>
                  <a:gd name="connsiteX2" fmla="*/ 0 w 60036"/>
                  <a:gd name="connsiteY2" fmla="*/ 69698 h 104901"/>
                  <a:gd name="connsiteX3" fmla="*/ 0 w 60036"/>
                  <a:gd name="connsiteY3" fmla="*/ 0 h 104901"/>
                  <a:gd name="connsiteX4" fmla="*/ 60037 w 60036"/>
                  <a:gd name="connsiteY4" fmla="*/ 34849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6" h="104901">
                    <a:moveTo>
                      <a:pt x="60037" y="34849"/>
                    </a:moveTo>
                    <a:lnTo>
                      <a:pt x="60037" y="104902"/>
                    </a:lnTo>
                    <a:lnTo>
                      <a:pt x="0" y="69698"/>
                    </a:lnTo>
                    <a:lnTo>
                      <a:pt x="0" y="0"/>
                    </a:lnTo>
                    <a:lnTo>
                      <a:pt x="60037" y="34849"/>
                    </a:lnTo>
                    <a:close/>
                  </a:path>
                </a:pathLst>
              </a:custGeom>
              <a:solidFill>
                <a:srgbClr val="9CEB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03EB5E34-46CC-3F2E-3F3C-345A3E74ACBA}"/>
              </a:ext>
              <a:ext uri="{C183D7F6-B498-43B3-948B-1728B52AA6E4}">
                <adec:decorative xmlns:adec="http://schemas.microsoft.com/office/drawing/2017/decorative" val="1"/>
              </a:ext>
            </a:extLst>
          </p:cNvPr>
          <p:cNvGrpSpPr/>
          <p:nvPr/>
        </p:nvGrpSpPr>
        <p:grpSpPr>
          <a:xfrm>
            <a:off x="4816553" y="3618230"/>
            <a:ext cx="217896" cy="394970"/>
            <a:chOff x="4750841" y="990685"/>
            <a:chExt cx="2690317" cy="4876618"/>
          </a:xfrm>
        </p:grpSpPr>
        <p:sp>
          <p:nvSpPr>
            <p:cNvPr id="84" name="Freeform: Shape 83">
              <a:extLst>
                <a:ext uri="{FF2B5EF4-FFF2-40B4-BE49-F238E27FC236}">
                  <a16:creationId xmlns:a16="http://schemas.microsoft.com/office/drawing/2014/main" id="{8004B47B-481F-FE3E-A098-84F15EA84771}"/>
                </a:ext>
              </a:extLst>
            </p:cNvPr>
            <p:cNvSpPr/>
            <p:nvPr/>
          </p:nvSpPr>
          <p:spPr>
            <a:xfrm>
              <a:off x="4750841" y="990685"/>
              <a:ext cx="2690317" cy="4876618"/>
            </a:xfrm>
            <a:custGeom>
              <a:avLst/>
              <a:gdLst>
                <a:gd name="connsiteX0" fmla="*/ 2363533 w 2690317"/>
                <a:gd name="connsiteY0" fmla="*/ 0 h 4876618"/>
                <a:gd name="connsiteX1" fmla="*/ 326784 w 2690317"/>
                <a:gd name="connsiteY1" fmla="*/ 0 h 4876618"/>
                <a:gd name="connsiteX2" fmla="*/ 0 w 2690317"/>
                <a:gd name="connsiteY2" fmla="*/ 326784 h 4876618"/>
                <a:gd name="connsiteX3" fmla="*/ 0 w 2690317"/>
                <a:gd name="connsiteY3" fmla="*/ 4549836 h 4876618"/>
                <a:gd name="connsiteX4" fmla="*/ 326784 w 2690317"/>
                <a:gd name="connsiteY4" fmla="*/ 4876619 h 4876618"/>
                <a:gd name="connsiteX5" fmla="*/ 2363533 w 2690317"/>
                <a:gd name="connsiteY5" fmla="*/ 4876619 h 4876618"/>
                <a:gd name="connsiteX6" fmla="*/ 2690317 w 2690317"/>
                <a:gd name="connsiteY6" fmla="*/ 4549836 h 4876618"/>
                <a:gd name="connsiteX7" fmla="*/ 2690317 w 2690317"/>
                <a:gd name="connsiteY7" fmla="*/ 326784 h 4876618"/>
                <a:gd name="connsiteX8" fmla="*/ 2363533 w 2690317"/>
                <a:gd name="connsiteY8" fmla="*/ 0 h 4876618"/>
                <a:gd name="connsiteX9" fmla="*/ 326784 w 2690317"/>
                <a:gd name="connsiteY9" fmla="*/ 150828 h 4876618"/>
                <a:gd name="connsiteX10" fmla="*/ 2363533 w 2690317"/>
                <a:gd name="connsiteY10" fmla="*/ 150828 h 4876618"/>
                <a:gd name="connsiteX11" fmla="*/ 2539499 w 2690317"/>
                <a:gd name="connsiteY11" fmla="*/ 326793 h 4876618"/>
                <a:gd name="connsiteX12" fmla="*/ 2539499 w 2690317"/>
                <a:gd name="connsiteY12" fmla="*/ 4016931 h 4876618"/>
                <a:gd name="connsiteX13" fmla="*/ 150819 w 2690317"/>
                <a:gd name="connsiteY13" fmla="*/ 4016931 h 4876618"/>
                <a:gd name="connsiteX14" fmla="*/ 150819 w 2690317"/>
                <a:gd name="connsiteY14" fmla="*/ 326784 h 4876618"/>
                <a:gd name="connsiteX15" fmla="*/ 326784 w 2690317"/>
                <a:gd name="connsiteY15" fmla="*/ 150828 h 4876618"/>
                <a:gd name="connsiteX16" fmla="*/ 1206141 w 2690317"/>
                <a:gd name="connsiteY16" fmla="*/ 4409075 h 4876618"/>
                <a:gd name="connsiteX17" fmla="*/ 1345406 w 2690317"/>
                <a:gd name="connsiteY17" fmla="*/ 4269810 h 4876618"/>
                <a:gd name="connsiteX18" fmla="*/ 1484166 w 2690317"/>
                <a:gd name="connsiteY18" fmla="*/ 4409075 h 4876618"/>
                <a:gd name="connsiteX19" fmla="*/ 1345406 w 2690317"/>
                <a:gd name="connsiteY19" fmla="*/ 4548330 h 4876618"/>
                <a:gd name="connsiteX20" fmla="*/ 1206141 w 2690317"/>
                <a:gd name="connsiteY20" fmla="*/ 4409075 h 487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90317" h="4876618">
                  <a:moveTo>
                    <a:pt x="2363533" y="0"/>
                  </a:moveTo>
                  <a:lnTo>
                    <a:pt x="326784" y="0"/>
                  </a:lnTo>
                  <a:cubicBezTo>
                    <a:pt x="146599" y="0"/>
                    <a:pt x="0" y="146599"/>
                    <a:pt x="0" y="326784"/>
                  </a:cubicBezTo>
                  <a:lnTo>
                    <a:pt x="0" y="4549836"/>
                  </a:lnTo>
                  <a:cubicBezTo>
                    <a:pt x="0" y="4730020"/>
                    <a:pt x="146599" y="4876619"/>
                    <a:pt x="326784" y="4876619"/>
                  </a:cubicBezTo>
                  <a:lnTo>
                    <a:pt x="2363533" y="4876619"/>
                  </a:lnTo>
                  <a:cubicBezTo>
                    <a:pt x="2543718" y="4876619"/>
                    <a:pt x="2690317" y="4730020"/>
                    <a:pt x="2690317" y="4549836"/>
                  </a:cubicBezTo>
                  <a:lnTo>
                    <a:pt x="2690317" y="326784"/>
                  </a:lnTo>
                  <a:cubicBezTo>
                    <a:pt x="2690317" y="146609"/>
                    <a:pt x="2543718" y="0"/>
                    <a:pt x="2363533" y="0"/>
                  </a:cubicBezTo>
                  <a:close/>
                  <a:moveTo>
                    <a:pt x="326784" y="150828"/>
                  </a:moveTo>
                  <a:lnTo>
                    <a:pt x="2363533" y="150828"/>
                  </a:lnTo>
                  <a:cubicBezTo>
                    <a:pt x="2460546" y="150828"/>
                    <a:pt x="2539499" y="229772"/>
                    <a:pt x="2539499" y="326793"/>
                  </a:cubicBezTo>
                  <a:lnTo>
                    <a:pt x="2539499" y="4016931"/>
                  </a:lnTo>
                  <a:lnTo>
                    <a:pt x="150819" y="4016931"/>
                  </a:lnTo>
                  <a:lnTo>
                    <a:pt x="150819" y="326784"/>
                  </a:lnTo>
                  <a:cubicBezTo>
                    <a:pt x="150819" y="229772"/>
                    <a:pt x="229772" y="150828"/>
                    <a:pt x="326784" y="150828"/>
                  </a:cubicBezTo>
                  <a:close/>
                  <a:moveTo>
                    <a:pt x="1206141" y="4409075"/>
                  </a:moveTo>
                  <a:cubicBezTo>
                    <a:pt x="1206141" y="4332151"/>
                    <a:pt x="1267978" y="4269810"/>
                    <a:pt x="1345406" y="4269810"/>
                  </a:cubicBezTo>
                  <a:cubicBezTo>
                    <a:pt x="1422330" y="4269810"/>
                    <a:pt x="1484166" y="4332151"/>
                    <a:pt x="1484166" y="4409075"/>
                  </a:cubicBezTo>
                  <a:cubicBezTo>
                    <a:pt x="1484166" y="4485990"/>
                    <a:pt x="1422330" y="4548330"/>
                    <a:pt x="1345406" y="4548330"/>
                  </a:cubicBezTo>
                  <a:cubicBezTo>
                    <a:pt x="1267978" y="4548330"/>
                    <a:pt x="1206141" y="4485990"/>
                    <a:pt x="1206141" y="4409075"/>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5" name="Freeform: Shape 84">
              <a:extLst>
                <a:ext uri="{FF2B5EF4-FFF2-40B4-BE49-F238E27FC236}">
                  <a16:creationId xmlns:a16="http://schemas.microsoft.com/office/drawing/2014/main" id="{4FC1A538-6A28-E64D-EBC8-A2403A891E77}"/>
                </a:ext>
              </a:extLst>
            </p:cNvPr>
            <p:cNvSpPr/>
            <p:nvPr/>
          </p:nvSpPr>
          <p:spPr>
            <a:xfrm>
              <a:off x="5674213" y="1392888"/>
              <a:ext cx="843591" cy="150818"/>
            </a:xfrm>
            <a:custGeom>
              <a:avLst/>
              <a:gdLst>
                <a:gd name="connsiteX0" fmla="*/ 768182 w 843591"/>
                <a:gd name="connsiteY0" fmla="*/ 150819 h 150818"/>
                <a:gd name="connsiteX1" fmla="*/ 75409 w 843591"/>
                <a:gd name="connsiteY1" fmla="*/ 150819 h 150818"/>
                <a:gd name="connsiteX2" fmla="*/ 0 w 843591"/>
                <a:gd name="connsiteY2" fmla="*/ 75409 h 150818"/>
                <a:gd name="connsiteX3" fmla="*/ 75409 w 843591"/>
                <a:gd name="connsiteY3" fmla="*/ 0 h 150818"/>
                <a:gd name="connsiteX4" fmla="*/ 768182 w 843591"/>
                <a:gd name="connsiteY4" fmla="*/ 0 h 150818"/>
                <a:gd name="connsiteX5" fmla="*/ 843591 w 843591"/>
                <a:gd name="connsiteY5" fmla="*/ 75409 h 150818"/>
                <a:gd name="connsiteX6" fmla="*/ 768182 w 843591"/>
                <a:gd name="connsiteY6" fmla="*/ 150819 h 1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591" h="150818">
                  <a:moveTo>
                    <a:pt x="768182" y="150819"/>
                  </a:moveTo>
                  <a:lnTo>
                    <a:pt x="75409" y="150819"/>
                  </a:lnTo>
                  <a:cubicBezTo>
                    <a:pt x="33747" y="150819"/>
                    <a:pt x="0" y="117062"/>
                    <a:pt x="0" y="75409"/>
                  </a:cubicBezTo>
                  <a:cubicBezTo>
                    <a:pt x="0" y="33757"/>
                    <a:pt x="33757" y="0"/>
                    <a:pt x="75409" y="0"/>
                  </a:cubicBezTo>
                  <a:lnTo>
                    <a:pt x="768182" y="0"/>
                  </a:lnTo>
                  <a:cubicBezTo>
                    <a:pt x="809844" y="0"/>
                    <a:pt x="843591" y="33757"/>
                    <a:pt x="843591" y="75409"/>
                  </a:cubicBezTo>
                  <a:cubicBezTo>
                    <a:pt x="843591" y="117062"/>
                    <a:pt x="809844" y="150819"/>
                    <a:pt x="768182" y="150819"/>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6" name="Freeform: Shape 85">
              <a:extLst>
                <a:ext uri="{FF2B5EF4-FFF2-40B4-BE49-F238E27FC236}">
                  <a16:creationId xmlns:a16="http://schemas.microsoft.com/office/drawing/2014/main" id="{15549D11-F1A1-97E3-D883-0C78CACD413D}"/>
                </a:ext>
              </a:extLst>
            </p:cNvPr>
            <p:cNvSpPr/>
            <p:nvPr/>
          </p:nvSpPr>
          <p:spPr>
            <a:xfrm>
              <a:off x="5444947" y="2455687"/>
              <a:ext cx="1302105" cy="1302105"/>
            </a:xfrm>
            <a:custGeom>
              <a:avLst/>
              <a:gdLst>
                <a:gd name="connsiteX0" fmla="*/ 651053 w 1302105"/>
                <a:gd name="connsiteY0" fmla="*/ 0 h 1302105"/>
                <a:gd name="connsiteX1" fmla="*/ 0 w 1302105"/>
                <a:gd name="connsiteY1" fmla="*/ 651053 h 1302105"/>
                <a:gd name="connsiteX2" fmla="*/ 651053 w 1302105"/>
                <a:gd name="connsiteY2" fmla="*/ 1302106 h 1302105"/>
                <a:gd name="connsiteX3" fmla="*/ 1302106 w 1302105"/>
                <a:gd name="connsiteY3" fmla="*/ 651053 h 1302105"/>
                <a:gd name="connsiteX4" fmla="*/ 651053 w 1302105"/>
                <a:gd name="connsiteY4" fmla="*/ 0 h 1302105"/>
                <a:gd name="connsiteX5" fmla="*/ 913619 w 1302105"/>
                <a:gd name="connsiteY5" fmla="*/ 554917 h 1302105"/>
                <a:gd name="connsiteX6" fmla="*/ 614677 w 1302105"/>
                <a:gd name="connsiteY6" fmla="*/ 853859 h 1302105"/>
                <a:gd name="connsiteX7" fmla="*/ 508044 w 1302105"/>
                <a:gd name="connsiteY7" fmla="*/ 853859 h 1302105"/>
                <a:gd name="connsiteX8" fmla="*/ 388496 w 1302105"/>
                <a:gd name="connsiteY8" fmla="*/ 734330 h 1302105"/>
                <a:gd name="connsiteX9" fmla="*/ 388496 w 1302105"/>
                <a:gd name="connsiteY9" fmla="*/ 627697 h 1302105"/>
                <a:gd name="connsiteX10" fmla="*/ 495129 w 1302105"/>
                <a:gd name="connsiteY10" fmla="*/ 627697 h 1302105"/>
                <a:gd name="connsiteX11" fmla="*/ 561356 w 1302105"/>
                <a:gd name="connsiteY11" fmla="*/ 693906 h 1302105"/>
                <a:gd name="connsiteX12" fmla="*/ 806987 w 1302105"/>
                <a:gd name="connsiteY12" fmla="*/ 448275 h 1302105"/>
                <a:gd name="connsiteX13" fmla="*/ 913619 w 1302105"/>
                <a:gd name="connsiteY13" fmla="*/ 448275 h 1302105"/>
                <a:gd name="connsiteX14" fmla="*/ 913619 w 1302105"/>
                <a:gd name="connsiteY14" fmla="*/ 554917 h 130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2105" h="1302105">
                  <a:moveTo>
                    <a:pt x="651053" y="0"/>
                  </a:moveTo>
                  <a:cubicBezTo>
                    <a:pt x="292094" y="0"/>
                    <a:pt x="0" y="292094"/>
                    <a:pt x="0" y="651053"/>
                  </a:cubicBezTo>
                  <a:cubicBezTo>
                    <a:pt x="0" y="1010012"/>
                    <a:pt x="292094" y="1302106"/>
                    <a:pt x="651053" y="1302106"/>
                  </a:cubicBezTo>
                  <a:cubicBezTo>
                    <a:pt x="1010012" y="1302106"/>
                    <a:pt x="1302106" y="1010012"/>
                    <a:pt x="1302106" y="651053"/>
                  </a:cubicBezTo>
                  <a:cubicBezTo>
                    <a:pt x="1302106" y="292094"/>
                    <a:pt x="1010012" y="0"/>
                    <a:pt x="651053" y="0"/>
                  </a:cubicBezTo>
                  <a:close/>
                  <a:moveTo>
                    <a:pt x="913619" y="554917"/>
                  </a:moveTo>
                  <a:lnTo>
                    <a:pt x="614677" y="853859"/>
                  </a:lnTo>
                  <a:cubicBezTo>
                    <a:pt x="585216" y="883320"/>
                    <a:pt x="537496" y="883320"/>
                    <a:pt x="508044" y="853859"/>
                  </a:cubicBezTo>
                  <a:lnTo>
                    <a:pt x="388496" y="734330"/>
                  </a:lnTo>
                  <a:cubicBezTo>
                    <a:pt x="359035" y="704898"/>
                    <a:pt x="359035" y="657149"/>
                    <a:pt x="388496" y="627697"/>
                  </a:cubicBezTo>
                  <a:cubicBezTo>
                    <a:pt x="417909" y="598237"/>
                    <a:pt x="465677" y="598237"/>
                    <a:pt x="495129" y="627697"/>
                  </a:cubicBezTo>
                  <a:lnTo>
                    <a:pt x="561356" y="693906"/>
                  </a:lnTo>
                  <a:lnTo>
                    <a:pt x="806987" y="448275"/>
                  </a:lnTo>
                  <a:cubicBezTo>
                    <a:pt x="836447" y="418814"/>
                    <a:pt x="884168" y="418814"/>
                    <a:pt x="913619" y="448275"/>
                  </a:cubicBezTo>
                  <a:cubicBezTo>
                    <a:pt x="943080" y="477707"/>
                    <a:pt x="943080" y="525485"/>
                    <a:pt x="913619" y="554917"/>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100" name="Group 99">
            <a:extLst>
              <a:ext uri="{FF2B5EF4-FFF2-40B4-BE49-F238E27FC236}">
                <a16:creationId xmlns:a16="http://schemas.microsoft.com/office/drawing/2014/main" id="{F93994F5-0C43-34EF-874E-42C908B667C4}"/>
              </a:ext>
              <a:ext uri="{C183D7F6-B498-43B3-948B-1728B52AA6E4}">
                <adec:decorative xmlns:adec="http://schemas.microsoft.com/office/drawing/2017/decorative" val="1"/>
              </a:ext>
            </a:extLst>
          </p:cNvPr>
          <p:cNvGrpSpPr/>
          <p:nvPr/>
        </p:nvGrpSpPr>
        <p:grpSpPr>
          <a:xfrm>
            <a:off x="7742712" y="1553773"/>
            <a:ext cx="1120138" cy="918368"/>
            <a:chOff x="4932349" y="2640685"/>
            <a:chExt cx="1840149" cy="2209407"/>
          </a:xfrm>
        </p:grpSpPr>
        <p:sp>
          <p:nvSpPr>
            <p:cNvPr id="101" name="Arc 100">
              <a:extLst>
                <a:ext uri="{FF2B5EF4-FFF2-40B4-BE49-F238E27FC236}">
                  <a16:creationId xmlns:a16="http://schemas.microsoft.com/office/drawing/2014/main" id="{7D918635-182B-98B6-1FBF-48B9B1F6B0BB}"/>
                </a:ext>
              </a:extLst>
            </p:cNvPr>
            <p:cNvSpPr/>
            <p:nvPr/>
          </p:nvSpPr>
          <p:spPr>
            <a:xfrm rot="5400000" flipH="1">
              <a:off x="5265801" y="374880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Arc 101">
              <a:extLst>
                <a:ext uri="{FF2B5EF4-FFF2-40B4-BE49-F238E27FC236}">
                  <a16:creationId xmlns:a16="http://schemas.microsoft.com/office/drawing/2014/main" id="{1277CC6E-112A-8567-AC63-13ECD48D7F30}"/>
                </a:ext>
              </a:extLst>
            </p:cNvPr>
            <p:cNvSpPr/>
            <p:nvPr/>
          </p:nvSpPr>
          <p:spPr>
            <a:xfrm rot="5400000">
              <a:off x="5267498" y="352176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610278F9-BD44-F09D-DC49-44CB30B09325}"/>
                </a:ext>
              </a:extLst>
            </p:cNvPr>
            <p:cNvGrpSpPr/>
            <p:nvPr/>
          </p:nvGrpSpPr>
          <p:grpSpPr>
            <a:xfrm>
              <a:off x="4932349" y="2640685"/>
              <a:ext cx="1840149" cy="2209407"/>
              <a:chOff x="4932349" y="2640685"/>
              <a:chExt cx="1840149" cy="2209407"/>
            </a:xfrm>
          </p:grpSpPr>
          <p:grpSp>
            <p:nvGrpSpPr>
              <p:cNvPr id="104" name="Group 103">
                <a:extLst>
                  <a:ext uri="{FF2B5EF4-FFF2-40B4-BE49-F238E27FC236}">
                    <a16:creationId xmlns:a16="http://schemas.microsoft.com/office/drawing/2014/main" id="{9E96C2A4-A55C-FDAA-291B-9EBDB1B31583}"/>
                  </a:ext>
                </a:extLst>
              </p:cNvPr>
              <p:cNvGrpSpPr/>
              <p:nvPr/>
            </p:nvGrpSpPr>
            <p:grpSpPr>
              <a:xfrm>
                <a:off x="5493360" y="3862583"/>
                <a:ext cx="1279138" cy="987509"/>
                <a:chOff x="5493360" y="3862583"/>
                <a:chExt cx="1279138" cy="987509"/>
              </a:xfrm>
            </p:grpSpPr>
            <p:sp>
              <p:nvSpPr>
                <p:cNvPr id="111" name="Arc 110">
                  <a:extLst>
                    <a:ext uri="{FF2B5EF4-FFF2-40B4-BE49-F238E27FC236}">
                      <a16:creationId xmlns:a16="http://schemas.microsoft.com/office/drawing/2014/main" id="{79DB56DA-3D4C-8265-AF2C-B52138DF120D}"/>
                    </a:ext>
                  </a:extLst>
                </p:cNvPr>
                <p:cNvSpPr/>
                <p:nvPr/>
              </p:nvSpPr>
              <p:spPr>
                <a:xfrm rot="16200000" flipH="1">
                  <a:off x="5493364"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2" name="Group 111">
                  <a:extLst>
                    <a:ext uri="{FF2B5EF4-FFF2-40B4-BE49-F238E27FC236}">
                      <a16:creationId xmlns:a16="http://schemas.microsoft.com/office/drawing/2014/main" id="{E4C84D69-685B-9641-0E99-6667589EDBCE}"/>
                    </a:ext>
                  </a:extLst>
                </p:cNvPr>
                <p:cNvGrpSpPr/>
                <p:nvPr/>
              </p:nvGrpSpPr>
              <p:grpSpPr>
                <a:xfrm>
                  <a:off x="5493360" y="3862583"/>
                  <a:ext cx="1279138" cy="987509"/>
                  <a:chOff x="5493360" y="3862583"/>
                  <a:chExt cx="1279138" cy="987509"/>
                </a:xfrm>
              </p:grpSpPr>
              <p:cxnSp>
                <p:nvCxnSpPr>
                  <p:cNvPr id="113" name="Straight Connector 112">
                    <a:extLst>
                      <a:ext uri="{FF2B5EF4-FFF2-40B4-BE49-F238E27FC236}">
                        <a16:creationId xmlns:a16="http://schemas.microsoft.com/office/drawing/2014/main" id="{6576ECAC-873C-6AD6-D19F-B58C1BC215C7}"/>
                      </a:ext>
                    </a:extLst>
                  </p:cNvPr>
                  <p:cNvCxnSpPr>
                    <a:cxnSpLocks/>
                    <a:stCxn id="101" idx="0"/>
                    <a:endCxn id="111" idx="0"/>
                  </p:cNvCxnSpPr>
                  <p:nvPr/>
                </p:nvCxnSpPr>
                <p:spPr>
                  <a:xfrm>
                    <a:off x="5493360"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F4BA5DE-AAEC-AD12-2D0C-16596AB2C6CA}"/>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AF009785-82F8-337A-EC5D-2899B1D77496}"/>
                  </a:ext>
                </a:extLst>
              </p:cNvPr>
              <p:cNvCxnSpPr>
                <a:cxnSpLocks/>
                <a:endCxn id="102" idx="2"/>
              </p:cNvCxnSpPr>
              <p:nvPr/>
            </p:nvCxnSpPr>
            <p:spPr>
              <a:xfrm>
                <a:off x="4932349" y="3749292"/>
                <a:ext cx="448928" cy="3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981A4C8-512F-4D5D-9F44-1E230B2B2619}"/>
                  </a:ext>
                </a:extLst>
              </p:cNvPr>
              <p:cNvGrpSpPr/>
              <p:nvPr/>
            </p:nvGrpSpPr>
            <p:grpSpPr>
              <a:xfrm flipV="1">
                <a:off x="5495741" y="2640685"/>
                <a:ext cx="1276757" cy="987509"/>
                <a:chOff x="5495741" y="3862583"/>
                <a:chExt cx="1276757" cy="987509"/>
              </a:xfrm>
            </p:grpSpPr>
            <p:sp>
              <p:nvSpPr>
                <p:cNvPr id="107" name="Arc 106">
                  <a:extLst>
                    <a:ext uri="{FF2B5EF4-FFF2-40B4-BE49-F238E27FC236}">
                      <a16:creationId xmlns:a16="http://schemas.microsoft.com/office/drawing/2014/main" id="{12541201-A7F6-A0BD-4767-C0C975917BC9}"/>
                    </a:ext>
                  </a:extLst>
                </p:cNvPr>
                <p:cNvSpPr/>
                <p:nvPr/>
              </p:nvSpPr>
              <p:spPr>
                <a:xfrm rot="16200000" flipH="1">
                  <a:off x="5495745"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0D94FEA0-1538-0BD4-BB44-B9F17B088468}"/>
                    </a:ext>
                  </a:extLst>
                </p:cNvPr>
                <p:cNvGrpSpPr/>
                <p:nvPr/>
              </p:nvGrpSpPr>
              <p:grpSpPr>
                <a:xfrm>
                  <a:off x="5495741" y="3862583"/>
                  <a:ext cx="1276757" cy="987509"/>
                  <a:chOff x="5495741" y="3862583"/>
                  <a:chExt cx="1276757" cy="987509"/>
                </a:xfrm>
              </p:grpSpPr>
              <p:cxnSp>
                <p:nvCxnSpPr>
                  <p:cNvPr id="109" name="Straight Connector 108">
                    <a:extLst>
                      <a:ext uri="{FF2B5EF4-FFF2-40B4-BE49-F238E27FC236}">
                        <a16:creationId xmlns:a16="http://schemas.microsoft.com/office/drawing/2014/main" id="{292A81AA-DDAA-F1C0-10BC-CFA60369F0DC}"/>
                      </a:ext>
                    </a:extLst>
                  </p:cNvPr>
                  <p:cNvCxnSpPr>
                    <a:cxnSpLocks/>
                  </p:cNvCxnSpPr>
                  <p:nvPr/>
                </p:nvCxnSpPr>
                <p:spPr>
                  <a:xfrm>
                    <a:off x="5495741"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F5CC10D-72DB-82CC-39FD-8904F10E1A14}"/>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grpSp>
      </p:grpSp>
      <p:sp>
        <p:nvSpPr>
          <p:cNvPr id="115" name="Rectangle: Rounded Corners 2">
            <a:extLst>
              <a:ext uri="{FF2B5EF4-FFF2-40B4-BE49-F238E27FC236}">
                <a16:creationId xmlns:a16="http://schemas.microsoft.com/office/drawing/2014/main" id="{C074FB6F-11C7-8D4E-EF11-B07CE23EAAE7}"/>
              </a:ext>
              <a:ext uri="{C183D7F6-B498-43B3-948B-1728B52AA6E4}">
                <adec:decorative xmlns:adec="http://schemas.microsoft.com/office/drawing/2017/decorative" val="1"/>
              </a:ext>
            </a:extLst>
          </p:cNvPr>
          <p:cNvSpPr>
            <a:spLocks/>
          </p:cNvSpPr>
          <p:nvPr/>
        </p:nvSpPr>
        <p:spPr bwMode="auto">
          <a:xfrm>
            <a:off x="8954862" y="225300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800" b="1">
              <a:solidFill>
                <a:srgbClr val="000000"/>
              </a:solidFill>
              <a:latin typeface="Segoe UI Semibold"/>
              <a:cs typeface="Segoe UI" pitchFamily="34" charset="0"/>
            </a:endParaRPr>
          </a:p>
        </p:txBody>
      </p:sp>
      <p:sp>
        <p:nvSpPr>
          <p:cNvPr id="116" name="TextBox 115">
            <a:extLst>
              <a:ext uri="{FF2B5EF4-FFF2-40B4-BE49-F238E27FC236}">
                <a16:creationId xmlns:a16="http://schemas.microsoft.com/office/drawing/2014/main" id="{5D7AF120-B897-5C27-29EA-492FFDF65AB3}"/>
              </a:ext>
              <a:ext uri="{C183D7F6-B498-43B3-948B-1728B52AA6E4}">
                <adec:decorative xmlns:adec="http://schemas.microsoft.com/office/drawing/2017/decorative" val="1"/>
              </a:ext>
            </a:extLst>
          </p:cNvPr>
          <p:cNvSpPr txBox="1"/>
          <p:nvPr/>
        </p:nvSpPr>
        <p:spPr>
          <a:xfrm>
            <a:off x="8780318" y="1853831"/>
            <a:ext cx="2670465" cy="276999"/>
          </a:xfrm>
          <a:prstGeom prst="rect">
            <a:avLst/>
          </a:prstGeom>
          <a:noFill/>
        </p:spPr>
        <p:txBody>
          <a:bodyPr wrap="square">
            <a:spAutoFit/>
          </a:bodyPr>
          <a:lstStyle/>
          <a:p>
            <a:pPr algn="ctr" defTabSz="914400">
              <a:defRPr/>
            </a:pPr>
            <a:r>
              <a:rPr lang="en-US" sz="1200">
                <a:solidFill>
                  <a:srgbClr val="000000"/>
                </a:solidFill>
                <a:latin typeface="+mj-lt"/>
                <a:cs typeface="Segoe UI Semibold" panose="020B0702040204020203" pitchFamily="34" charset="0"/>
              </a:rPr>
              <a:t>Data Sources</a:t>
            </a:r>
          </a:p>
        </p:txBody>
      </p:sp>
      <p:pic>
        <p:nvPicPr>
          <p:cNvPr id="126" name="Picture 2">
            <a:extLst>
              <a:ext uri="{FF2B5EF4-FFF2-40B4-BE49-F238E27FC236}">
                <a16:creationId xmlns:a16="http://schemas.microsoft.com/office/drawing/2014/main" id="{F2254518-298C-EEF3-D240-8DD14967023C}"/>
              </a:ext>
              <a:ext uri="{C183D7F6-B498-43B3-948B-1728B52AA6E4}">
                <adec:decorative xmlns:adec="http://schemas.microsoft.com/office/drawing/2017/decorative" val="1"/>
              </a:ext>
            </a:extLst>
          </p:cNvPr>
          <p:cNvPicPr>
            <a:picLocks noChangeAspect="1" noChangeArrowheads="1"/>
          </p:cNvPicPr>
          <p:nvPr/>
        </p:nvPicPr>
        <p:blipFill>
          <a:blip r:embed="rId7"/>
          <a:srcRect/>
          <a:stretch/>
        </p:blipFill>
        <p:spPr bwMode="auto">
          <a:xfrm>
            <a:off x="10604189" y="2359061"/>
            <a:ext cx="337332" cy="337991"/>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pic>
        <p:nvPicPr>
          <p:cNvPr id="127" name="Graphic 126">
            <a:extLst>
              <a:ext uri="{FF2B5EF4-FFF2-40B4-BE49-F238E27FC236}">
                <a16:creationId xmlns:a16="http://schemas.microsoft.com/office/drawing/2014/main" id="{62FE76AB-815B-3EC1-54BE-868834103903}"/>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344050" y="2404027"/>
            <a:ext cx="315798" cy="271333"/>
          </a:xfrm>
          <a:prstGeom prst="rect">
            <a:avLst/>
          </a:prstGeom>
          <a:effectLst/>
        </p:spPr>
      </p:pic>
      <p:pic>
        <p:nvPicPr>
          <p:cNvPr id="7" name="Graphic 14">
            <a:extLst>
              <a:ext uri="{FF2B5EF4-FFF2-40B4-BE49-F238E27FC236}">
                <a16:creationId xmlns:a16="http://schemas.microsoft.com/office/drawing/2014/main" id="{A5B5BCB1-FDCF-8F54-DAB6-64BFDC98A5B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bwMode="auto">
          <a:xfrm>
            <a:off x="10030505" y="2404866"/>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Rounded Corners 2">
            <a:extLst>
              <a:ext uri="{FF2B5EF4-FFF2-40B4-BE49-F238E27FC236}">
                <a16:creationId xmlns:a16="http://schemas.microsoft.com/office/drawing/2014/main" id="{C354502C-2B1D-5A86-7AE3-385B40A02E3B}"/>
              </a:ext>
              <a:ext uri="{C183D7F6-B498-43B3-948B-1728B52AA6E4}">
                <adec:decorative xmlns:adec="http://schemas.microsoft.com/office/drawing/2017/decorative" val="1"/>
              </a:ext>
            </a:extLst>
          </p:cNvPr>
          <p:cNvSpPr/>
          <p:nvPr/>
        </p:nvSpPr>
        <p:spPr bwMode="auto">
          <a:xfrm>
            <a:off x="5829300" y="804862"/>
            <a:ext cx="2652711" cy="2105023"/>
          </a:xfrm>
          <a:prstGeom prst="ellipse">
            <a:avLst/>
          </a:pr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descr="databases and data sources&#10;">
            <a:extLst>
              <a:ext uri="{FF2B5EF4-FFF2-40B4-BE49-F238E27FC236}">
                <a16:creationId xmlns:a16="http://schemas.microsoft.com/office/drawing/2014/main" id="{46349C6E-520C-4A50-82E8-74C212C4E2B5}"/>
              </a:ext>
            </a:extLst>
          </p:cNvPr>
          <p:cNvGrpSpPr/>
          <p:nvPr/>
        </p:nvGrpSpPr>
        <p:grpSpPr>
          <a:xfrm>
            <a:off x="8954861" y="1104760"/>
            <a:ext cx="2321380" cy="596709"/>
            <a:chOff x="8954861" y="1104760"/>
            <a:chExt cx="2321380" cy="596709"/>
          </a:xfrm>
        </p:grpSpPr>
        <p:sp>
          <p:nvSpPr>
            <p:cNvPr id="99" name="Rectangle: Rounded Corners 98">
              <a:extLst>
                <a:ext uri="{FF2B5EF4-FFF2-40B4-BE49-F238E27FC236}">
                  <a16:creationId xmlns:a16="http://schemas.microsoft.com/office/drawing/2014/main" id="{20E18537-CE74-A9AA-CB36-C9FD3BEEB121}"/>
                </a:ext>
                <a:ext uri="{C183D7F6-B498-43B3-948B-1728B52AA6E4}">
                  <adec:decorative xmlns:adec="http://schemas.microsoft.com/office/drawing/2017/decorative" val="1"/>
                </a:ext>
              </a:extLst>
            </p:cNvPr>
            <p:cNvSpPr>
              <a:spLocks/>
            </p:cNvSpPr>
            <p:nvPr/>
          </p:nvSpPr>
          <p:spPr bwMode="auto">
            <a:xfrm>
              <a:off x="8954861" y="110476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117" name="Graphic 116">
              <a:extLst>
                <a:ext uri="{FF2B5EF4-FFF2-40B4-BE49-F238E27FC236}">
                  <a16:creationId xmlns:a16="http://schemas.microsoft.com/office/drawing/2014/main" id="{D015790A-9168-6181-AD31-1B0867CBA0E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811275" y="1260151"/>
              <a:ext cx="285926" cy="285925"/>
            </a:xfrm>
            <a:prstGeom prst="rect">
              <a:avLst/>
            </a:prstGeom>
            <a:effectLst/>
          </p:spPr>
        </p:pic>
        <p:grpSp>
          <p:nvGrpSpPr>
            <p:cNvPr id="118" name="Group 117">
              <a:extLst>
                <a:ext uri="{FF2B5EF4-FFF2-40B4-BE49-F238E27FC236}">
                  <a16:creationId xmlns:a16="http://schemas.microsoft.com/office/drawing/2014/main" id="{8FC9CE3C-66E7-D24B-B3E5-C22E563EAB83}"/>
                </a:ext>
                <a:ext uri="{C183D7F6-B498-43B3-948B-1728B52AA6E4}">
                  <adec:decorative xmlns:adec="http://schemas.microsoft.com/office/drawing/2017/decorative" val="1"/>
                </a:ext>
              </a:extLst>
            </p:cNvPr>
            <p:cNvGrpSpPr/>
            <p:nvPr/>
          </p:nvGrpSpPr>
          <p:grpSpPr>
            <a:xfrm>
              <a:off x="10348353" y="1271413"/>
              <a:ext cx="219846" cy="263399"/>
              <a:chOff x="8721573" y="1756372"/>
              <a:chExt cx="504624" cy="604601"/>
            </a:xfrm>
            <a:effectLst/>
          </p:grpSpPr>
          <p:sp>
            <p:nvSpPr>
              <p:cNvPr id="119" name="Freeform 88">
                <a:extLst>
                  <a:ext uri="{FF2B5EF4-FFF2-40B4-BE49-F238E27FC236}">
                    <a16:creationId xmlns:a16="http://schemas.microsoft.com/office/drawing/2014/main" id="{CE47F25B-BAA4-5E09-56B7-A6AE68C9DB7B}"/>
                  </a:ext>
                </a:extLst>
              </p:cNvPr>
              <p:cNvSpPr>
                <a:spLocks/>
              </p:cNvSpPr>
              <p:nvPr/>
            </p:nvSpPr>
            <p:spPr bwMode="auto">
              <a:xfrm>
                <a:off x="8782369" y="1810878"/>
                <a:ext cx="443828" cy="55009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120" name="file" descr="file, paper, sheet">
                <a:extLst>
                  <a:ext uri="{FF2B5EF4-FFF2-40B4-BE49-F238E27FC236}">
                    <a16:creationId xmlns:a16="http://schemas.microsoft.com/office/drawing/2014/main" id="{8D61EE79-A1A6-F3BB-8C89-88C5764EED72}"/>
                  </a:ext>
                </a:extLst>
              </p:cNvPr>
              <p:cNvGrpSpPr/>
              <p:nvPr/>
            </p:nvGrpSpPr>
            <p:grpSpPr>
              <a:xfrm>
                <a:off x="8721573" y="1756372"/>
                <a:ext cx="443832" cy="550097"/>
                <a:chOff x="8018464" y="4649789"/>
                <a:chExt cx="225427" cy="279401"/>
              </a:xfrm>
            </p:grpSpPr>
            <p:sp>
              <p:nvSpPr>
                <p:cNvPr id="121" name="Freeform 88">
                  <a:extLst>
                    <a:ext uri="{FF2B5EF4-FFF2-40B4-BE49-F238E27FC236}">
                      <a16:creationId xmlns:a16="http://schemas.microsoft.com/office/drawing/2014/main" id="{52F4A033-A3FC-09F0-0827-E43077FA5ADF}"/>
                    </a:ext>
                  </a:extLst>
                </p:cNvPr>
                <p:cNvSpPr>
                  <a:spLocks/>
                </p:cNvSpPr>
                <p:nvPr/>
              </p:nvSpPr>
              <p:spPr bwMode="auto">
                <a:xfrm>
                  <a:off x="8018466" y="4649790"/>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89">
                  <a:extLst>
                    <a:ext uri="{FF2B5EF4-FFF2-40B4-BE49-F238E27FC236}">
                      <a16:creationId xmlns:a16="http://schemas.microsoft.com/office/drawing/2014/main" id="{F8FA11A6-55FC-2390-A055-87B3520AC140}"/>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3" name="Line 90">
                  <a:extLst>
                    <a:ext uri="{FF2B5EF4-FFF2-40B4-BE49-F238E27FC236}">
                      <a16:creationId xmlns:a16="http://schemas.microsoft.com/office/drawing/2014/main" id="{64235566-99ED-5358-5128-0965DD6E28BA}"/>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5" name="Picture 4">
              <a:extLst>
                <a:ext uri="{FF2B5EF4-FFF2-40B4-BE49-F238E27FC236}">
                  <a16:creationId xmlns:a16="http://schemas.microsoft.com/office/drawing/2014/main" id="{A619F9B4-8C12-F4D7-0311-58C0A9017A43}"/>
                </a:ext>
              </a:extLst>
            </p:cNvPr>
            <p:cNvPicPr>
              <a:picLocks noChangeAspect="1"/>
            </p:cNvPicPr>
            <p:nvPr/>
          </p:nvPicPr>
          <p:blipFill rotWithShape="1">
            <a:blip r:embed="rId14"/>
            <a:srcRect l="28263" t="2521" r="26768" b="-2521"/>
            <a:stretch/>
          </p:blipFill>
          <p:spPr>
            <a:xfrm>
              <a:off x="9176008" y="1235493"/>
              <a:ext cx="481196" cy="361137"/>
            </a:xfrm>
            <a:prstGeom prst="rect">
              <a:avLst/>
            </a:prstGeom>
          </p:spPr>
        </p:pic>
        <p:pic>
          <p:nvPicPr>
            <p:cNvPr id="4" name="Graphic 1">
              <a:extLst>
                <a:ext uri="{FF2B5EF4-FFF2-40B4-BE49-F238E27FC236}">
                  <a16:creationId xmlns:a16="http://schemas.microsoft.com/office/drawing/2014/main" id="{7CAA668D-A626-3B97-1C23-0B3770F16B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29788" y="1249036"/>
              <a:ext cx="287490" cy="314809"/>
            </a:xfrm>
            <a:prstGeom prst="rect">
              <a:avLst/>
            </a:prstGeom>
          </p:spPr>
        </p:pic>
      </p:grpSp>
    </p:spTree>
    <p:extLst>
      <p:ext uri="{BB962C8B-B14F-4D97-AF65-F5344CB8AC3E}">
        <p14:creationId xmlns:p14="http://schemas.microsoft.com/office/powerpoint/2010/main" val="21315749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CB328C-A2C6-DD83-9D45-0ADBFA9C1DB5}"/>
              </a:ext>
            </a:extLst>
          </p:cNvPr>
          <p:cNvSpPr>
            <a:spLocks noGrp="1"/>
          </p:cNvSpPr>
          <p:nvPr>
            <p:ph type="title"/>
          </p:nvPr>
        </p:nvSpPr>
        <p:spPr>
          <a:xfrm>
            <a:off x="588263" y="457200"/>
            <a:ext cx="11018520" cy="553998"/>
          </a:xfrm>
        </p:spPr>
        <p:txBody>
          <a:bodyPr/>
          <a:lstStyle/>
          <a:p>
            <a:r>
              <a:rPr lang="en-US"/>
              <a:t>Enterprise-ready platform</a:t>
            </a:r>
          </a:p>
        </p:txBody>
      </p:sp>
      <p:sp>
        <p:nvSpPr>
          <p:cNvPr id="77" name="Rounded Rectangle 1">
            <a:extLst>
              <a:ext uri="{FF2B5EF4-FFF2-40B4-BE49-F238E27FC236}">
                <a16:creationId xmlns:a16="http://schemas.microsoft.com/office/drawing/2014/main" id="{C7C573FF-9597-F1A0-0409-AA76576BBF19}"/>
              </a:ext>
              <a:ext uri="{C183D7F6-B498-43B3-948B-1728B52AA6E4}">
                <adec:decorative xmlns:adec="http://schemas.microsoft.com/office/drawing/2017/decorative" val="0"/>
              </a:ext>
            </a:extLst>
          </p:cNvPr>
          <p:cNvSpPr/>
          <p:nvPr/>
        </p:nvSpPr>
        <p:spPr bwMode="auto">
          <a:xfrm>
            <a:off x="580800" y="2019300"/>
            <a:ext cx="1991074" cy="3931920"/>
          </a:xfrm>
          <a:prstGeom prst="roundRect">
            <a:avLst>
              <a:gd name="adj" fmla="val 44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R="0" lvl="0" indent="0" algn="ctr" defTabSz="932742" fontAlgn="base">
              <a:lnSpc>
                <a:spcPct val="100000"/>
              </a:lnSpc>
              <a:spcBef>
                <a:spcPct val="0"/>
              </a:spcBef>
              <a:spcAft>
                <a:spcPct val="0"/>
              </a:spcAft>
              <a:buClrTx/>
              <a:buSzPct val="90000"/>
              <a:buFontTx/>
              <a:buNone/>
              <a:tabLst/>
              <a:defRPr/>
            </a:pPr>
            <a:r>
              <a:rPr lang="en-US" sz="2000">
                <a:solidFill>
                  <a:schemeClr val="tx1"/>
                </a:solidFill>
                <a:latin typeface="+mj-lt"/>
                <a:cs typeface="Segoe UI" panose="020B0502040204020203" pitchFamily="34" charset="0"/>
              </a:rPr>
              <a:t>Data</a:t>
            </a:r>
            <a:br>
              <a:rPr lang="en-US" sz="2000">
                <a:solidFill>
                  <a:schemeClr val="tx1"/>
                </a:solidFill>
                <a:latin typeface="+mj-lt"/>
                <a:cs typeface="Segoe UI" panose="020B0502040204020203" pitchFamily="34" charset="0"/>
              </a:rPr>
            </a:br>
            <a:r>
              <a:rPr lang="en-US" sz="2000">
                <a:solidFill>
                  <a:schemeClr val="tx1"/>
                </a:solidFill>
                <a:latin typeface="+mj-lt"/>
                <a:cs typeface="Segoe UI" panose="020B0502040204020203" pitchFamily="34" charset="0"/>
              </a:rPr>
              <a:t>encryption</a:t>
            </a:r>
          </a:p>
        </p:txBody>
      </p:sp>
      <p:sp>
        <p:nvSpPr>
          <p:cNvPr id="90" name="Rounded Rectangle 1">
            <a:extLst>
              <a:ext uri="{FF2B5EF4-FFF2-40B4-BE49-F238E27FC236}">
                <a16:creationId xmlns:a16="http://schemas.microsoft.com/office/drawing/2014/main" id="{22EE838E-BB1C-87BD-D1D8-05882F77D4B8}"/>
              </a:ext>
              <a:ext uri="{C183D7F6-B498-43B3-948B-1728B52AA6E4}">
                <adec:decorative xmlns:adec="http://schemas.microsoft.com/office/drawing/2017/decorative" val="0"/>
              </a:ext>
            </a:extLst>
          </p:cNvPr>
          <p:cNvSpPr/>
          <p:nvPr/>
        </p:nvSpPr>
        <p:spPr bwMode="auto">
          <a:xfrm>
            <a:off x="2844696" y="2019300"/>
            <a:ext cx="1991074" cy="3931920"/>
          </a:xfrm>
          <a:prstGeom prst="roundRect">
            <a:avLst>
              <a:gd name="adj" fmla="val 44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000">
                <a:solidFill>
                  <a:schemeClr val="tx1"/>
                </a:solidFill>
                <a:latin typeface="+mj-lt"/>
                <a:cs typeface="Segoe UI" panose="020B0502040204020203" pitchFamily="34" charset="0"/>
              </a:rPr>
              <a:t>Authentication</a:t>
            </a:r>
          </a:p>
        </p:txBody>
      </p:sp>
      <p:sp>
        <p:nvSpPr>
          <p:cNvPr id="91" name="Rounded Rectangle 1">
            <a:extLst>
              <a:ext uri="{FF2B5EF4-FFF2-40B4-BE49-F238E27FC236}">
                <a16:creationId xmlns:a16="http://schemas.microsoft.com/office/drawing/2014/main" id="{5B814419-DC5C-3AAC-9CC6-E7991443F807}"/>
              </a:ext>
              <a:ext uri="{C183D7F6-B498-43B3-948B-1728B52AA6E4}">
                <adec:decorative xmlns:adec="http://schemas.microsoft.com/office/drawing/2017/decorative" val="0"/>
              </a:ext>
            </a:extLst>
          </p:cNvPr>
          <p:cNvSpPr/>
          <p:nvPr/>
        </p:nvSpPr>
        <p:spPr bwMode="auto">
          <a:xfrm>
            <a:off x="5108592" y="2019300"/>
            <a:ext cx="1991074" cy="3931920"/>
          </a:xfrm>
          <a:prstGeom prst="roundRect">
            <a:avLst>
              <a:gd name="adj" fmla="val 44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000">
                <a:solidFill>
                  <a:schemeClr val="tx1"/>
                </a:solidFill>
                <a:latin typeface="+mj-lt"/>
                <a:cs typeface="Segoe UI" panose="020B0502040204020203" pitchFamily="34" charset="0"/>
              </a:rPr>
              <a:t>Network</a:t>
            </a:r>
            <a:br>
              <a:rPr lang="en-US" sz="2000">
                <a:solidFill>
                  <a:schemeClr val="tx1"/>
                </a:solidFill>
                <a:latin typeface="+mj-lt"/>
                <a:cs typeface="Segoe UI" panose="020B0502040204020203" pitchFamily="34" charset="0"/>
              </a:rPr>
            </a:br>
            <a:r>
              <a:rPr lang="en-US" sz="2000">
                <a:solidFill>
                  <a:schemeClr val="tx1"/>
                </a:solidFill>
                <a:latin typeface="+mj-lt"/>
                <a:cs typeface="Segoe UI" panose="020B0502040204020203" pitchFamily="34" charset="0"/>
              </a:rPr>
              <a:t>security</a:t>
            </a:r>
          </a:p>
        </p:txBody>
      </p:sp>
      <p:sp>
        <p:nvSpPr>
          <p:cNvPr id="92" name="Rounded Rectangle 1">
            <a:extLst>
              <a:ext uri="{FF2B5EF4-FFF2-40B4-BE49-F238E27FC236}">
                <a16:creationId xmlns:a16="http://schemas.microsoft.com/office/drawing/2014/main" id="{2AF9FB40-3873-C7D0-11EA-2DDDFD08EE1E}"/>
              </a:ext>
              <a:ext uri="{C183D7F6-B498-43B3-948B-1728B52AA6E4}">
                <adec:decorative xmlns:adec="http://schemas.microsoft.com/office/drawing/2017/decorative" val="0"/>
              </a:ext>
            </a:extLst>
          </p:cNvPr>
          <p:cNvSpPr/>
          <p:nvPr/>
        </p:nvSpPr>
        <p:spPr bwMode="auto">
          <a:xfrm>
            <a:off x="7372488" y="2019300"/>
            <a:ext cx="1991074" cy="3931920"/>
          </a:xfrm>
          <a:prstGeom prst="roundRect">
            <a:avLst>
              <a:gd name="adj" fmla="val 44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000">
                <a:solidFill>
                  <a:schemeClr val="tx1"/>
                </a:solidFill>
                <a:latin typeface="+mj-lt"/>
                <a:cs typeface="Segoe UI" panose="020B0502040204020203" pitchFamily="34" charset="0"/>
              </a:rPr>
              <a:t>Data</a:t>
            </a:r>
            <a:br>
              <a:rPr lang="en-US" sz="2000">
                <a:solidFill>
                  <a:schemeClr val="tx1"/>
                </a:solidFill>
                <a:latin typeface="+mj-lt"/>
                <a:cs typeface="Segoe UI" panose="020B0502040204020203" pitchFamily="34" charset="0"/>
              </a:rPr>
            </a:br>
            <a:r>
              <a:rPr lang="en-US" sz="2000">
                <a:solidFill>
                  <a:schemeClr val="tx1"/>
                </a:solidFill>
                <a:latin typeface="+mj-lt"/>
                <a:cs typeface="Segoe UI" panose="020B0502040204020203" pitchFamily="34" charset="0"/>
              </a:rPr>
              <a:t>privacy</a:t>
            </a:r>
          </a:p>
        </p:txBody>
      </p:sp>
      <p:sp>
        <p:nvSpPr>
          <p:cNvPr id="93" name="Rounded Rectangle 1">
            <a:extLst>
              <a:ext uri="{FF2B5EF4-FFF2-40B4-BE49-F238E27FC236}">
                <a16:creationId xmlns:a16="http://schemas.microsoft.com/office/drawing/2014/main" id="{9A374CB8-CFE7-F966-EDB3-DE63334399D2}"/>
              </a:ext>
              <a:ext uri="{C183D7F6-B498-43B3-948B-1728B52AA6E4}">
                <adec:decorative xmlns:adec="http://schemas.microsoft.com/office/drawing/2017/decorative" val="0"/>
              </a:ext>
            </a:extLst>
          </p:cNvPr>
          <p:cNvSpPr/>
          <p:nvPr/>
        </p:nvSpPr>
        <p:spPr bwMode="auto">
          <a:xfrm>
            <a:off x="9636383" y="2019300"/>
            <a:ext cx="1991074" cy="3931920"/>
          </a:xfrm>
          <a:prstGeom prst="roundRect">
            <a:avLst>
              <a:gd name="adj" fmla="val 44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000">
                <a:solidFill>
                  <a:schemeClr val="tx1"/>
                </a:solidFill>
                <a:latin typeface="+mj-lt"/>
                <a:cs typeface="Segoe UI" panose="020B0502040204020203" pitchFamily="34" charset="0"/>
              </a:rPr>
              <a:t>Compliance</a:t>
            </a:r>
          </a:p>
        </p:txBody>
      </p:sp>
      <p:sp>
        <p:nvSpPr>
          <p:cNvPr id="75" name="Graphic 56">
            <a:extLst>
              <a:ext uri="{FF2B5EF4-FFF2-40B4-BE49-F238E27FC236}">
                <a16:creationId xmlns:a16="http://schemas.microsoft.com/office/drawing/2014/main" id="{8D02EF2F-8422-CCD3-B479-814B4AAEBF07}"/>
              </a:ext>
              <a:ext uri="{C183D7F6-B498-43B3-948B-1728B52AA6E4}">
                <adec:decorative xmlns:adec="http://schemas.microsoft.com/office/drawing/2017/decorative" val="1"/>
              </a:ext>
            </a:extLst>
          </p:cNvPr>
          <p:cNvSpPr>
            <a:spLocks noChangeAspect="1"/>
          </p:cNvSpPr>
          <p:nvPr/>
        </p:nvSpPr>
        <p:spPr>
          <a:xfrm>
            <a:off x="8025129" y="2953791"/>
            <a:ext cx="685792" cy="685790"/>
          </a:xfrm>
          <a:custGeom>
            <a:avLst/>
            <a:gdLst>
              <a:gd name="connsiteX0" fmla="*/ 7535 w 685792"/>
              <a:gd name="connsiteY0" fmla="*/ 7521 h 685790"/>
              <a:gd name="connsiteX1" fmla="*/ 5032 w 685792"/>
              <a:gd name="connsiteY1" fmla="*/ 40988 h 685790"/>
              <a:gd name="connsiteX2" fmla="*/ 7535 w 685792"/>
              <a:gd name="connsiteY2" fmla="*/ 43868 h 685790"/>
              <a:gd name="connsiteX3" fmla="*/ 145861 w 685792"/>
              <a:gd name="connsiteY3" fmla="*/ 182229 h 685790"/>
              <a:gd name="connsiteX4" fmla="*/ 10244 w 685792"/>
              <a:gd name="connsiteY4" fmla="*/ 379396 h 685790"/>
              <a:gd name="connsiteX5" fmla="*/ 29404 w 685792"/>
              <a:gd name="connsiteY5" fmla="*/ 410309 h 685790"/>
              <a:gd name="connsiteX6" fmla="*/ 60136 w 685792"/>
              <a:gd name="connsiteY6" fmla="*/ 391878 h 685790"/>
              <a:gd name="connsiteX7" fmla="*/ 182894 w 685792"/>
              <a:gd name="connsiteY7" fmla="*/ 219262 h 685790"/>
              <a:gd name="connsiteX8" fmla="*/ 244959 w 685792"/>
              <a:gd name="connsiteY8" fmla="*/ 281327 h 685790"/>
              <a:gd name="connsiteX9" fmla="*/ 249220 w 685792"/>
              <a:gd name="connsiteY9" fmla="*/ 475254 h 685790"/>
              <a:gd name="connsiteX10" fmla="*/ 438903 w 685792"/>
              <a:gd name="connsiteY10" fmla="*/ 475237 h 685790"/>
              <a:gd name="connsiteX11" fmla="*/ 641866 w 685792"/>
              <a:gd name="connsiteY11" fmla="*/ 678234 h 685790"/>
              <a:gd name="connsiteX12" fmla="*/ 678237 w 685792"/>
              <a:gd name="connsiteY12" fmla="*/ 678285 h 685790"/>
              <a:gd name="connsiteX13" fmla="*/ 680716 w 685792"/>
              <a:gd name="connsiteY13" fmla="*/ 644732 h 685790"/>
              <a:gd name="connsiteX14" fmla="*/ 678213 w 685792"/>
              <a:gd name="connsiteY14" fmla="*/ 641852 h 685790"/>
              <a:gd name="connsiteX15" fmla="*/ 468598 w 685792"/>
              <a:gd name="connsiteY15" fmla="*/ 432203 h 685790"/>
              <a:gd name="connsiteX16" fmla="*/ 468632 w 685792"/>
              <a:gd name="connsiteY16" fmla="*/ 432134 h 685790"/>
              <a:gd name="connsiteX17" fmla="*/ 230317 w 685792"/>
              <a:gd name="connsiteY17" fmla="*/ 193956 h 685790"/>
              <a:gd name="connsiteX18" fmla="*/ 230386 w 685792"/>
              <a:gd name="connsiteY18" fmla="*/ 193887 h 685790"/>
              <a:gd name="connsiteX19" fmla="*/ 191535 w 685792"/>
              <a:gd name="connsiteY19" fmla="*/ 155140 h 685790"/>
              <a:gd name="connsiteX20" fmla="*/ 43882 w 685792"/>
              <a:gd name="connsiteY20" fmla="*/ 7521 h 685790"/>
              <a:gd name="connsiteX21" fmla="*/ 7535 w 685792"/>
              <a:gd name="connsiteY21" fmla="*/ 7521 h 685790"/>
              <a:gd name="connsiteX22" fmla="*/ 342891 w 685792"/>
              <a:gd name="connsiteY22" fmla="*/ 119992 h 685790"/>
              <a:gd name="connsiteX23" fmla="*/ 243827 w 685792"/>
              <a:gd name="connsiteY23" fmla="*/ 134566 h 685790"/>
              <a:gd name="connsiteX24" fmla="*/ 286244 w 685792"/>
              <a:gd name="connsiteY24" fmla="*/ 176948 h 685790"/>
              <a:gd name="connsiteX25" fmla="*/ 625681 w 685792"/>
              <a:gd name="connsiteY25" fmla="*/ 392015 h 685790"/>
              <a:gd name="connsiteX26" fmla="*/ 657282 w 685792"/>
              <a:gd name="connsiteY26" fmla="*/ 410014 h 685790"/>
              <a:gd name="connsiteX27" fmla="*/ 675573 w 685792"/>
              <a:gd name="connsiteY27" fmla="*/ 379568 h 685790"/>
              <a:gd name="connsiteX28" fmla="*/ 342891 w 685792"/>
              <a:gd name="connsiteY28" fmla="*/ 119992 h 685790"/>
              <a:gd name="connsiteX29" fmla="*/ 349578 w 685792"/>
              <a:gd name="connsiteY29" fmla="*/ 240350 h 685790"/>
              <a:gd name="connsiteX30" fmla="*/ 479914 w 685792"/>
              <a:gd name="connsiteY30" fmla="*/ 370652 h 685790"/>
              <a:gd name="connsiteX31" fmla="*/ 349578 w 685792"/>
              <a:gd name="connsiteY31" fmla="*/ 240350 h 68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5792" h="685790">
                <a:moveTo>
                  <a:pt x="7535" y="7521"/>
                </a:moveTo>
                <a:cubicBezTo>
                  <a:pt x="-1466" y="16520"/>
                  <a:pt x="-2531" y="30750"/>
                  <a:pt x="5032" y="40988"/>
                </a:cubicBezTo>
                <a:lnTo>
                  <a:pt x="7535" y="43868"/>
                </a:lnTo>
                <a:lnTo>
                  <a:pt x="145861" y="182229"/>
                </a:lnTo>
                <a:cubicBezTo>
                  <a:pt x="78413" y="229502"/>
                  <a:pt x="30265" y="299504"/>
                  <a:pt x="10244" y="379396"/>
                </a:cubicBezTo>
                <a:cubicBezTo>
                  <a:pt x="6998" y="393225"/>
                  <a:pt x="15576" y="407065"/>
                  <a:pt x="29404" y="410309"/>
                </a:cubicBezTo>
                <a:cubicBezTo>
                  <a:pt x="42947" y="413487"/>
                  <a:pt x="56563" y="405323"/>
                  <a:pt x="60136" y="391878"/>
                </a:cubicBezTo>
                <a:cubicBezTo>
                  <a:pt x="77929" y="320966"/>
                  <a:pt x="121751" y="259345"/>
                  <a:pt x="182894" y="219262"/>
                </a:cubicBezTo>
                <a:lnTo>
                  <a:pt x="244959" y="281327"/>
                </a:lnTo>
                <a:cubicBezTo>
                  <a:pt x="192584" y="336054"/>
                  <a:pt x="194492" y="422879"/>
                  <a:pt x="249220" y="475254"/>
                </a:cubicBezTo>
                <a:cubicBezTo>
                  <a:pt x="302261" y="526013"/>
                  <a:pt x="385870" y="526006"/>
                  <a:pt x="438903" y="475237"/>
                </a:cubicBezTo>
                <a:lnTo>
                  <a:pt x="641866" y="678234"/>
                </a:lnTo>
                <a:cubicBezTo>
                  <a:pt x="651895" y="688291"/>
                  <a:pt x="668180" y="688311"/>
                  <a:pt x="678237" y="678285"/>
                </a:cubicBezTo>
                <a:cubicBezTo>
                  <a:pt x="687276" y="669267"/>
                  <a:pt x="688332" y="654981"/>
                  <a:pt x="680716" y="644732"/>
                </a:cubicBezTo>
                <a:lnTo>
                  <a:pt x="678213" y="641852"/>
                </a:lnTo>
                <a:lnTo>
                  <a:pt x="468598" y="432203"/>
                </a:lnTo>
                <a:lnTo>
                  <a:pt x="468632" y="432134"/>
                </a:lnTo>
                <a:lnTo>
                  <a:pt x="230317" y="193956"/>
                </a:lnTo>
                <a:lnTo>
                  <a:pt x="230386" y="193887"/>
                </a:lnTo>
                <a:lnTo>
                  <a:pt x="191535" y="155140"/>
                </a:lnTo>
                <a:lnTo>
                  <a:pt x="43882" y="7521"/>
                </a:lnTo>
                <a:cubicBezTo>
                  <a:pt x="33841" y="-2507"/>
                  <a:pt x="17576" y="-2507"/>
                  <a:pt x="7535" y="7521"/>
                </a:cubicBezTo>
                <a:close/>
                <a:moveTo>
                  <a:pt x="342891" y="119992"/>
                </a:moveTo>
                <a:cubicBezTo>
                  <a:pt x="308601" y="119992"/>
                  <a:pt x="275340" y="125067"/>
                  <a:pt x="243827" y="134566"/>
                </a:cubicBezTo>
                <a:lnTo>
                  <a:pt x="286244" y="176948"/>
                </a:lnTo>
                <a:cubicBezTo>
                  <a:pt x="438615" y="146778"/>
                  <a:pt x="587883" y="241356"/>
                  <a:pt x="625681" y="392015"/>
                </a:cubicBezTo>
                <a:cubicBezTo>
                  <a:pt x="629435" y="405714"/>
                  <a:pt x="643587" y="413772"/>
                  <a:pt x="657282" y="410014"/>
                </a:cubicBezTo>
                <a:cubicBezTo>
                  <a:pt x="670535" y="406382"/>
                  <a:pt x="678590" y="392972"/>
                  <a:pt x="675573" y="379568"/>
                </a:cubicBezTo>
                <a:cubicBezTo>
                  <a:pt x="637315" y="226997"/>
                  <a:pt x="500186" y="120002"/>
                  <a:pt x="342891" y="119992"/>
                </a:cubicBezTo>
                <a:close/>
                <a:moveTo>
                  <a:pt x="349578" y="240350"/>
                </a:moveTo>
                <a:lnTo>
                  <a:pt x="479914" y="370652"/>
                </a:lnTo>
                <a:cubicBezTo>
                  <a:pt x="476420" y="300173"/>
                  <a:pt x="420057" y="243824"/>
                  <a:pt x="349578" y="24035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76" name="Graphic 60">
            <a:extLst>
              <a:ext uri="{FF2B5EF4-FFF2-40B4-BE49-F238E27FC236}">
                <a16:creationId xmlns:a16="http://schemas.microsoft.com/office/drawing/2014/main" id="{4EE22DBE-6F5C-9145-EBDF-03A5FA5FD22D}"/>
              </a:ext>
              <a:ext uri="{C183D7F6-B498-43B3-948B-1728B52AA6E4}">
                <adec:decorative xmlns:adec="http://schemas.microsoft.com/office/drawing/2017/decorative" val="1"/>
              </a:ext>
            </a:extLst>
          </p:cNvPr>
          <p:cNvSpPr>
            <a:spLocks noChangeAspect="1"/>
          </p:cNvSpPr>
          <p:nvPr/>
        </p:nvSpPr>
        <p:spPr>
          <a:xfrm>
            <a:off x="10289020" y="2988076"/>
            <a:ext cx="685800" cy="617220"/>
          </a:xfrm>
          <a:custGeom>
            <a:avLst/>
            <a:gdLst>
              <a:gd name="connsiteX0" fmla="*/ 60008 w 685800"/>
              <a:gd name="connsiteY0" fmla="*/ 0 h 617220"/>
              <a:gd name="connsiteX1" fmla="*/ 34290 w 685800"/>
              <a:gd name="connsiteY1" fmla="*/ 25718 h 617220"/>
              <a:gd name="connsiteX2" fmla="*/ 60008 w 685800"/>
              <a:gd name="connsiteY2" fmla="*/ 51435 h 617220"/>
              <a:gd name="connsiteX3" fmla="*/ 95738 w 685800"/>
              <a:gd name="connsiteY3" fmla="*/ 51435 h 617220"/>
              <a:gd name="connsiteX4" fmla="*/ 1886 w 685800"/>
              <a:gd name="connsiteY4" fmla="*/ 281761 h 617220"/>
              <a:gd name="connsiteX5" fmla="*/ 0 w 685800"/>
              <a:gd name="connsiteY5" fmla="*/ 291465 h 617220"/>
              <a:gd name="connsiteX6" fmla="*/ 120015 w 685800"/>
              <a:gd name="connsiteY6" fmla="*/ 411480 h 617220"/>
              <a:gd name="connsiteX7" fmla="*/ 240030 w 685800"/>
              <a:gd name="connsiteY7" fmla="*/ 291465 h 617220"/>
              <a:gd name="connsiteX8" fmla="*/ 238144 w 685800"/>
              <a:gd name="connsiteY8" fmla="*/ 281761 h 617220"/>
              <a:gd name="connsiteX9" fmla="*/ 144292 w 685800"/>
              <a:gd name="connsiteY9" fmla="*/ 51435 h 617220"/>
              <a:gd name="connsiteX10" fmla="*/ 317183 w 685800"/>
              <a:gd name="connsiteY10" fmla="*/ 51435 h 617220"/>
              <a:gd name="connsiteX11" fmla="*/ 317183 w 685800"/>
              <a:gd name="connsiteY11" fmla="*/ 462915 h 617220"/>
              <a:gd name="connsiteX12" fmla="*/ 180125 w 685800"/>
              <a:gd name="connsiteY12" fmla="*/ 462915 h 617220"/>
              <a:gd name="connsiteX13" fmla="*/ 102973 w 685800"/>
              <a:gd name="connsiteY13" fmla="*/ 540068 h 617220"/>
              <a:gd name="connsiteX14" fmla="*/ 180125 w 685800"/>
              <a:gd name="connsiteY14" fmla="*/ 617220 h 617220"/>
              <a:gd name="connsiteX15" fmla="*/ 505778 w 685800"/>
              <a:gd name="connsiteY15" fmla="*/ 617220 h 617220"/>
              <a:gd name="connsiteX16" fmla="*/ 582930 w 685800"/>
              <a:gd name="connsiteY16" fmla="*/ 540068 h 617220"/>
              <a:gd name="connsiteX17" fmla="*/ 505778 w 685800"/>
              <a:gd name="connsiteY17" fmla="*/ 462915 h 617220"/>
              <a:gd name="connsiteX18" fmla="*/ 368618 w 685800"/>
              <a:gd name="connsiteY18" fmla="*/ 462915 h 617220"/>
              <a:gd name="connsiteX19" fmla="*/ 368618 w 685800"/>
              <a:gd name="connsiteY19" fmla="*/ 51435 h 617220"/>
              <a:gd name="connsiteX20" fmla="*/ 541508 w 685800"/>
              <a:gd name="connsiteY20" fmla="*/ 51435 h 617220"/>
              <a:gd name="connsiteX21" fmla="*/ 447656 w 685800"/>
              <a:gd name="connsiteY21" fmla="*/ 281761 h 617220"/>
              <a:gd name="connsiteX22" fmla="*/ 445770 w 685800"/>
              <a:gd name="connsiteY22" fmla="*/ 291465 h 617220"/>
              <a:gd name="connsiteX23" fmla="*/ 565785 w 685800"/>
              <a:gd name="connsiteY23" fmla="*/ 411480 h 617220"/>
              <a:gd name="connsiteX24" fmla="*/ 685800 w 685800"/>
              <a:gd name="connsiteY24" fmla="*/ 291465 h 617220"/>
              <a:gd name="connsiteX25" fmla="*/ 683914 w 685800"/>
              <a:gd name="connsiteY25" fmla="*/ 281761 h 617220"/>
              <a:gd name="connsiteX26" fmla="*/ 590062 w 685800"/>
              <a:gd name="connsiteY26" fmla="*/ 51435 h 617220"/>
              <a:gd name="connsiteX27" fmla="*/ 625793 w 685800"/>
              <a:gd name="connsiteY27" fmla="*/ 51435 h 617220"/>
              <a:gd name="connsiteX28" fmla="*/ 651510 w 685800"/>
              <a:gd name="connsiteY28" fmla="*/ 25718 h 617220"/>
              <a:gd name="connsiteX29" fmla="*/ 625793 w 685800"/>
              <a:gd name="connsiteY29" fmla="*/ 0 h 617220"/>
              <a:gd name="connsiteX30" fmla="*/ 60008 w 685800"/>
              <a:gd name="connsiteY30" fmla="*/ 0 h 617220"/>
              <a:gd name="connsiteX31" fmla="*/ 120015 w 685800"/>
              <a:gd name="connsiteY31" fmla="*/ 128176 h 617220"/>
              <a:gd name="connsiteX32" fmla="*/ 176079 w 685800"/>
              <a:gd name="connsiteY32" fmla="*/ 265748 h 617220"/>
              <a:gd name="connsiteX33" fmla="*/ 63951 w 685800"/>
              <a:gd name="connsiteY33" fmla="*/ 265748 h 617220"/>
              <a:gd name="connsiteX34" fmla="*/ 120015 w 685800"/>
              <a:gd name="connsiteY34" fmla="*/ 128176 h 617220"/>
              <a:gd name="connsiteX35" fmla="*/ 509721 w 685800"/>
              <a:gd name="connsiteY35" fmla="*/ 265748 h 617220"/>
              <a:gd name="connsiteX36" fmla="*/ 565785 w 685800"/>
              <a:gd name="connsiteY36" fmla="*/ 128176 h 617220"/>
              <a:gd name="connsiteX37" fmla="*/ 621849 w 685800"/>
              <a:gd name="connsiteY37" fmla="*/ 265748 h 617220"/>
              <a:gd name="connsiteX38" fmla="*/ 509721 w 685800"/>
              <a:gd name="connsiteY38" fmla="*/ 265748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85800" h="617220">
                <a:moveTo>
                  <a:pt x="60008" y="0"/>
                </a:moveTo>
                <a:cubicBezTo>
                  <a:pt x="45804" y="0"/>
                  <a:pt x="34290" y="11514"/>
                  <a:pt x="34290" y="25718"/>
                </a:cubicBezTo>
                <a:cubicBezTo>
                  <a:pt x="34290" y="39921"/>
                  <a:pt x="45804" y="51435"/>
                  <a:pt x="60008" y="51435"/>
                </a:cubicBezTo>
                <a:lnTo>
                  <a:pt x="95738" y="51435"/>
                </a:lnTo>
                <a:lnTo>
                  <a:pt x="1886" y="281761"/>
                </a:lnTo>
                <a:cubicBezTo>
                  <a:pt x="636" y="284844"/>
                  <a:pt x="-5" y="288139"/>
                  <a:pt x="0" y="291465"/>
                </a:cubicBezTo>
                <a:cubicBezTo>
                  <a:pt x="0" y="357748"/>
                  <a:pt x="53732" y="411480"/>
                  <a:pt x="120015" y="411480"/>
                </a:cubicBezTo>
                <a:cubicBezTo>
                  <a:pt x="186298" y="411480"/>
                  <a:pt x="240030" y="357748"/>
                  <a:pt x="240030" y="291465"/>
                </a:cubicBezTo>
                <a:cubicBezTo>
                  <a:pt x="240035" y="288139"/>
                  <a:pt x="239394" y="284844"/>
                  <a:pt x="238144" y="281761"/>
                </a:cubicBezTo>
                <a:lnTo>
                  <a:pt x="144292" y="51435"/>
                </a:lnTo>
                <a:lnTo>
                  <a:pt x="317183" y="51435"/>
                </a:lnTo>
                <a:lnTo>
                  <a:pt x="317183" y="462915"/>
                </a:lnTo>
                <a:lnTo>
                  <a:pt x="180125" y="462915"/>
                </a:lnTo>
                <a:cubicBezTo>
                  <a:pt x="137515" y="462915"/>
                  <a:pt x="102973" y="497459"/>
                  <a:pt x="102973" y="540068"/>
                </a:cubicBezTo>
                <a:cubicBezTo>
                  <a:pt x="102973" y="582676"/>
                  <a:pt x="137515" y="617220"/>
                  <a:pt x="180125" y="617220"/>
                </a:cubicBezTo>
                <a:lnTo>
                  <a:pt x="505778" y="617220"/>
                </a:lnTo>
                <a:cubicBezTo>
                  <a:pt x="548386" y="617220"/>
                  <a:pt x="582930" y="582676"/>
                  <a:pt x="582930" y="540068"/>
                </a:cubicBezTo>
                <a:cubicBezTo>
                  <a:pt x="582930" y="497459"/>
                  <a:pt x="548386" y="462915"/>
                  <a:pt x="505778" y="462915"/>
                </a:cubicBezTo>
                <a:lnTo>
                  <a:pt x="368618" y="462915"/>
                </a:lnTo>
                <a:lnTo>
                  <a:pt x="368618" y="51435"/>
                </a:lnTo>
                <a:lnTo>
                  <a:pt x="541508" y="51435"/>
                </a:lnTo>
                <a:lnTo>
                  <a:pt x="447656" y="281761"/>
                </a:lnTo>
                <a:cubicBezTo>
                  <a:pt x="446404" y="284844"/>
                  <a:pt x="445767" y="288139"/>
                  <a:pt x="445770" y="291465"/>
                </a:cubicBezTo>
                <a:cubicBezTo>
                  <a:pt x="445770" y="357748"/>
                  <a:pt x="499502" y="411480"/>
                  <a:pt x="565785" y="411480"/>
                </a:cubicBezTo>
                <a:cubicBezTo>
                  <a:pt x="632068" y="411480"/>
                  <a:pt x="685800" y="357748"/>
                  <a:pt x="685800" y="291465"/>
                </a:cubicBezTo>
                <a:cubicBezTo>
                  <a:pt x="685803" y="288139"/>
                  <a:pt x="685166" y="284844"/>
                  <a:pt x="683914" y="281761"/>
                </a:cubicBezTo>
                <a:lnTo>
                  <a:pt x="590062" y="51435"/>
                </a:lnTo>
                <a:lnTo>
                  <a:pt x="625793" y="51435"/>
                </a:lnTo>
                <a:cubicBezTo>
                  <a:pt x="639995" y="51435"/>
                  <a:pt x="651510" y="39921"/>
                  <a:pt x="651510" y="25718"/>
                </a:cubicBezTo>
                <a:cubicBezTo>
                  <a:pt x="651510" y="11514"/>
                  <a:pt x="639995" y="0"/>
                  <a:pt x="625793" y="0"/>
                </a:cubicBezTo>
                <a:lnTo>
                  <a:pt x="60008" y="0"/>
                </a:lnTo>
                <a:close/>
                <a:moveTo>
                  <a:pt x="120015" y="128176"/>
                </a:moveTo>
                <a:lnTo>
                  <a:pt x="176079" y="265748"/>
                </a:lnTo>
                <a:lnTo>
                  <a:pt x="63951" y="265748"/>
                </a:lnTo>
                <a:lnTo>
                  <a:pt x="120015" y="128176"/>
                </a:lnTo>
                <a:close/>
                <a:moveTo>
                  <a:pt x="509721" y="265748"/>
                </a:moveTo>
                <a:lnTo>
                  <a:pt x="565785" y="128176"/>
                </a:lnTo>
                <a:lnTo>
                  <a:pt x="621849" y="265748"/>
                </a:lnTo>
                <a:lnTo>
                  <a:pt x="509721" y="265748"/>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73" name="Graphic 64">
            <a:extLst>
              <a:ext uri="{FF2B5EF4-FFF2-40B4-BE49-F238E27FC236}">
                <a16:creationId xmlns:a16="http://schemas.microsoft.com/office/drawing/2014/main" id="{2C432741-9458-11D6-C75C-57D75A011EB5}"/>
              </a:ext>
              <a:ext uri="{C183D7F6-B498-43B3-948B-1728B52AA6E4}">
                <adec:decorative xmlns:adec="http://schemas.microsoft.com/office/drawing/2017/decorative" val="1"/>
              </a:ext>
            </a:extLst>
          </p:cNvPr>
          <p:cNvSpPr>
            <a:spLocks noChangeAspect="1"/>
          </p:cNvSpPr>
          <p:nvPr/>
        </p:nvSpPr>
        <p:spPr>
          <a:xfrm>
            <a:off x="3495619" y="2953787"/>
            <a:ext cx="689228" cy="685799"/>
          </a:xfrm>
          <a:custGeom>
            <a:avLst/>
            <a:gdLst>
              <a:gd name="connsiteX0" fmla="*/ 240030 w 689228"/>
              <a:gd name="connsiteY0" fmla="*/ 224600 h 685799"/>
              <a:gd name="connsiteX1" fmla="*/ 464630 w 689228"/>
              <a:gd name="connsiteY1" fmla="*/ 0 h 685799"/>
              <a:gd name="connsiteX2" fmla="*/ 689229 w 689228"/>
              <a:gd name="connsiteY2" fmla="*/ 221170 h 685799"/>
              <a:gd name="connsiteX3" fmla="*/ 464629 w 689228"/>
              <a:gd name="connsiteY3" fmla="*/ 445770 h 685799"/>
              <a:gd name="connsiteX4" fmla="*/ 411411 w 689228"/>
              <a:gd name="connsiteY4" fmla="*/ 438775 h 685799"/>
              <a:gd name="connsiteX5" fmla="*/ 368618 w 689228"/>
              <a:gd name="connsiteY5" fmla="*/ 480060 h 685799"/>
              <a:gd name="connsiteX6" fmla="*/ 308610 w 689228"/>
              <a:gd name="connsiteY6" fmla="*/ 480060 h 685799"/>
              <a:gd name="connsiteX7" fmla="*/ 308610 w 689228"/>
              <a:gd name="connsiteY7" fmla="*/ 540067 h 685799"/>
              <a:gd name="connsiteX8" fmla="*/ 265748 w 689228"/>
              <a:gd name="connsiteY8" fmla="*/ 582930 h 685799"/>
              <a:gd name="connsiteX9" fmla="*/ 205740 w 689228"/>
              <a:gd name="connsiteY9" fmla="*/ 582930 h 685799"/>
              <a:gd name="connsiteX10" fmla="*/ 205740 w 689228"/>
              <a:gd name="connsiteY10" fmla="*/ 625792 h 685799"/>
              <a:gd name="connsiteX11" fmla="*/ 145732 w 689228"/>
              <a:gd name="connsiteY11" fmla="*/ 685800 h 685799"/>
              <a:gd name="connsiteX12" fmla="*/ 60008 w 689228"/>
              <a:gd name="connsiteY12" fmla="*/ 685800 h 685799"/>
              <a:gd name="connsiteX13" fmla="*/ 0 w 689228"/>
              <a:gd name="connsiteY13" fmla="*/ 625792 h 685799"/>
              <a:gd name="connsiteX14" fmla="*/ 0 w 689228"/>
              <a:gd name="connsiteY14" fmla="*/ 551315 h 685799"/>
              <a:gd name="connsiteX15" fmla="*/ 27638 w 689228"/>
              <a:gd name="connsiteY15" fmla="*/ 484655 h 685799"/>
              <a:gd name="connsiteX16" fmla="*/ 241402 w 689228"/>
              <a:gd name="connsiteY16" fmla="*/ 270822 h 685799"/>
              <a:gd name="connsiteX17" fmla="*/ 243802 w 689228"/>
              <a:gd name="connsiteY17" fmla="*/ 262456 h 685799"/>
              <a:gd name="connsiteX18" fmla="*/ 240030 w 689228"/>
              <a:gd name="connsiteY18" fmla="*/ 224599 h 685799"/>
              <a:gd name="connsiteX19" fmla="*/ 558927 w 689228"/>
              <a:gd name="connsiteY19" fmla="*/ 169735 h 685799"/>
              <a:gd name="connsiteX20" fmla="*/ 516065 w 689228"/>
              <a:gd name="connsiteY20" fmla="*/ 126873 h 685799"/>
              <a:gd name="connsiteX21" fmla="*/ 473202 w 689228"/>
              <a:gd name="connsiteY21" fmla="*/ 169735 h 685799"/>
              <a:gd name="connsiteX22" fmla="*/ 516065 w 689228"/>
              <a:gd name="connsiteY22" fmla="*/ 212598 h 685799"/>
              <a:gd name="connsiteX23" fmla="*/ 558927 w 689228"/>
              <a:gd name="connsiteY23" fmla="*/ 169735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228" h="685799">
                <a:moveTo>
                  <a:pt x="240030" y="224600"/>
                </a:moveTo>
                <a:cubicBezTo>
                  <a:pt x="240106" y="100588"/>
                  <a:pt x="340618" y="76"/>
                  <a:pt x="464630" y="0"/>
                </a:cubicBezTo>
                <a:cubicBezTo>
                  <a:pt x="587936" y="0"/>
                  <a:pt x="689229" y="96663"/>
                  <a:pt x="689229" y="221170"/>
                </a:cubicBezTo>
                <a:cubicBezTo>
                  <a:pt x="689153" y="345182"/>
                  <a:pt x="588641" y="445694"/>
                  <a:pt x="464629" y="445770"/>
                </a:cubicBezTo>
                <a:cubicBezTo>
                  <a:pt x="446422" y="445770"/>
                  <a:pt x="428454" y="443164"/>
                  <a:pt x="411411" y="438775"/>
                </a:cubicBezTo>
                <a:cubicBezTo>
                  <a:pt x="410563" y="461802"/>
                  <a:pt x="391661" y="480039"/>
                  <a:pt x="368618" y="480060"/>
                </a:cubicBezTo>
                <a:lnTo>
                  <a:pt x="308610" y="480060"/>
                </a:lnTo>
                <a:lnTo>
                  <a:pt x="308610" y="540067"/>
                </a:lnTo>
                <a:cubicBezTo>
                  <a:pt x="308610" y="563728"/>
                  <a:pt x="289408" y="582930"/>
                  <a:pt x="265748" y="582930"/>
                </a:cubicBezTo>
                <a:lnTo>
                  <a:pt x="205740" y="582930"/>
                </a:lnTo>
                <a:lnTo>
                  <a:pt x="205740" y="625792"/>
                </a:lnTo>
                <a:cubicBezTo>
                  <a:pt x="205740" y="658934"/>
                  <a:pt x="178874" y="685800"/>
                  <a:pt x="145732" y="685800"/>
                </a:cubicBezTo>
                <a:lnTo>
                  <a:pt x="60008" y="685800"/>
                </a:lnTo>
                <a:cubicBezTo>
                  <a:pt x="26866" y="685800"/>
                  <a:pt x="0" y="658934"/>
                  <a:pt x="0" y="625792"/>
                </a:cubicBezTo>
                <a:lnTo>
                  <a:pt x="0" y="551315"/>
                </a:lnTo>
                <a:cubicBezTo>
                  <a:pt x="0" y="526283"/>
                  <a:pt x="9944" y="502314"/>
                  <a:pt x="27638" y="484655"/>
                </a:cubicBezTo>
                <a:lnTo>
                  <a:pt x="241402" y="270822"/>
                </a:lnTo>
                <a:cubicBezTo>
                  <a:pt x="243518" y="268592"/>
                  <a:pt x="244414" y="265469"/>
                  <a:pt x="243802" y="262456"/>
                </a:cubicBezTo>
                <a:cubicBezTo>
                  <a:pt x="241449" y="249970"/>
                  <a:pt x="240187" y="237304"/>
                  <a:pt x="240030" y="224599"/>
                </a:cubicBezTo>
                <a:close/>
                <a:moveTo>
                  <a:pt x="558927" y="169735"/>
                </a:moveTo>
                <a:cubicBezTo>
                  <a:pt x="558927" y="146063"/>
                  <a:pt x="539737" y="126873"/>
                  <a:pt x="516065" y="126873"/>
                </a:cubicBezTo>
                <a:cubicBezTo>
                  <a:pt x="492392" y="126873"/>
                  <a:pt x="473202" y="146063"/>
                  <a:pt x="473202" y="169735"/>
                </a:cubicBezTo>
                <a:cubicBezTo>
                  <a:pt x="473202" y="193408"/>
                  <a:pt x="492392" y="212598"/>
                  <a:pt x="516065" y="212598"/>
                </a:cubicBezTo>
                <a:cubicBezTo>
                  <a:pt x="539737" y="212598"/>
                  <a:pt x="558927" y="193408"/>
                  <a:pt x="558927" y="169735"/>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72" name="Graphic 66">
            <a:extLst>
              <a:ext uri="{FF2B5EF4-FFF2-40B4-BE49-F238E27FC236}">
                <a16:creationId xmlns:a16="http://schemas.microsoft.com/office/drawing/2014/main" id="{55E28D54-39FD-EDA2-0627-711EEE770D73}"/>
              </a:ext>
              <a:ext uri="{C183D7F6-B498-43B3-948B-1728B52AA6E4}">
                <adec:decorative xmlns:adec="http://schemas.microsoft.com/office/drawing/2017/decorative" val="1"/>
              </a:ext>
            </a:extLst>
          </p:cNvPr>
          <p:cNvSpPr>
            <a:spLocks noChangeAspect="1"/>
          </p:cNvSpPr>
          <p:nvPr/>
        </p:nvSpPr>
        <p:spPr>
          <a:xfrm>
            <a:off x="1233437" y="2953752"/>
            <a:ext cx="685800" cy="685868"/>
          </a:xfrm>
          <a:custGeom>
            <a:avLst/>
            <a:gdLst>
              <a:gd name="connsiteX0" fmla="*/ 274320 w 685800"/>
              <a:gd name="connsiteY0" fmla="*/ 0 h 685868"/>
              <a:gd name="connsiteX1" fmla="*/ 411480 w 685800"/>
              <a:gd name="connsiteY1" fmla="*/ 137160 h 685868"/>
              <a:gd name="connsiteX2" fmla="*/ 411480 w 685800"/>
              <a:gd name="connsiteY2" fmla="*/ 205740 h 685868"/>
              <a:gd name="connsiteX3" fmla="*/ 497205 w 685800"/>
              <a:gd name="connsiteY3" fmla="*/ 205740 h 685868"/>
              <a:gd name="connsiteX4" fmla="*/ 548640 w 685800"/>
              <a:gd name="connsiteY4" fmla="*/ 257175 h 685868"/>
              <a:gd name="connsiteX5" fmla="*/ 548640 w 685800"/>
              <a:gd name="connsiteY5" fmla="*/ 308610 h 685868"/>
              <a:gd name="connsiteX6" fmla="*/ 517916 w 685800"/>
              <a:gd name="connsiteY6" fmla="*/ 319891 h 685868"/>
              <a:gd name="connsiteX7" fmla="*/ 514247 w 685800"/>
              <a:gd name="connsiteY7" fmla="*/ 323320 h 685868"/>
              <a:gd name="connsiteX8" fmla="*/ 425196 w 685800"/>
              <a:gd name="connsiteY8" fmla="*/ 365771 h 685868"/>
              <a:gd name="connsiteX9" fmla="*/ 377190 w 685800"/>
              <a:gd name="connsiteY9" fmla="*/ 414326 h 685868"/>
              <a:gd name="connsiteX10" fmla="*/ 377190 w 685800"/>
              <a:gd name="connsiteY10" fmla="*/ 500085 h 685868"/>
              <a:gd name="connsiteX11" fmla="*/ 469087 w 685800"/>
              <a:gd name="connsiteY11" fmla="*/ 685869 h 685868"/>
              <a:gd name="connsiteX12" fmla="*/ 51435 w 685800"/>
              <a:gd name="connsiteY12" fmla="*/ 685800 h 685868"/>
              <a:gd name="connsiteX13" fmla="*/ 0 w 685800"/>
              <a:gd name="connsiteY13" fmla="*/ 634365 h 685868"/>
              <a:gd name="connsiteX14" fmla="*/ 0 w 685800"/>
              <a:gd name="connsiteY14" fmla="*/ 257175 h 685868"/>
              <a:gd name="connsiteX15" fmla="*/ 51435 w 685800"/>
              <a:gd name="connsiteY15" fmla="*/ 205740 h 685868"/>
              <a:gd name="connsiteX16" fmla="*/ 137160 w 685800"/>
              <a:gd name="connsiteY16" fmla="*/ 205740 h 685868"/>
              <a:gd name="connsiteX17" fmla="*/ 137160 w 685800"/>
              <a:gd name="connsiteY17" fmla="*/ 137160 h 685868"/>
              <a:gd name="connsiteX18" fmla="*/ 274320 w 685800"/>
              <a:gd name="connsiteY18" fmla="*/ 0 h 685868"/>
              <a:gd name="connsiteX19" fmla="*/ 558378 w 685800"/>
              <a:gd name="connsiteY19" fmla="*/ 347083 h 685868"/>
              <a:gd name="connsiteX20" fmla="*/ 672084 w 685800"/>
              <a:gd name="connsiteY20" fmla="*/ 400061 h 685868"/>
              <a:gd name="connsiteX21" fmla="*/ 685526 w 685800"/>
              <a:gd name="connsiteY21" fmla="*/ 411446 h 685868"/>
              <a:gd name="connsiteX22" fmla="*/ 685800 w 685800"/>
              <a:gd name="connsiteY22" fmla="*/ 414326 h 685868"/>
              <a:gd name="connsiteX23" fmla="*/ 685800 w 685800"/>
              <a:gd name="connsiteY23" fmla="*/ 500085 h 685868"/>
              <a:gd name="connsiteX24" fmla="*/ 552995 w 685800"/>
              <a:gd name="connsiteY24" fmla="*/ 685080 h 685868"/>
              <a:gd name="connsiteX25" fmla="*/ 544320 w 685800"/>
              <a:gd name="connsiteY25" fmla="*/ 685080 h 685868"/>
              <a:gd name="connsiteX26" fmla="*/ 411617 w 685800"/>
              <a:gd name="connsiteY26" fmla="*/ 509172 h 685868"/>
              <a:gd name="connsiteX27" fmla="*/ 411480 w 685800"/>
              <a:gd name="connsiteY27" fmla="*/ 500120 h 685868"/>
              <a:gd name="connsiteX28" fmla="*/ 411480 w 685800"/>
              <a:gd name="connsiteY28" fmla="*/ 414395 h 685868"/>
              <a:gd name="connsiteX29" fmla="*/ 425196 w 685800"/>
              <a:gd name="connsiteY29" fmla="*/ 400096 h 685868"/>
              <a:gd name="connsiteX30" fmla="*/ 538970 w 685800"/>
              <a:gd name="connsiteY30" fmla="*/ 347118 h 685868"/>
              <a:gd name="connsiteX31" fmla="*/ 557826 w 685800"/>
              <a:gd name="connsiteY31" fmla="*/ 346565 h 685868"/>
              <a:gd name="connsiteX32" fmla="*/ 558378 w 685800"/>
              <a:gd name="connsiteY32" fmla="*/ 347118 h 685868"/>
              <a:gd name="connsiteX33" fmla="*/ 274320 w 685800"/>
              <a:gd name="connsiteY33" fmla="*/ 394335 h 685868"/>
              <a:gd name="connsiteX34" fmla="*/ 222885 w 685800"/>
              <a:gd name="connsiteY34" fmla="*/ 445770 h 685868"/>
              <a:gd name="connsiteX35" fmla="*/ 274320 w 685800"/>
              <a:gd name="connsiteY35" fmla="*/ 497205 h 685868"/>
              <a:gd name="connsiteX36" fmla="*/ 325755 w 685800"/>
              <a:gd name="connsiteY36" fmla="*/ 445770 h 685868"/>
              <a:gd name="connsiteX37" fmla="*/ 274320 w 685800"/>
              <a:gd name="connsiteY37" fmla="*/ 394335 h 685868"/>
              <a:gd name="connsiteX38" fmla="*/ 274320 w 685800"/>
              <a:gd name="connsiteY38" fmla="*/ 68580 h 685868"/>
              <a:gd name="connsiteX39" fmla="*/ 205740 w 685800"/>
              <a:gd name="connsiteY39" fmla="*/ 137160 h 685868"/>
              <a:gd name="connsiteX40" fmla="*/ 205740 w 685800"/>
              <a:gd name="connsiteY40" fmla="*/ 205740 h 685868"/>
              <a:gd name="connsiteX41" fmla="*/ 342900 w 685800"/>
              <a:gd name="connsiteY41" fmla="*/ 205740 h 685868"/>
              <a:gd name="connsiteX42" fmla="*/ 342900 w 685800"/>
              <a:gd name="connsiteY42" fmla="*/ 137160 h 685868"/>
              <a:gd name="connsiteX43" fmla="*/ 274320 w 685800"/>
              <a:gd name="connsiteY43" fmla="*/ 68580 h 68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85800" h="685868">
                <a:moveTo>
                  <a:pt x="274320" y="0"/>
                </a:moveTo>
                <a:cubicBezTo>
                  <a:pt x="350071" y="0"/>
                  <a:pt x="411480" y="61409"/>
                  <a:pt x="411480" y="137160"/>
                </a:cubicBezTo>
                <a:lnTo>
                  <a:pt x="411480" y="205740"/>
                </a:lnTo>
                <a:lnTo>
                  <a:pt x="497205" y="205740"/>
                </a:lnTo>
                <a:cubicBezTo>
                  <a:pt x="525612" y="205740"/>
                  <a:pt x="548640" y="228768"/>
                  <a:pt x="548640" y="257175"/>
                </a:cubicBezTo>
                <a:lnTo>
                  <a:pt x="548640" y="308610"/>
                </a:lnTo>
                <a:cubicBezTo>
                  <a:pt x="537702" y="308610"/>
                  <a:pt x="526797" y="312382"/>
                  <a:pt x="517916" y="319891"/>
                </a:cubicBezTo>
                <a:lnTo>
                  <a:pt x="514247" y="323320"/>
                </a:lnTo>
                <a:cubicBezTo>
                  <a:pt x="486404" y="352295"/>
                  <a:pt x="457463" y="365771"/>
                  <a:pt x="425196" y="365771"/>
                </a:cubicBezTo>
                <a:cubicBezTo>
                  <a:pt x="398347" y="365771"/>
                  <a:pt x="377190" y="387820"/>
                  <a:pt x="377190" y="414326"/>
                </a:cubicBezTo>
                <a:lnTo>
                  <a:pt x="377190" y="500085"/>
                </a:lnTo>
                <a:cubicBezTo>
                  <a:pt x="377190" y="581490"/>
                  <a:pt x="408874" y="644789"/>
                  <a:pt x="469087" y="685869"/>
                </a:cubicBezTo>
                <a:lnTo>
                  <a:pt x="51435" y="685800"/>
                </a:lnTo>
                <a:cubicBezTo>
                  <a:pt x="23028" y="685800"/>
                  <a:pt x="0" y="662772"/>
                  <a:pt x="0" y="634365"/>
                </a:cubicBezTo>
                <a:lnTo>
                  <a:pt x="0" y="257175"/>
                </a:lnTo>
                <a:cubicBezTo>
                  <a:pt x="0" y="228768"/>
                  <a:pt x="23028" y="205740"/>
                  <a:pt x="51435" y="205740"/>
                </a:cubicBezTo>
                <a:lnTo>
                  <a:pt x="137160" y="205740"/>
                </a:lnTo>
                <a:lnTo>
                  <a:pt x="137160" y="137160"/>
                </a:lnTo>
                <a:cubicBezTo>
                  <a:pt x="137160" y="61409"/>
                  <a:pt x="198569" y="0"/>
                  <a:pt x="274320" y="0"/>
                </a:cubicBezTo>
                <a:close/>
                <a:moveTo>
                  <a:pt x="558378" y="347083"/>
                </a:moveTo>
                <a:cubicBezTo>
                  <a:pt x="592394" y="382608"/>
                  <a:pt x="630079" y="400061"/>
                  <a:pt x="672084" y="400061"/>
                </a:cubicBezTo>
                <a:cubicBezTo>
                  <a:pt x="678702" y="400061"/>
                  <a:pt x="684257" y="404965"/>
                  <a:pt x="685526" y="411446"/>
                </a:cubicBezTo>
                <a:lnTo>
                  <a:pt x="685800" y="414326"/>
                </a:lnTo>
                <a:lnTo>
                  <a:pt x="685800" y="500085"/>
                </a:lnTo>
                <a:cubicBezTo>
                  <a:pt x="685800" y="592051"/>
                  <a:pt x="640777" y="654596"/>
                  <a:pt x="552995" y="685080"/>
                </a:cubicBezTo>
                <a:cubicBezTo>
                  <a:pt x="550186" y="686057"/>
                  <a:pt x="547129" y="686057"/>
                  <a:pt x="544320" y="685080"/>
                </a:cubicBezTo>
                <a:cubicBezTo>
                  <a:pt x="459417" y="655591"/>
                  <a:pt x="414532" y="596200"/>
                  <a:pt x="411617" y="509172"/>
                </a:cubicBezTo>
                <a:lnTo>
                  <a:pt x="411480" y="500120"/>
                </a:lnTo>
                <a:lnTo>
                  <a:pt x="411480" y="414395"/>
                </a:lnTo>
                <a:cubicBezTo>
                  <a:pt x="411480" y="406508"/>
                  <a:pt x="417652" y="400096"/>
                  <a:pt x="425196" y="400096"/>
                </a:cubicBezTo>
                <a:cubicBezTo>
                  <a:pt x="467133" y="400096"/>
                  <a:pt x="504852" y="382608"/>
                  <a:pt x="538970" y="347118"/>
                </a:cubicBezTo>
                <a:cubicBezTo>
                  <a:pt x="544025" y="341758"/>
                  <a:pt x="552467" y="341511"/>
                  <a:pt x="557826" y="346565"/>
                </a:cubicBezTo>
                <a:cubicBezTo>
                  <a:pt x="558016" y="346744"/>
                  <a:pt x="558200" y="346928"/>
                  <a:pt x="558378" y="347118"/>
                </a:cubicBezTo>
                <a:close/>
                <a:moveTo>
                  <a:pt x="274320" y="394335"/>
                </a:moveTo>
                <a:cubicBezTo>
                  <a:pt x="245913" y="394335"/>
                  <a:pt x="222885" y="417363"/>
                  <a:pt x="222885" y="445770"/>
                </a:cubicBezTo>
                <a:cubicBezTo>
                  <a:pt x="222885" y="474177"/>
                  <a:pt x="245913" y="497205"/>
                  <a:pt x="274320" y="497205"/>
                </a:cubicBezTo>
                <a:cubicBezTo>
                  <a:pt x="302727" y="497205"/>
                  <a:pt x="325755" y="474177"/>
                  <a:pt x="325755" y="445770"/>
                </a:cubicBezTo>
                <a:cubicBezTo>
                  <a:pt x="325755" y="417363"/>
                  <a:pt x="302727" y="394335"/>
                  <a:pt x="274320" y="394335"/>
                </a:cubicBezTo>
                <a:close/>
                <a:moveTo>
                  <a:pt x="274320" y="68580"/>
                </a:moveTo>
                <a:cubicBezTo>
                  <a:pt x="236444" y="68580"/>
                  <a:pt x="205740" y="99284"/>
                  <a:pt x="205740" y="137160"/>
                </a:cubicBezTo>
                <a:lnTo>
                  <a:pt x="205740" y="205740"/>
                </a:lnTo>
                <a:lnTo>
                  <a:pt x="342900" y="205740"/>
                </a:lnTo>
                <a:lnTo>
                  <a:pt x="342900" y="137160"/>
                </a:lnTo>
                <a:cubicBezTo>
                  <a:pt x="342900" y="99284"/>
                  <a:pt x="312196" y="68580"/>
                  <a:pt x="274320" y="6858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74" name="Graphic 68">
            <a:extLst>
              <a:ext uri="{FF2B5EF4-FFF2-40B4-BE49-F238E27FC236}">
                <a16:creationId xmlns:a16="http://schemas.microsoft.com/office/drawing/2014/main" id="{DC6415A6-E5D1-EBDA-A916-9BAFAA67EEB7}"/>
              </a:ext>
              <a:ext uri="{C183D7F6-B498-43B3-948B-1728B52AA6E4}">
                <adec:decorative xmlns:adec="http://schemas.microsoft.com/office/drawing/2017/decorative" val="1"/>
              </a:ext>
            </a:extLst>
          </p:cNvPr>
          <p:cNvSpPr>
            <a:spLocks noChangeAspect="1"/>
          </p:cNvSpPr>
          <p:nvPr/>
        </p:nvSpPr>
        <p:spPr>
          <a:xfrm>
            <a:off x="5744054" y="2936987"/>
            <a:ext cx="720150" cy="719398"/>
          </a:xfrm>
          <a:custGeom>
            <a:avLst/>
            <a:gdLst>
              <a:gd name="connsiteX0" fmla="*/ 236833 w 720150"/>
              <a:gd name="connsiteY0" fmla="*/ 497136 h 719398"/>
              <a:gd name="connsiteX1" fmla="*/ 342995 w 720150"/>
              <a:gd name="connsiteY1" fmla="*/ 497136 h 719398"/>
              <a:gd name="connsiteX2" fmla="*/ 342995 w 720150"/>
              <a:gd name="connsiteY2" fmla="*/ 514281 h 719398"/>
              <a:gd name="connsiteX3" fmla="*/ 390418 w 720150"/>
              <a:gd name="connsiteY3" fmla="*/ 654528 h 719398"/>
              <a:gd name="connsiteX4" fmla="*/ 342995 w 720150"/>
              <a:gd name="connsiteY4" fmla="*/ 685731 h 719398"/>
              <a:gd name="connsiteX5" fmla="*/ 238822 w 720150"/>
              <a:gd name="connsiteY5" fmla="*/ 507252 h 719398"/>
              <a:gd name="connsiteX6" fmla="*/ 236833 w 720150"/>
              <a:gd name="connsiteY6" fmla="*/ 497171 h 719398"/>
              <a:gd name="connsiteX7" fmla="*/ 228946 w 720150"/>
              <a:gd name="connsiteY7" fmla="*/ 445736 h 719398"/>
              <a:gd name="connsiteX8" fmla="*/ 342995 w 720150"/>
              <a:gd name="connsiteY8" fmla="*/ 445736 h 719398"/>
              <a:gd name="connsiteX9" fmla="*/ 342995 w 720150"/>
              <a:gd name="connsiteY9" fmla="*/ 394301 h 719398"/>
              <a:gd name="connsiteX10" fmla="*/ 391309 w 720150"/>
              <a:gd name="connsiteY10" fmla="*/ 342180 h 719398"/>
              <a:gd name="connsiteX11" fmla="*/ 462770 w 720150"/>
              <a:gd name="connsiteY11" fmla="*/ 320234 h 719398"/>
              <a:gd name="connsiteX12" fmla="*/ 460404 w 720150"/>
              <a:gd name="connsiteY12" fmla="*/ 274286 h 719398"/>
              <a:gd name="connsiteX13" fmla="*/ 225551 w 720150"/>
              <a:gd name="connsiteY13" fmla="*/ 274286 h 719398"/>
              <a:gd name="connsiteX14" fmla="*/ 224420 w 720150"/>
              <a:gd name="connsiteY14" fmla="*/ 291019 h 719398"/>
              <a:gd name="connsiteX15" fmla="*/ 228946 w 720150"/>
              <a:gd name="connsiteY15" fmla="*/ 445701 h 719398"/>
              <a:gd name="connsiteX16" fmla="*/ 679071 w 720150"/>
              <a:gd name="connsiteY16" fmla="*/ 274286 h 719398"/>
              <a:gd name="connsiteX17" fmla="*/ 685929 w 720150"/>
              <a:gd name="connsiteY17" fmla="*/ 339094 h 719398"/>
              <a:gd name="connsiteX18" fmla="*/ 584259 w 720150"/>
              <a:gd name="connsiteY18" fmla="*/ 286150 h 719398"/>
              <a:gd name="connsiteX19" fmla="*/ 560016 w 720150"/>
              <a:gd name="connsiteY19" fmla="*/ 274286 h 719398"/>
              <a:gd name="connsiteX20" fmla="*/ 679071 w 720150"/>
              <a:gd name="connsiteY20" fmla="*/ 274286 h 719398"/>
              <a:gd name="connsiteX21" fmla="*/ 36613 w 720150"/>
              <a:gd name="connsiteY21" fmla="*/ 497136 h 719398"/>
              <a:gd name="connsiteX22" fmla="*/ 184266 w 720150"/>
              <a:gd name="connsiteY22" fmla="*/ 497136 h 719398"/>
              <a:gd name="connsiteX23" fmla="*/ 245714 w 720150"/>
              <a:gd name="connsiteY23" fmla="*/ 671775 h 719398"/>
              <a:gd name="connsiteX24" fmla="*/ 41654 w 720150"/>
              <a:gd name="connsiteY24" fmla="*/ 506703 h 719398"/>
              <a:gd name="connsiteX25" fmla="*/ 36613 w 720150"/>
              <a:gd name="connsiteY25" fmla="*/ 497136 h 719398"/>
              <a:gd name="connsiteX26" fmla="*/ 6884 w 720150"/>
              <a:gd name="connsiteY26" fmla="*/ 274251 h 719398"/>
              <a:gd name="connsiteX27" fmla="*/ 173876 w 720150"/>
              <a:gd name="connsiteY27" fmla="*/ 274251 h 719398"/>
              <a:gd name="connsiteX28" fmla="*/ 175008 w 720150"/>
              <a:gd name="connsiteY28" fmla="*/ 425813 h 719398"/>
              <a:gd name="connsiteX29" fmla="*/ 176997 w 720150"/>
              <a:gd name="connsiteY29" fmla="*/ 445701 h 719398"/>
              <a:gd name="connsiteX30" fmla="*/ 15731 w 720150"/>
              <a:gd name="connsiteY30" fmla="*/ 445701 h 719398"/>
              <a:gd name="connsiteX31" fmla="*/ 6884 w 720150"/>
              <a:gd name="connsiteY31" fmla="*/ 274251 h 719398"/>
              <a:gd name="connsiteX32" fmla="*/ 443944 w 720150"/>
              <a:gd name="connsiteY32" fmla="*/ 19682 h 719398"/>
              <a:gd name="connsiteX33" fmla="*/ 440241 w 720150"/>
              <a:gd name="connsiteY33" fmla="*/ 13853 h 719398"/>
              <a:gd name="connsiteX34" fmla="*/ 664361 w 720150"/>
              <a:gd name="connsiteY34" fmla="*/ 222816 h 719398"/>
              <a:gd name="connsiteX35" fmla="*/ 506901 w 720150"/>
              <a:gd name="connsiteY35" fmla="*/ 222816 h 719398"/>
              <a:gd name="connsiteX36" fmla="*/ 443910 w 720150"/>
              <a:gd name="connsiteY36" fmla="*/ 19717 h 719398"/>
              <a:gd name="connsiteX37" fmla="*/ 241496 w 720150"/>
              <a:gd name="connsiteY37" fmla="*/ 15156 h 719398"/>
              <a:gd name="connsiteX38" fmla="*/ 245680 w 720150"/>
              <a:gd name="connsiteY38" fmla="*/ 13887 h 719398"/>
              <a:gd name="connsiteX39" fmla="*/ 181112 w 720150"/>
              <a:gd name="connsiteY39" fmla="*/ 207763 h 719398"/>
              <a:gd name="connsiteX40" fmla="*/ 179020 w 720150"/>
              <a:gd name="connsiteY40" fmla="*/ 222851 h 719398"/>
              <a:gd name="connsiteX41" fmla="*/ 21629 w 720150"/>
              <a:gd name="connsiteY41" fmla="*/ 222851 h 719398"/>
              <a:gd name="connsiteX42" fmla="*/ 241496 w 720150"/>
              <a:gd name="connsiteY42" fmla="*/ 15122 h 719398"/>
              <a:gd name="connsiteX43" fmla="*/ 342995 w 720150"/>
              <a:gd name="connsiteY43" fmla="*/ 0 h 719398"/>
              <a:gd name="connsiteX44" fmla="*/ 453203 w 720150"/>
              <a:gd name="connsiteY44" fmla="*/ 212015 h 719398"/>
              <a:gd name="connsiteX45" fmla="*/ 454780 w 720150"/>
              <a:gd name="connsiteY45" fmla="*/ 222816 h 719398"/>
              <a:gd name="connsiteX46" fmla="*/ 231209 w 720150"/>
              <a:gd name="connsiteY46" fmla="*/ 222816 h 719398"/>
              <a:gd name="connsiteX47" fmla="*/ 342995 w 720150"/>
              <a:gd name="connsiteY47" fmla="*/ 0 h 719398"/>
              <a:gd name="connsiteX48" fmla="*/ 703040 w 720150"/>
              <a:gd name="connsiteY48" fmla="*/ 376333 h 719398"/>
              <a:gd name="connsiteX49" fmla="*/ 561936 w 720150"/>
              <a:gd name="connsiteY49" fmla="*/ 312210 h 719398"/>
              <a:gd name="connsiteX50" fmla="*/ 535533 w 720150"/>
              <a:gd name="connsiteY50" fmla="*/ 312210 h 719398"/>
              <a:gd name="connsiteX51" fmla="*/ 394395 w 720150"/>
              <a:gd name="connsiteY51" fmla="*/ 376333 h 719398"/>
              <a:gd name="connsiteX52" fmla="*/ 377250 w 720150"/>
              <a:gd name="connsiteY52" fmla="*/ 394266 h 719398"/>
              <a:gd name="connsiteX53" fmla="*/ 377250 w 720150"/>
              <a:gd name="connsiteY53" fmla="*/ 514281 h 719398"/>
              <a:gd name="connsiteX54" fmla="*/ 544346 w 720150"/>
              <a:gd name="connsiteY54" fmla="*/ 718718 h 719398"/>
              <a:gd name="connsiteX55" fmla="*/ 553089 w 720150"/>
              <a:gd name="connsiteY55" fmla="*/ 718718 h 719398"/>
              <a:gd name="connsiteX56" fmla="*/ 720150 w 720150"/>
              <a:gd name="connsiteY56" fmla="*/ 514281 h 719398"/>
              <a:gd name="connsiteX57" fmla="*/ 720150 w 720150"/>
              <a:gd name="connsiteY57" fmla="*/ 394266 h 719398"/>
              <a:gd name="connsiteX58" fmla="*/ 703005 w 720150"/>
              <a:gd name="connsiteY58" fmla="*/ 376333 h 71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20150" h="719398">
                <a:moveTo>
                  <a:pt x="236833" y="497136"/>
                </a:moveTo>
                <a:lnTo>
                  <a:pt x="342995" y="497136"/>
                </a:lnTo>
                <a:lnTo>
                  <a:pt x="342995" y="514281"/>
                </a:lnTo>
                <a:cubicBezTo>
                  <a:pt x="342995" y="573535"/>
                  <a:pt x="363226" y="619620"/>
                  <a:pt x="390418" y="654528"/>
                </a:cubicBezTo>
                <a:cubicBezTo>
                  <a:pt x="375364" y="674553"/>
                  <a:pt x="359145" y="685731"/>
                  <a:pt x="342995" y="685731"/>
                </a:cubicBezTo>
                <a:cubicBezTo>
                  <a:pt x="301950" y="685731"/>
                  <a:pt x="260664" y="613894"/>
                  <a:pt x="238822" y="507252"/>
                </a:cubicBezTo>
                <a:lnTo>
                  <a:pt x="236833" y="497171"/>
                </a:lnTo>
                <a:close/>
                <a:moveTo>
                  <a:pt x="228946" y="445736"/>
                </a:moveTo>
                <a:lnTo>
                  <a:pt x="342995" y="445736"/>
                </a:lnTo>
                <a:lnTo>
                  <a:pt x="342995" y="394301"/>
                </a:lnTo>
                <a:cubicBezTo>
                  <a:pt x="342995" y="365154"/>
                  <a:pt x="366175" y="344477"/>
                  <a:pt x="391309" y="342180"/>
                </a:cubicBezTo>
                <a:cubicBezTo>
                  <a:pt x="417815" y="339780"/>
                  <a:pt x="442196" y="330864"/>
                  <a:pt x="462770" y="320234"/>
                </a:cubicBezTo>
                <a:cubicBezTo>
                  <a:pt x="462382" y="304900"/>
                  <a:pt x="461593" y="289579"/>
                  <a:pt x="460404" y="274286"/>
                </a:cubicBezTo>
                <a:lnTo>
                  <a:pt x="225551" y="274286"/>
                </a:lnTo>
                <a:lnTo>
                  <a:pt x="224420" y="291019"/>
                </a:lnTo>
                <a:cubicBezTo>
                  <a:pt x="221439" y="342614"/>
                  <a:pt x="222954" y="394370"/>
                  <a:pt x="228946" y="445701"/>
                </a:cubicBezTo>
                <a:close/>
                <a:moveTo>
                  <a:pt x="679071" y="274286"/>
                </a:moveTo>
                <a:cubicBezTo>
                  <a:pt x="683323" y="295237"/>
                  <a:pt x="685689" y="316908"/>
                  <a:pt x="685929" y="339094"/>
                </a:cubicBezTo>
                <a:cubicBezTo>
                  <a:pt x="640323" y="329253"/>
                  <a:pt x="603084" y="302301"/>
                  <a:pt x="584259" y="286150"/>
                </a:cubicBezTo>
                <a:cubicBezTo>
                  <a:pt x="577312" y="280208"/>
                  <a:pt x="568970" y="276126"/>
                  <a:pt x="560016" y="274286"/>
                </a:cubicBezTo>
                <a:lnTo>
                  <a:pt x="679071" y="274286"/>
                </a:lnTo>
                <a:close/>
                <a:moveTo>
                  <a:pt x="36613" y="497136"/>
                </a:moveTo>
                <a:lnTo>
                  <a:pt x="184266" y="497136"/>
                </a:lnTo>
                <a:cubicBezTo>
                  <a:pt x="196782" y="568528"/>
                  <a:pt x="217973" y="629290"/>
                  <a:pt x="245714" y="671775"/>
                </a:cubicBezTo>
                <a:cubicBezTo>
                  <a:pt x="158544" y="645897"/>
                  <a:pt x="85173" y="586544"/>
                  <a:pt x="41654" y="506703"/>
                </a:cubicBezTo>
                <a:lnTo>
                  <a:pt x="36613" y="497136"/>
                </a:lnTo>
                <a:close/>
                <a:moveTo>
                  <a:pt x="6884" y="274251"/>
                </a:moveTo>
                <a:lnTo>
                  <a:pt x="173876" y="274251"/>
                </a:lnTo>
                <a:cubicBezTo>
                  <a:pt x="170288" y="324724"/>
                  <a:pt x="170667" y="375400"/>
                  <a:pt x="175008" y="425813"/>
                </a:cubicBezTo>
                <a:lnTo>
                  <a:pt x="176997" y="445701"/>
                </a:lnTo>
                <a:lnTo>
                  <a:pt x="15731" y="445701"/>
                </a:lnTo>
                <a:cubicBezTo>
                  <a:pt x="-1637" y="390213"/>
                  <a:pt x="-4680" y="331232"/>
                  <a:pt x="6884" y="274251"/>
                </a:cubicBezTo>
                <a:close/>
                <a:moveTo>
                  <a:pt x="443944" y="19682"/>
                </a:moveTo>
                <a:lnTo>
                  <a:pt x="440241" y="13853"/>
                </a:lnTo>
                <a:cubicBezTo>
                  <a:pt x="543572" y="44527"/>
                  <a:pt x="626538" y="121882"/>
                  <a:pt x="664361" y="222816"/>
                </a:cubicBezTo>
                <a:lnTo>
                  <a:pt x="506901" y="222816"/>
                </a:lnTo>
                <a:cubicBezTo>
                  <a:pt x="496065" y="139972"/>
                  <a:pt x="474085" y="68786"/>
                  <a:pt x="443910" y="19717"/>
                </a:cubicBezTo>
                <a:close/>
                <a:moveTo>
                  <a:pt x="241496" y="15156"/>
                </a:moveTo>
                <a:lnTo>
                  <a:pt x="245680" y="13887"/>
                </a:lnTo>
                <a:cubicBezTo>
                  <a:pt x="215504" y="60179"/>
                  <a:pt x="193044" y="128039"/>
                  <a:pt x="181112" y="207763"/>
                </a:cubicBezTo>
                <a:lnTo>
                  <a:pt x="179020" y="222851"/>
                </a:lnTo>
                <a:lnTo>
                  <a:pt x="21629" y="222851"/>
                </a:lnTo>
                <a:cubicBezTo>
                  <a:pt x="58892" y="123360"/>
                  <a:pt x="140052" y="46681"/>
                  <a:pt x="241496" y="15122"/>
                </a:cubicBezTo>
                <a:close/>
                <a:moveTo>
                  <a:pt x="342995" y="0"/>
                </a:moveTo>
                <a:cubicBezTo>
                  <a:pt x="388189" y="0"/>
                  <a:pt x="433692" y="87165"/>
                  <a:pt x="453203" y="212015"/>
                </a:cubicBezTo>
                <a:lnTo>
                  <a:pt x="454780" y="222816"/>
                </a:lnTo>
                <a:lnTo>
                  <a:pt x="231209" y="222816"/>
                </a:lnTo>
                <a:cubicBezTo>
                  <a:pt x="249726" y="92206"/>
                  <a:pt x="296497" y="0"/>
                  <a:pt x="342995" y="0"/>
                </a:cubicBezTo>
                <a:close/>
                <a:moveTo>
                  <a:pt x="703040" y="376333"/>
                </a:moveTo>
                <a:cubicBezTo>
                  <a:pt x="637649" y="370435"/>
                  <a:pt x="585288" y="332202"/>
                  <a:pt x="561936" y="312210"/>
                </a:cubicBezTo>
                <a:cubicBezTo>
                  <a:pt x="554291" y="305832"/>
                  <a:pt x="543179" y="305832"/>
                  <a:pt x="535533" y="312210"/>
                </a:cubicBezTo>
                <a:cubicBezTo>
                  <a:pt x="512147" y="332202"/>
                  <a:pt x="459752" y="370435"/>
                  <a:pt x="394395" y="376333"/>
                </a:cubicBezTo>
                <a:cubicBezTo>
                  <a:pt x="384914" y="377001"/>
                  <a:pt x="377492" y="384764"/>
                  <a:pt x="377250" y="394266"/>
                </a:cubicBezTo>
                <a:lnTo>
                  <a:pt x="377250" y="514281"/>
                </a:lnTo>
                <a:cubicBezTo>
                  <a:pt x="377250" y="659088"/>
                  <a:pt x="517634" y="710283"/>
                  <a:pt x="544346" y="718718"/>
                </a:cubicBezTo>
                <a:cubicBezTo>
                  <a:pt x="547190" y="719625"/>
                  <a:pt x="550245" y="719625"/>
                  <a:pt x="553089" y="718718"/>
                </a:cubicBezTo>
                <a:cubicBezTo>
                  <a:pt x="579836" y="710283"/>
                  <a:pt x="720150" y="659054"/>
                  <a:pt x="720150" y="514281"/>
                </a:cubicBezTo>
                <a:lnTo>
                  <a:pt x="720150" y="394266"/>
                </a:lnTo>
                <a:cubicBezTo>
                  <a:pt x="719909" y="384764"/>
                  <a:pt x="712487" y="377001"/>
                  <a:pt x="703005" y="376333"/>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Tree>
    <p:extLst>
      <p:ext uri="{BB962C8B-B14F-4D97-AF65-F5344CB8AC3E}">
        <p14:creationId xmlns:p14="http://schemas.microsoft.com/office/powerpoint/2010/main" val="418337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72"/>
                                        </p:tgtEl>
                                        <p:attrNameLst>
                                          <p:attrName>style.visibility</p:attrName>
                                        </p:attrNameLst>
                                      </p:cBhvr>
                                      <p:to>
                                        <p:strVal val="visible"/>
                                      </p:to>
                                    </p:set>
                                    <p:anim calcmode="lin" valueType="num">
                                      <p:cBhvr>
                                        <p:cTn id="7" dur="400" fill="hold"/>
                                        <p:tgtEl>
                                          <p:spTgt spid="72"/>
                                        </p:tgtEl>
                                        <p:attrNameLst>
                                          <p:attrName>ppt_w</p:attrName>
                                        </p:attrNameLst>
                                      </p:cBhvr>
                                      <p:tavLst>
                                        <p:tav tm="0">
                                          <p:val>
                                            <p:fltVal val="0"/>
                                          </p:val>
                                        </p:tav>
                                        <p:tav tm="100000">
                                          <p:val>
                                            <p:strVal val="#ppt_w"/>
                                          </p:val>
                                        </p:tav>
                                      </p:tavLst>
                                    </p:anim>
                                    <p:anim calcmode="lin" valueType="num">
                                      <p:cBhvr>
                                        <p:cTn id="8" dur="400" fill="hold"/>
                                        <p:tgtEl>
                                          <p:spTgt spid="72"/>
                                        </p:tgtEl>
                                        <p:attrNameLst>
                                          <p:attrName>ppt_h</p:attrName>
                                        </p:attrNameLst>
                                      </p:cBhvr>
                                      <p:tavLst>
                                        <p:tav tm="0">
                                          <p:val>
                                            <p:fltVal val="0"/>
                                          </p:val>
                                        </p:tav>
                                        <p:tav tm="100000">
                                          <p:val>
                                            <p:strVal val="#ppt_h"/>
                                          </p:val>
                                        </p:tav>
                                      </p:tavLst>
                                    </p:anim>
                                  </p:childTnLst>
                                </p:cTn>
                              </p:par>
                              <p:par>
                                <p:cTn id="9" presetID="6" presetClass="emph" presetSubtype="0" accel="100000" autoRev="1" fill="hold" grpId="1" nodeType="withEffect">
                                  <p:stCondLst>
                                    <p:cond delay="200"/>
                                  </p:stCondLst>
                                  <p:childTnLst>
                                    <p:animScale>
                                      <p:cBhvr>
                                        <p:cTn id="10" dur="400" fill="hold"/>
                                        <p:tgtEl>
                                          <p:spTgt spid="72"/>
                                        </p:tgtEl>
                                      </p:cBhvr>
                                      <p:by x="110000" y="110000"/>
                                    </p:animScale>
                                  </p:childTnLst>
                                </p:cTn>
                              </p:par>
                              <p:par>
                                <p:cTn id="11" presetID="10" presetClass="entr" presetSubtype="0" fill="hold" grpId="0" nodeType="withEffect">
                                  <p:stCondLst>
                                    <p:cond delay="20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35" presetClass="path" presetSubtype="0" decel="100000" fill="hold" grpId="1" nodeType="withEffect">
                                  <p:stCondLst>
                                    <p:cond delay="200"/>
                                  </p:stCondLst>
                                  <p:childTnLst>
                                    <p:animMotion origin="layout" path="M 2.77556E-17 -3.7037E-6 L 2.77556E-17 0.02616 " pathEditMode="relative" rAng="0" ptsTypes="AA">
                                      <p:cBhvr>
                                        <p:cTn id="15" dur="500" spd="-100000" fill="hold"/>
                                        <p:tgtEl>
                                          <p:spTgt spid="77"/>
                                        </p:tgtEl>
                                        <p:attrNameLst>
                                          <p:attrName>ppt_x</p:attrName>
                                          <p:attrName>ppt_y</p:attrName>
                                        </p:attrNameLst>
                                      </p:cBhvr>
                                      <p:rCtr x="0" y="1296"/>
                                    </p:animMotion>
                                  </p:childTnLst>
                                </p:cTn>
                              </p:par>
                              <p:par>
                                <p:cTn id="16" presetID="23" presetClass="entr" presetSubtype="16" fill="hold" grpId="0" nodeType="withEffect">
                                  <p:stCondLst>
                                    <p:cond delay="400"/>
                                  </p:stCondLst>
                                  <p:childTnLst>
                                    <p:set>
                                      <p:cBhvr>
                                        <p:cTn id="17" dur="1" fill="hold">
                                          <p:stCondLst>
                                            <p:cond delay="0"/>
                                          </p:stCondLst>
                                        </p:cTn>
                                        <p:tgtEl>
                                          <p:spTgt spid="73"/>
                                        </p:tgtEl>
                                        <p:attrNameLst>
                                          <p:attrName>style.visibility</p:attrName>
                                        </p:attrNameLst>
                                      </p:cBhvr>
                                      <p:to>
                                        <p:strVal val="visible"/>
                                      </p:to>
                                    </p:set>
                                    <p:anim calcmode="lin" valueType="num">
                                      <p:cBhvr>
                                        <p:cTn id="18" dur="400" fill="hold"/>
                                        <p:tgtEl>
                                          <p:spTgt spid="73"/>
                                        </p:tgtEl>
                                        <p:attrNameLst>
                                          <p:attrName>ppt_w</p:attrName>
                                        </p:attrNameLst>
                                      </p:cBhvr>
                                      <p:tavLst>
                                        <p:tav tm="0">
                                          <p:val>
                                            <p:fltVal val="0"/>
                                          </p:val>
                                        </p:tav>
                                        <p:tav tm="100000">
                                          <p:val>
                                            <p:strVal val="#ppt_w"/>
                                          </p:val>
                                        </p:tav>
                                      </p:tavLst>
                                    </p:anim>
                                    <p:anim calcmode="lin" valueType="num">
                                      <p:cBhvr>
                                        <p:cTn id="19" dur="400" fill="hold"/>
                                        <p:tgtEl>
                                          <p:spTgt spid="73"/>
                                        </p:tgtEl>
                                        <p:attrNameLst>
                                          <p:attrName>ppt_h</p:attrName>
                                        </p:attrNameLst>
                                      </p:cBhvr>
                                      <p:tavLst>
                                        <p:tav tm="0">
                                          <p:val>
                                            <p:fltVal val="0"/>
                                          </p:val>
                                        </p:tav>
                                        <p:tav tm="100000">
                                          <p:val>
                                            <p:strVal val="#ppt_h"/>
                                          </p:val>
                                        </p:tav>
                                      </p:tavLst>
                                    </p:anim>
                                  </p:childTnLst>
                                </p:cTn>
                              </p:par>
                              <p:par>
                                <p:cTn id="20" presetID="6" presetClass="emph" presetSubtype="0" accel="100000" autoRev="1" fill="hold" grpId="1" nodeType="withEffect">
                                  <p:stCondLst>
                                    <p:cond delay="400"/>
                                  </p:stCondLst>
                                  <p:childTnLst>
                                    <p:animScale>
                                      <p:cBhvr>
                                        <p:cTn id="21" dur="400" fill="hold"/>
                                        <p:tgtEl>
                                          <p:spTgt spid="73"/>
                                        </p:tgtEl>
                                      </p:cBhvr>
                                      <p:by x="110000" y="110000"/>
                                    </p:animScale>
                                  </p:childTnLst>
                                </p:cTn>
                              </p:par>
                              <p:par>
                                <p:cTn id="22" presetID="10" presetClass="entr" presetSubtype="0" fill="hold" grpId="0" nodeType="withEffect">
                                  <p:stCondLst>
                                    <p:cond delay="40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par>
                                <p:cTn id="25" presetID="35" presetClass="path" presetSubtype="0" decel="100000" fill="hold" grpId="1" nodeType="withEffect">
                                  <p:stCondLst>
                                    <p:cond delay="400"/>
                                  </p:stCondLst>
                                  <p:childTnLst>
                                    <p:animMotion origin="layout" path="M 2.77556E-17 -3.7037E-6 L 2.77556E-17 0.02616 " pathEditMode="relative" rAng="0" ptsTypes="AA">
                                      <p:cBhvr>
                                        <p:cTn id="26" dur="500" spd="-100000" fill="hold"/>
                                        <p:tgtEl>
                                          <p:spTgt spid="90"/>
                                        </p:tgtEl>
                                        <p:attrNameLst>
                                          <p:attrName>ppt_x</p:attrName>
                                          <p:attrName>ppt_y</p:attrName>
                                        </p:attrNameLst>
                                      </p:cBhvr>
                                      <p:rCtr x="0" y="1296"/>
                                    </p:animMotion>
                                  </p:childTnLst>
                                </p:cTn>
                              </p:par>
                              <p:par>
                                <p:cTn id="27" presetID="23" presetClass="entr" presetSubtype="16" fill="hold" grpId="0" nodeType="withEffect">
                                  <p:stCondLst>
                                    <p:cond delay="600"/>
                                  </p:stCondLst>
                                  <p:childTnLst>
                                    <p:set>
                                      <p:cBhvr>
                                        <p:cTn id="28" dur="1" fill="hold">
                                          <p:stCondLst>
                                            <p:cond delay="0"/>
                                          </p:stCondLst>
                                        </p:cTn>
                                        <p:tgtEl>
                                          <p:spTgt spid="74"/>
                                        </p:tgtEl>
                                        <p:attrNameLst>
                                          <p:attrName>style.visibility</p:attrName>
                                        </p:attrNameLst>
                                      </p:cBhvr>
                                      <p:to>
                                        <p:strVal val="visible"/>
                                      </p:to>
                                    </p:set>
                                    <p:anim calcmode="lin" valueType="num">
                                      <p:cBhvr>
                                        <p:cTn id="29" dur="400" fill="hold"/>
                                        <p:tgtEl>
                                          <p:spTgt spid="74"/>
                                        </p:tgtEl>
                                        <p:attrNameLst>
                                          <p:attrName>ppt_w</p:attrName>
                                        </p:attrNameLst>
                                      </p:cBhvr>
                                      <p:tavLst>
                                        <p:tav tm="0">
                                          <p:val>
                                            <p:fltVal val="0"/>
                                          </p:val>
                                        </p:tav>
                                        <p:tav tm="100000">
                                          <p:val>
                                            <p:strVal val="#ppt_w"/>
                                          </p:val>
                                        </p:tav>
                                      </p:tavLst>
                                    </p:anim>
                                    <p:anim calcmode="lin" valueType="num">
                                      <p:cBhvr>
                                        <p:cTn id="30" dur="400" fill="hold"/>
                                        <p:tgtEl>
                                          <p:spTgt spid="74"/>
                                        </p:tgtEl>
                                        <p:attrNameLst>
                                          <p:attrName>ppt_h</p:attrName>
                                        </p:attrNameLst>
                                      </p:cBhvr>
                                      <p:tavLst>
                                        <p:tav tm="0">
                                          <p:val>
                                            <p:fltVal val="0"/>
                                          </p:val>
                                        </p:tav>
                                        <p:tav tm="100000">
                                          <p:val>
                                            <p:strVal val="#ppt_h"/>
                                          </p:val>
                                        </p:tav>
                                      </p:tavLst>
                                    </p:anim>
                                  </p:childTnLst>
                                </p:cTn>
                              </p:par>
                              <p:par>
                                <p:cTn id="31" presetID="6" presetClass="emph" presetSubtype="0" accel="100000" autoRev="1" fill="hold" grpId="1" nodeType="withEffect">
                                  <p:stCondLst>
                                    <p:cond delay="600"/>
                                  </p:stCondLst>
                                  <p:childTnLst>
                                    <p:animScale>
                                      <p:cBhvr>
                                        <p:cTn id="32" dur="400" fill="hold"/>
                                        <p:tgtEl>
                                          <p:spTgt spid="74"/>
                                        </p:tgtEl>
                                      </p:cBhvr>
                                      <p:by x="110000" y="110000"/>
                                    </p:animScale>
                                  </p:childTnLst>
                                </p:cTn>
                              </p:par>
                              <p:par>
                                <p:cTn id="33" presetID="10" presetClass="entr" presetSubtype="0" fill="hold" grpId="0" nodeType="withEffect">
                                  <p:stCondLst>
                                    <p:cond delay="60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par>
                                <p:cTn id="36" presetID="35" presetClass="path" presetSubtype="0" decel="100000" fill="hold" grpId="1" nodeType="withEffect">
                                  <p:stCondLst>
                                    <p:cond delay="600"/>
                                  </p:stCondLst>
                                  <p:childTnLst>
                                    <p:animMotion origin="layout" path="M 2.77556E-17 -3.7037E-6 L 2.77556E-17 0.02616 " pathEditMode="relative" rAng="0" ptsTypes="AA">
                                      <p:cBhvr>
                                        <p:cTn id="37" dur="500" spd="-100000" fill="hold"/>
                                        <p:tgtEl>
                                          <p:spTgt spid="91"/>
                                        </p:tgtEl>
                                        <p:attrNameLst>
                                          <p:attrName>ppt_x</p:attrName>
                                          <p:attrName>ppt_y</p:attrName>
                                        </p:attrNameLst>
                                      </p:cBhvr>
                                      <p:rCtr x="0" y="1296"/>
                                    </p:animMotion>
                                  </p:childTnLst>
                                </p:cTn>
                              </p:par>
                              <p:par>
                                <p:cTn id="38" presetID="23" presetClass="entr" presetSubtype="16" fill="hold" grpId="0" nodeType="withEffect">
                                  <p:stCondLst>
                                    <p:cond delay="800"/>
                                  </p:stCondLst>
                                  <p:childTnLst>
                                    <p:set>
                                      <p:cBhvr>
                                        <p:cTn id="39" dur="1" fill="hold">
                                          <p:stCondLst>
                                            <p:cond delay="0"/>
                                          </p:stCondLst>
                                        </p:cTn>
                                        <p:tgtEl>
                                          <p:spTgt spid="75"/>
                                        </p:tgtEl>
                                        <p:attrNameLst>
                                          <p:attrName>style.visibility</p:attrName>
                                        </p:attrNameLst>
                                      </p:cBhvr>
                                      <p:to>
                                        <p:strVal val="visible"/>
                                      </p:to>
                                    </p:set>
                                    <p:anim calcmode="lin" valueType="num">
                                      <p:cBhvr>
                                        <p:cTn id="40" dur="400" fill="hold"/>
                                        <p:tgtEl>
                                          <p:spTgt spid="75"/>
                                        </p:tgtEl>
                                        <p:attrNameLst>
                                          <p:attrName>ppt_w</p:attrName>
                                        </p:attrNameLst>
                                      </p:cBhvr>
                                      <p:tavLst>
                                        <p:tav tm="0">
                                          <p:val>
                                            <p:fltVal val="0"/>
                                          </p:val>
                                        </p:tav>
                                        <p:tav tm="100000">
                                          <p:val>
                                            <p:strVal val="#ppt_w"/>
                                          </p:val>
                                        </p:tav>
                                      </p:tavLst>
                                    </p:anim>
                                    <p:anim calcmode="lin" valueType="num">
                                      <p:cBhvr>
                                        <p:cTn id="41" dur="400" fill="hold"/>
                                        <p:tgtEl>
                                          <p:spTgt spid="75"/>
                                        </p:tgtEl>
                                        <p:attrNameLst>
                                          <p:attrName>ppt_h</p:attrName>
                                        </p:attrNameLst>
                                      </p:cBhvr>
                                      <p:tavLst>
                                        <p:tav tm="0">
                                          <p:val>
                                            <p:fltVal val="0"/>
                                          </p:val>
                                        </p:tav>
                                        <p:tav tm="100000">
                                          <p:val>
                                            <p:strVal val="#ppt_h"/>
                                          </p:val>
                                        </p:tav>
                                      </p:tavLst>
                                    </p:anim>
                                  </p:childTnLst>
                                </p:cTn>
                              </p:par>
                              <p:par>
                                <p:cTn id="42" presetID="6" presetClass="emph" presetSubtype="0" accel="100000" autoRev="1" fill="hold" grpId="1" nodeType="withEffect">
                                  <p:stCondLst>
                                    <p:cond delay="800"/>
                                  </p:stCondLst>
                                  <p:childTnLst>
                                    <p:animScale>
                                      <p:cBhvr>
                                        <p:cTn id="43" dur="400" fill="hold"/>
                                        <p:tgtEl>
                                          <p:spTgt spid="75"/>
                                        </p:tgtEl>
                                      </p:cBhvr>
                                      <p:by x="110000" y="110000"/>
                                    </p:animScale>
                                  </p:childTnLst>
                                </p:cTn>
                              </p:par>
                              <p:par>
                                <p:cTn id="44" presetID="10" presetClass="entr" presetSubtype="0" fill="hold" grpId="0" nodeType="withEffect">
                                  <p:stCondLst>
                                    <p:cond delay="8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500"/>
                                        <p:tgtEl>
                                          <p:spTgt spid="92"/>
                                        </p:tgtEl>
                                      </p:cBhvr>
                                    </p:animEffect>
                                  </p:childTnLst>
                                </p:cTn>
                              </p:par>
                              <p:par>
                                <p:cTn id="47" presetID="35" presetClass="path" presetSubtype="0" decel="100000" fill="hold" grpId="1" nodeType="withEffect">
                                  <p:stCondLst>
                                    <p:cond delay="800"/>
                                  </p:stCondLst>
                                  <p:childTnLst>
                                    <p:animMotion origin="layout" path="M 2.77556E-17 -3.7037E-6 L 2.77556E-17 0.02616 " pathEditMode="relative" rAng="0" ptsTypes="AA">
                                      <p:cBhvr>
                                        <p:cTn id="48" dur="500" spd="-100000" fill="hold"/>
                                        <p:tgtEl>
                                          <p:spTgt spid="92"/>
                                        </p:tgtEl>
                                        <p:attrNameLst>
                                          <p:attrName>ppt_x</p:attrName>
                                          <p:attrName>ppt_y</p:attrName>
                                        </p:attrNameLst>
                                      </p:cBhvr>
                                      <p:rCtr x="0" y="1296"/>
                                    </p:animMotion>
                                  </p:childTnLst>
                                </p:cTn>
                              </p:par>
                              <p:par>
                                <p:cTn id="49" presetID="23" presetClass="entr" presetSubtype="16" fill="hold" grpId="0" nodeType="withEffect">
                                  <p:stCondLst>
                                    <p:cond delay="1000"/>
                                  </p:stCondLst>
                                  <p:childTnLst>
                                    <p:set>
                                      <p:cBhvr>
                                        <p:cTn id="50" dur="1" fill="hold">
                                          <p:stCondLst>
                                            <p:cond delay="0"/>
                                          </p:stCondLst>
                                        </p:cTn>
                                        <p:tgtEl>
                                          <p:spTgt spid="76"/>
                                        </p:tgtEl>
                                        <p:attrNameLst>
                                          <p:attrName>style.visibility</p:attrName>
                                        </p:attrNameLst>
                                      </p:cBhvr>
                                      <p:to>
                                        <p:strVal val="visible"/>
                                      </p:to>
                                    </p:set>
                                    <p:anim calcmode="lin" valueType="num">
                                      <p:cBhvr>
                                        <p:cTn id="51" dur="400" fill="hold"/>
                                        <p:tgtEl>
                                          <p:spTgt spid="76"/>
                                        </p:tgtEl>
                                        <p:attrNameLst>
                                          <p:attrName>ppt_w</p:attrName>
                                        </p:attrNameLst>
                                      </p:cBhvr>
                                      <p:tavLst>
                                        <p:tav tm="0">
                                          <p:val>
                                            <p:fltVal val="0"/>
                                          </p:val>
                                        </p:tav>
                                        <p:tav tm="100000">
                                          <p:val>
                                            <p:strVal val="#ppt_w"/>
                                          </p:val>
                                        </p:tav>
                                      </p:tavLst>
                                    </p:anim>
                                    <p:anim calcmode="lin" valueType="num">
                                      <p:cBhvr>
                                        <p:cTn id="52" dur="400" fill="hold"/>
                                        <p:tgtEl>
                                          <p:spTgt spid="76"/>
                                        </p:tgtEl>
                                        <p:attrNameLst>
                                          <p:attrName>ppt_h</p:attrName>
                                        </p:attrNameLst>
                                      </p:cBhvr>
                                      <p:tavLst>
                                        <p:tav tm="0">
                                          <p:val>
                                            <p:fltVal val="0"/>
                                          </p:val>
                                        </p:tav>
                                        <p:tav tm="100000">
                                          <p:val>
                                            <p:strVal val="#ppt_h"/>
                                          </p:val>
                                        </p:tav>
                                      </p:tavLst>
                                    </p:anim>
                                  </p:childTnLst>
                                </p:cTn>
                              </p:par>
                              <p:par>
                                <p:cTn id="53" presetID="6" presetClass="emph" presetSubtype="0" accel="100000" autoRev="1" fill="hold" grpId="1" nodeType="withEffect">
                                  <p:stCondLst>
                                    <p:cond delay="1000"/>
                                  </p:stCondLst>
                                  <p:childTnLst>
                                    <p:animScale>
                                      <p:cBhvr>
                                        <p:cTn id="54" dur="400" fill="hold"/>
                                        <p:tgtEl>
                                          <p:spTgt spid="76"/>
                                        </p:tgtEl>
                                      </p:cBhvr>
                                      <p:by x="110000" y="110000"/>
                                    </p:animScale>
                                  </p:childTnLst>
                                </p:cTn>
                              </p:par>
                              <p:par>
                                <p:cTn id="55" presetID="10" presetClass="entr" presetSubtype="0" fill="hold" grpId="0" nodeType="withEffect">
                                  <p:stCondLst>
                                    <p:cond delay="100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500"/>
                                        <p:tgtEl>
                                          <p:spTgt spid="93"/>
                                        </p:tgtEl>
                                      </p:cBhvr>
                                    </p:animEffect>
                                  </p:childTnLst>
                                </p:cTn>
                              </p:par>
                              <p:par>
                                <p:cTn id="58" presetID="35" presetClass="path" presetSubtype="0" decel="100000" fill="hold" grpId="1" nodeType="withEffect">
                                  <p:stCondLst>
                                    <p:cond delay="1000"/>
                                  </p:stCondLst>
                                  <p:childTnLst>
                                    <p:animMotion origin="layout" path="M 2.77556E-17 -3.7037E-6 L 2.77556E-17 0.02616 " pathEditMode="relative" rAng="0" ptsTypes="AA">
                                      <p:cBhvr>
                                        <p:cTn id="59" dur="500" spd="-100000" fill="hold"/>
                                        <p:tgtEl>
                                          <p:spTgt spid="93"/>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90" grpId="0" animBg="1"/>
      <p:bldP spid="90" grpId="1" animBg="1"/>
      <p:bldP spid="91" grpId="0" animBg="1"/>
      <p:bldP spid="91" grpId="1" animBg="1"/>
      <p:bldP spid="92" grpId="0" animBg="1"/>
      <p:bldP spid="92" grpId="1" animBg="1"/>
      <p:bldP spid="93" grpId="0" animBg="1"/>
      <p:bldP spid="93" grpId="1" animBg="1"/>
      <p:bldP spid="75" grpId="0" animBg="1"/>
      <p:bldP spid="75" grpId="1" animBg="1"/>
      <p:bldP spid="76" grpId="0" animBg="1"/>
      <p:bldP spid="76" grpId="1" animBg="1"/>
      <p:bldP spid="73" grpId="0" animBg="1"/>
      <p:bldP spid="73" grpId="1" animBg="1"/>
      <p:bldP spid="72" grpId="0" animBg="1"/>
      <p:bldP spid="72" grpId="1" animBg="1"/>
      <p:bldP spid="74" grpId="0" animBg="1"/>
      <p:bldP spid="7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F2AA-07A4-8FE9-5E2B-83EF1A6DFF3C}"/>
              </a:ext>
            </a:extLst>
          </p:cNvPr>
          <p:cNvSpPr>
            <a:spLocks noGrp="1"/>
          </p:cNvSpPr>
          <p:nvPr>
            <p:ph type="title" idx="4294967295"/>
          </p:nvPr>
        </p:nvSpPr>
        <p:spPr>
          <a:xfrm>
            <a:off x="588263" y="-651654"/>
            <a:ext cx="11018520" cy="553998"/>
          </a:xfrm>
        </p:spPr>
        <p:txBody>
          <a:bodyPr vert="horz" wrap="square" lIns="0" tIns="0" rIns="0" bIns="0" rtlCol="0" anchor="b">
            <a:spAutoFit/>
          </a:bodyPr>
          <a:lstStyle/>
          <a:p>
            <a:r>
              <a:rPr lang="en-US"/>
              <a:t>OpenAI and Dataverse</a:t>
            </a:r>
          </a:p>
        </p:txBody>
      </p:sp>
      <p:sp>
        <p:nvSpPr>
          <p:cNvPr id="6" name="Rectangle: Rounded Corners 5" descr="Illustration of a stack of computer servers surrounded by clouds">
            <a:extLst>
              <a:ext uri="{FF2B5EF4-FFF2-40B4-BE49-F238E27FC236}">
                <a16:creationId xmlns:a16="http://schemas.microsoft.com/office/drawing/2014/main" id="{20AD7454-E41B-8241-CB49-E9FF2E77F04A}"/>
              </a:ext>
              <a:ext uri="{C183D7F6-B498-43B3-948B-1728B52AA6E4}">
                <adec:decorative xmlns:adec="http://schemas.microsoft.com/office/drawing/2017/decorative" val="0"/>
              </a:ext>
            </a:extLst>
          </p:cNvPr>
          <p:cNvSpPr/>
          <p:nvPr/>
        </p:nvSpPr>
        <p:spPr bwMode="auto">
          <a:xfrm>
            <a:off x="571119" y="745260"/>
            <a:ext cx="5231607" cy="3976013"/>
          </a:xfrm>
          <a:prstGeom prst="roundRect">
            <a:avLst>
              <a:gd name="adj" fmla="val 1977"/>
            </a:avLst>
          </a:prstGeom>
          <a:blipFill dpi="0" rotWithShape="1">
            <a:blip r:embed="rId3"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7" name="Rectangle: Rounded Corners 6" descr="Illustration of a globe with an Internet search bar above it">
            <a:extLst>
              <a:ext uri="{FF2B5EF4-FFF2-40B4-BE49-F238E27FC236}">
                <a16:creationId xmlns:a16="http://schemas.microsoft.com/office/drawing/2014/main" id="{ECABA17D-9A09-0E95-0A9B-4B59D28D7C10}"/>
              </a:ext>
              <a:ext uri="{C183D7F6-B498-43B3-948B-1728B52AA6E4}">
                <adec:decorative xmlns:adec="http://schemas.microsoft.com/office/drawing/2017/decorative" val="0"/>
              </a:ext>
            </a:extLst>
          </p:cNvPr>
          <p:cNvSpPr/>
          <p:nvPr/>
        </p:nvSpPr>
        <p:spPr bwMode="auto">
          <a:xfrm>
            <a:off x="6388979" y="745260"/>
            <a:ext cx="5231607" cy="3976013"/>
          </a:xfrm>
          <a:prstGeom prst="roundRect">
            <a:avLst>
              <a:gd name="adj" fmla="val 1977"/>
            </a:avLst>
          </a:prstGeom>
          <a:blipFill dpi="0" rotWithShape="1">
            <a:blip r:embed="rId4" cstate="screen">
              <a:extLst>
                <a:ext uri="{28A0092B-C50C-407E-A947-70E740481C1C}">
                  <a14:useLocalDpi xmlns:a14="http://schemas.microsoft.com/office/drawing/2010/main"/>
                </a:ext>
              </a:extLst>
            </a:blip>
            <a:srcRect/>
            <a:stretch>
              <a:fillRect/>
            </a:stretch>
          </a:blip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8" name="TextBox 7">
            <a:extLst>
              <a:ext uri="{FF2B5EF4-FFF2-40B4-BE49-F238E27FC236}">
                <a16:creationId xmlns:a16="http://schemas.microsoft.com/office/drawing/2014/main" id="{CB474242-40D7-B5A3-7915-5B0EB20F83D2}"/>
              </a:ext>
            </a:extLst>
          </p:cNvPr>
          <p:cNvSpPr txBox="1"/>
          <p:nvPr/>
        </p:nvSpPr>
        <p:spPr>
          <a:xfrm>
            <a:off x="588963" y="5023348"/>
            <a:ext cx="5231607" cy="1184940"/>
          </a:xfrm>
          <a:prstGeom prst="rect">
            <a:avLst/>
          </a:prstGeom>
          <a:noFill/>
        </p:spPr>
        <p:txBody>
          <a:bodyPr wrap="square" lIns="0" tIns="0" rIns="0" bIns="0" rtlCol="0">
            <a:spAutoFit/>
          </a:bodyPr>
          <a:lstStyle/>
          <a:p>
            <a:pPr algn="ctr"/>
            <a:r>
              <a:rPr lang="en-US" sz="2800">
                <a:latin typeface="+mj-lt"/>
              </a:rPr>
              <a:t>OpenAI</a:t>
            </a:r>
          </a:p>
          <a:p>
            <a:pPr algn="ctr">
              <a:spcBef>
                <a:spcPts val="600"/>
              </a:spcBef>
            </a:pPr>
            <a:r>
              <a:rPr lang="en-US" sz="2200">
                <a:solidFill>
                  <a:schemeClr val="tx2"/>
                </a:solidFill>
              </a:rPr>
              <a:t>Powering massive, internet-scale RAG workloads with Azure AI Search</a:t>
            </a:r>
          </a:p>
        </p:txBody>
      </p:sp>
      <p:sp>
        <p:nvSpPr>
          <p:cNvPr id="9" name="TextBox 8">
            <a:extLst>
              <a:ext uri="{FF2B5EF4-FFF2-40B4-BE49-F238E27FC236}">
                <a16:creationId xmlns:a16="http://schemas.microsoft.com/office/drawing/2014/main" id="{40088025-68EA-B3F8-3636-97AB91A7AD57}"/>
              </a:ext>
            </a:extLst>
          </p:cNvPr>
          <p:cNvSpPr txBox="1"/>
          <p:nvPr/>
        </p:nvSpPr>
        <p:spPr>
          <a:xfrm>
            <a:off x="6388979" y="5023348"/>
            <a:ext cx="5231607" cy="1184940"/>
          </a:xfrm>
          <a:prstGeom prst="rect">
            <a:avLst/>
          </a:prstGeom>
          <a:noFill/>
        </p:spPr>
        <p:txBody>
          <a:bodyPr wrap="square" lIns="0" tIns="0" rIns="0" bIns="0" rtlCol="0">
            <a:spAutoFit/>
          </a:bodyPr>
          <a:lstStyle/>
          <a:p>
            <a:pPr algn="ctr"/>
            <a:r>
              <a:rPr lang="en-US" sz="2800">
                <a:latin typeface="+mj-lt"/>
              </a:rPr>
              <a:t>Dataverse</a:t>
            </a:r>
          </a:p>
          <a:p>
            <a:pPr algn="ctr">
              <a:spcBef>
                <a:spcPts val="600"/>
              </a:spcBef>
            </a:pPr>
            <a:r>
              <a:rPr lang="en-US" sz="2200">
                <a:solidFill>
                  <a:schemeClr val="tx2"/>
                </a:solidFill>
              </a:rPr>
              <a:t>Global-scale enterprise retrieval for search and RAG experiences </a:t>
            </a:r>
          </a:p>
        </p:txBody>
      </p:sp>
    </p:spTree>
    <p:extLst>
      <p:ext uri="{BB962C8B-B14F-4D97-AF65-F5344CB8AC3E}">
        <p14:creationId xmlns:p14="http://schemas.microsoft.com/office/powerpoint/2010/main" val="630157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100000" fill="hold" grpId="1" nodeType="withEffect">
                                  <p:stCondLst>
                                    <p:cond delay="200"/>
                                  </p:stCondLst>
                                  <p:childTnLst>
                                    <p:animMotion origin="layout" path="M 1.875E-6 -4.07407E-6 L 0.01471 -4.07407E-6 " pathEditMode="relative" rAng="0" ptsTypes="AA">
                                      <p:cBhvr>
                                        <p:cTn id="9" dur="500" spd="-100000" fill="hold"/>
                                        <p:tgtEl>
                                          <p:spTgt spid="6"/>
                                        </p:tgtEl>
                                        <p:attrNameLst>
                                          <p:attrName>ppt_x</p:attrName>
                                          <p:attrName>ppt_y</p:attrName>
                                        </p:attrNameLst>
                                      </p:cBhvr>
                                      <p:rCtr x="729" y="0"/>
                                    </p:animMotion>
                                  </p:childTnLst>
                                </p:cTn>
                              </p:par>
                              <p:par>
                                <p:cTn id="10" presetID="10" presetClass="entr" presetSubtype="0" fill="hold" grpId="0" nodeType="withEffect">
                                  <p:stCondLst>
                                    <p:cond delay="4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grpId="1" nodeType="withEffect">
                                  <p:stCondLst>
                                    <p:cond delay="400"/>
                                  </p:stCondLst>
                                  <p:childTnLst>
                                    <p:animMotion origin="layout" path="M -1.66667E-6 -4.07407E-6 L -0.01536 -4.07407E-6 " pathEditMode="relative" rAng="0" ptsTypes="AA">
                                      <p:cBhvr>
                                        <p:cTn id="14" dur="500" spd="-100000" fill="hold"/>
                                        <p:tgtEl>
                                          <p:spTgt spid="7"/>
                                        </p:tgtEl>
                                        <p:attrNameLst>
                                          <p:attrName>ppt_x</p:attrName>
                                          <p:attrName>ppt_y</p:attrName>
                                        </p:attrNameLst>
                                      </p:cBhvr>
                                      <p:rCtr x="-768" y="0"/>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35" presetClass="path" presetSubtype="0" decel="100000" fill="hold" grpId="1" nodeType="withEffect">
                                  <p:stCondLst>
                                    <p:cond delay="200"/>
                                  </p:stCondLst>
                                  <p:childTnLst>
                                    <p:animMotion origin="layout" path="M -6.25E-7 1.11022E-16 L -6.25E-7 -0.02546 " pathEditMode="relative" rAng="0" ptsTypes="AA">
                                      <p:cBhvr>
                                        <p:cTn id="19" dur="500" spd="-100000" fill="hold"/>
                                        <p:tgtEl>
                                          <p:spTgt spid="8"/>
                                        </p:tgtEl>
                                        <p:attrNameLst>
                                          <p:attrName>ppt_x</p:attrName>
                                          <p:attrName>ppt_y</p:attrName>
                                        </p:attrNameLst>
                                      </p:cBhvr>
                                      <p:rCtr x="0" y="-1273"/>
                                    </p:animMotion>
                                  </p:childTnLst>
                                </p:cTn>
                              </p:par>
                              <p:par>
                                <p:cTn id="20" presetID="10" presetClass="entr" presetSubtype="0" fill="hold" grpId="0" nodeType="withEffect">
                                  <p:stCondLst>
                                    <p:cond delay="4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35" presetClass="path" presetSubtype="0" decel="100000" fill="hold" grpId="1" nodeType="withEffect">
                                  <p:stCondLst>
                                    <p:cond delay="400"/>
                                  </p:stCondLst>
                                  <p:childTnLst>
                                    <p:animMotion origin="layout" path="M -1.66667E-6 1.11022E-16 L -1.66667E-6 -0.02546 " pathEditMode="relative" rAng="0" ptsTypes="AA">
                                      <p:cBhvr>
                                        <p:cTn id="24" dur="500" spd="-100000" fill="hold"/>
                                        <p:tgtEl>
                                          <p:spTgt spid="9"/>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8" grpId="1"/>
      <p:bldP spid="9" grpId="0"/>
      <p:bldP spid="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53CCA8-A953-E962-8E1E-8A16CC2E3ED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81328"/>
            <a:ext cx="12347291" cy="4048337"/>
          </a:xfrm>
          <a:prstGeom prst="rect">
            <a:avLst/>
          </a:prstGeom>
        </p:spPr>
      </p:pic>
      <p:sp>
        <p:nvSpPr>
          <p:cNvPr id="11" name="Rectangle 10">
            <a:extLst>
              <a:ext uri="{FF2B5EF4-FFF2-40B4-BE49-F238E27FC236}">
                <a16:creationId xmlns:a16="http://schemas.microsoft.com/office/drawing/2014/main" id="{4C0A3DAF-B384-DE74-082D-7AD0FC3CD547}"/>
              </a:ext>
              <a:ext uri="{C183D7F6-B498-43B3-948B-1728B52AA6E4}">
                <adec:decorative xmlns:adec="http://schemas.microsoft.com/office/drawing/2017/decorative" val="1"/>
              </a:ext>
            </a:extLst>
          </p:cNvPr>
          <p:cNvSpPr/>
          <p:nvPr/>
        </p:nvSpPr>
        <p:spPr bwMode="auto">
          <a:xfrm>
            <a:off x="0" y="1481328"/>
            <a:ext cx="12192000" cy="3895344"/>
          </a:xfrm>
          <a:prstGeom prst="rect">
            <a:avLst/>
          </a:prstGeom>
          <a:gradFill flip="none" rotWithShape="1">
            <a:gsLst>
              <a:gs pos="100000">
                <a:srgbClr val="FFFFFF">
                  <a:alpha val="85000"/>
                </a:srgbClr>
              </a:gs>
              <a:gs pos="0">
                <a:schemeClr val="tx1">
                  <a:alpha val="7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CDD8F35D-5153-AB00-B622-ECC7EF822B1B}"/>
              </a:ext>
              <a:ext uri="{C183D7F6-B498-43B3-948B-1728B52AA6E4}">
                <adec:decorative xmlns:adec="http://schemas.microsoft.com/office/drawing/2017/decorative" val="1"/>
              </a:ext>
            </a:extLst>
          </p:cNvPr>
          <p:cNvCxnSpPr/>
          <p:nvPr/>
        </p:nvCxnSpPr>
        <p:spPr>
          <a:xfrm>
            <a:off x="4371975" y="1834577"/>
            <a:ext cx="0" cy="3089848"/>
          </a:xfrm>
          <a:prstGeom prst="line">
            <a:avLst/>
          </a:prstGeom>
          <a:ln w="19050">
            <a:gradFill>
              <a:gsLst>
                <a:gs pos="0">
                  <a:schemeClr val="accent1"/>
                </a:gs>
                <a:gs pos="100000">
                  <a:schemeClr val="accent3"/>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7AFB68-444C-2999-419E-98620B101484}"/>
              </a:ext>
            </a:extLst>
          </p:cNvPr>
          <p:cNvSpPr>
            <a:spLocks noGrp="1"/>
          </p:cNvSpPr>
          <p:nvPr>
            <p:ph type="title"/>
          </p:nvPr>
        </p:nvSpPr>
        <p:spPr>
          <a:xfrm>
            <a:off x="585216" y="2979003"/>
            <a:ext cx="3548634" cy="1661993"/>
          </a:xfrm>
        </p:spPr>
        <p:txBody>
          <a:bodyPr vert="horz" wrap="square" lIns="0" tIns="0" rIns="0" bIns="0" rtlCol="0" anchor="ctr" anchorCtr="0">
            <a:spAutoFit/>
          </a:bodyPr>
          <a:lstStyle/>
          <a:p>
            <a:pPr>
              <a:lnSpc>
                <a:spcPct val="100000"/>
              </a:lnSpc>
            </a:pPr>
            <a:r>
              <a:rPr lang="en-US" sz="3600"/>
              <a:t>More storage, lower cost, high performance</a:t>
            </a:r>
          </a:p>
        </p:txBody>
      </p:sp>
      <p:sp>
        <p:nvSpPr>
          <p:cNvPr id="12" name="Rounded Rectangle 18" descr="In preview&#10;">
            <a:extLst>
              <a:ext uri="{FF2B5EF4-FFF2-40B4-BE49-F238E27FC236}">
                <a16:creationId xmlns:a16="http://schemas.microsoft.com/office/drawing/2014/main" id="{B9524580-E5CE-8119-7658-C702B0ECE71A}"/>
              </a:ext>
            </a:extLst>
          </p:cNvPr>
          <p:cNvSpPr/>
          <p:nvPr/>
        </p:nvSpPr>
        <p:spPr bwMode="auto">
          <a:xfrm>
            <a:off x="614766" y="2215577"/>
            <a:ext cx="2540781" cy="523679"/>
          </a:xfrm>
          <a:prstGeom prst="roundRect">
            <a:avLst>
              <a:gd name="adj" fmla="val 50000"/>
            </a:avLst>
          </a:prstGeom>
          <a:gradFill flip="none" rotWithShape="1">
            <a:gsLst>
              <a:gs pos="33000">
                <a:schemeClr val="accent1"/>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algn="ctr">
              <a:spcBef>
                <a:spcPct val="0"/>
              </a:spcBef>
              <a:spcAft>
                <a:spcPct val="0"/>
              </a:spcAft>
            </a:pPr>
            <a:r>
              <a:rPr lang="en-CA" sz="2000">
                <a:ln w="3175">
                  <a:noFill/>
                </a:ln>
                <a:solidFill>
                  <a:srgbClr val="FFFFFF"/>
                </a:solidFill>
                <a:latin typeface="+mj-lt"/>
                <a:cs typeface="Segoe UI"/>
              </a:rPr>
              <a:t>Now available</a:t>
            </a:r>
            <a:endParaRPr lang="en-US" sz="2000">
              <a:ln w="3175">
                <a:noFill/>
              </a:ln>
              <a:solidFill>
                <a:srgbClr val="FFFFFF"/>
              </a:solidFill>
              <a:latin typeface="+mj-lt"/>
              <a:cs typeface="Segoe UI"/>
            </a:endParaRPr>
          </a:p>
        </p:txBody>
      </p:sp>
      <p:sp>
        <p:nvSpPr>
          <p:cNvPr id="3" name="Text Placeholder 2">
            <a:extLst>
              <a:ext uri="{FF2B5EF4-FFF2-40B4-BE49-F238E27FC236}">
                <a16:creationId xmlns:a16="http://schemas.microsoft.com/office/drawing/2014/main" id="{435002AC-8501-39EC-6D28-A793CC2096E3}"/>
              </a:ext>
            </a:extLst>
          </p:cNvPr>
          <p:cNvSpPr>
            <a:spLocks noGrp="1"/>
          </p:cNvSpPr>
          <p:nvPr>
            <p:ph type="body" sz="quarter" idx="4294967295"/>
          </p:nvPr>
        </p:nvSpPr>
        <p:spPr>
          <a:xfrm>
            <a:off x="4953000" y="1956802"/>
            <a:ext cx="6667500" cy="2944396"/>
          </a:xfrm>
        </p:spPr>
        <p:txBody>
          <a:bodyPr vert="horz" wrap="square" lIns="0" tIns="0" rIns="0" bIns="0" rtlCol="0" anchor="ctr">
            <a:spAutoFit/>
          </a:bodyPr>
          <a:lstStyle/>
          <a:p>
            <a:pPr marL="0" indent="0">
              <a:spcBef>
                <a:spcPts val="1440"/>
              </a:spcBef>
              <a:buNone/>
            </a:pPr>
            <a:r>
              <a:rPr lang="en-US" sz="2400" b="1">
                <a:solidFill>
                  <a:schemeClr val="bg1"/>
                </a:solidFill>
                <a:cs typeface="Segoe UI"/>
              </a:rPr>
              <a:t>Up to 10x+ increase in vector index size </a:t>
            </a:r>
            <a:r>
              <a:rPr lang="en-US" sz="2400">
                <a:solidFill>
                  <a:schemeClr val="bg1"/>
                </a:solidFill>
                <a:cs typeface="Segoe UI"/>
              </a:rPr>
              <a:t>per partition: now the amount of vector data you can store surpasses previous total storage limits</a:t>
            </a:r>
          </a:p>
          <a:p>
            <a:pPr marL="0" indent="0">
              <a:spcBef>
                <a:spcPts val="1440"/>
              </a:spcBef>
              <a:buNone/>
            </a:pPr>
            <a:r>
              <a:rPr lang="en-US" sz="2400" b="1">
                <a:solidFill>
                  <a:schemeClr val="bg1"/>
                </a:solidFill>
                <a:cs typeface="Segoe UI"/>
              </a:rPr>
              <a:t>Up to 6x increase in total storage limits </a:t>
            </a:r>
            <a:r>
              <a:rPr lang="en-US" sz="2400">
                <a:solidFill>
                  <a:schemeClr val="bg1"/>
                </a:solidFill>
                <a:cs typeface="Segoe UI"/>
              </a:rPr>
              <a:t>per partition</a:t>
            </a:r>
          </a:p>
          <a:p>
            <a:pPr marL="0" indent="0">
              <a:spcBef>
                <a:spcPts val="1440"/>
              </a:spcBef>
              <a:buNone/>
            </a:pPr>
            <a:r>
              <a:rPr lang="en-US" sz="2400" b="1">
                <a:solidFill>
                  <a:schemeClr val="bg1"/>
                </a:solidFill>
                <a:cs typeface="Segoe UI"/>
              </a:rPr>
              <a:t>More compute capacity </a:t>
            </a:r>
            <a:r>
              <a:rPr lang="en-US" sz="2400">
                <a:solidFill>
                  <a:schemeClr val="bg1"/>
                </a:solidFill>
                <a:cs typeface="Segoe UI"/>
              </a:rPr>
              <a:t>per unit to support extra volume of vectors at high performance</a:t>
            </a:r>
          </a:p>
        </p:txBody>
      </p:sp>
    </p:spTree>
    <p:extLst>
      <p:ext uri="{BB962C8B-B14F-4D97-AF65-F5344CB8AC3E}">
        <p14:creationId xmlns:p14="http://schemas.microsoft.com/office/powerpoint/2010/main" val="136057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200"/>
                                  </p:stCondLst>
                                  <p:childTnLst>
                                    <p:animMotion origin="layout" path="M 4.16667E-7 4.44444E-6 L -0.03672 4.44444E-6 " pathEditMode="relative" rAng="0" ptsTypes="AA">
                                      <p:cBhvr>
                                        <p:cTn id="9" dur="600" spd="-100000" fill="hold"/>
                                        <p:tgtEl>
                                          <p:spTgt spid="2"/>
                                        </p:tgtEl>
                                        <p:attrNameLst>
                                          <p:attrName>ppt_x</p:attrName>
                                          <p:attrName>ppt_y</p:attrName>
                                        </p:attrNameLst>
                                      </p:cBhvr>
                                      <p:rCtr x="-1836" y="0"/>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2.5E-6 0 L 0.03672 0 " pathEditMode="relative" rAng="0" ptsTypes="AA">
                                      <p:cBhvr>
                                        <p:cTn id="14" dur="600" spd="-100000" fill="hold"/>
                                        <p:tgtEl>
                                          <p:spTgt spid="3"/>
                                        </p:tgtEl>
                                        <p:attrNameLst>
                                          <p:attrName>ppt_x</p:attrName>
                                          <p:attrName>ppt_y</p:attrName>
                                        </p:attrNameLst>
                                      </p:cBhvr>
                                      <p:rCtr x="1836" y="0"/>
                                    </p:animMotion>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200"/>
                                  </p:stCondLst>
                                  <p:childTnLst>
                                    <p:animMotion origin="layout" path="M 2.70833E-6 -2.59259E-6 L -0.03672 -2.59259E-6 " pathEditMode="relative" rAng="0" ptsTypes="AA">
                                      <p:cBhvr>
                                        <p:cTn id="19" dur="600" spd="-100000" fill="hold"/>
                                        <p:tgtEl>
                                          <p:spTgt spid="12"/>
                                        </p:tgtEl>
                                        <p:attrNameLst>
                                          <p:attrName>ppt_x</p:attrName>
                                          <p:attrName>ppt_y</p:attrName>
                                        </p:attrNameLst>
                                      </p:cBhvr>
                                      <p:rCtr x="-1836" y="0"/>
                                    </p:animMotion>
                                  </p:childTnLst>
                                </p:cTn>
                              </p:par>
                              <p:par>
                                <p:cTn id="20" presetID="23" presetClass="entr" presetSubtype="16" fill="hold"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childTnLst>
                                </p:cTn>
                              </p:par>
                              <p:par>
                                <p:cTn id="24" presetID="6" presetClass="emph" presetSubtype="0" accel="100000" autoRev="1" fill="hold" nodeType="withEffect">
                                  <p:stCondLst>
                                    <p:cond delay="200"/>
                                  </p:stCondLst>
                                  <p:childTnLst>
                                    <p:animScale>
                                      <p:cBhvr>
                                        <p:cTn id="25" dur="500" fill="hold"/>
                                        <p:tgtEl>
                                          <p:spTgt spid="1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animBg="1"/>
      <p:bldP spid="12" grpId="1" animBg="1"/>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E7BD97F-44E4-E7CF-AAE9-D79A955D4E92}"/>
              </a:ext>
              <a:ext uri="{C183D7F6-B498-43B3-948B-1728B52AA6E4}">
                <adec:decorative xmlns:adec="http://schemas.microsoft.com/office/drawing/2017/decorative" val="1"/>
              </a:ext>
            </a:extLst>
          </p:cNvPr>
          <p:cNvPicPr>
            <a:picLocks noChangeAspect="1"/>
          </p:cNvPicPr>
          <p:nvPr/>
        </p:nvPicPr>
        <p:blipFill rotWithShape="1">
          <a:blip r:embed="rId3" cstate="screen">
            <a:lum bright="100000"/>
            <a:alphaModFix/>
            <a:extLst>
              <a:ext uri="{28A0092B-C50C-407E-A947-70E740481C1C}">
                <a14:useLocalDpi xmlns:a14="http://schemas.microsoft.com/office/drawing/2010/main"/>
              </a:ext>
              <a:ext uri="{96DAC541-7B7A-43D3-8B79-37D633B846F1}">
                <asvg:svgBlip xmlns:asvg="http://schemas.microsoft.com/office/drawing/2016/SVG/main" r:embed="rId4"/>
              </a:ext>
            </a:extLst>
          </a:blip>
          <a:srcRect l="1286" t="1286" r="1286" b="1286"/>
          <a:stretch/>
        </p:blipFill>
        <p:spPr>
          <a:xfrm>
            <a:off x="-1" y="-1133464"/>
            <a:ext cx="14224410" cy="8017934"/>
          </a:xfrm>
          <a:prstGeom prst="rect">
            <a:avLst/>
          </a:prstGeom>
        </p:spPr>
      </p:pic>
      <p:sp>
        <p:nvSpPr>
          <p:cNvPr id="4" name="Rectangle: Top Corners Rounded 14">
            <a:extLst>
              <a:ext uri="{FF2B5EF4-FFF2-40B4-BE49-F238E27FC236}">
                <a16:creationId xmlns:a16="http://schemas.microsoft.com/office/drawing/2014/main" id="{433C76DA-5AA6-407B-B1B2-3E6C43EAD172}"/>
              </a:ext>
              <a:ext uri="{C183D7F6-B498-43B3-948B-1728B52AA6E4}">
                <adec:decorative xmlns:adec="http://schemas.microsoft.com/office/drawing/2017/decorative" val="1"/>
              </a:ext>
            </a:extLst>
          </p:cNvPr>
          <p:cNvSpPr>
            <a:spLocks/>
          </p:cNvSpPr>
          <p:nvPr/>
        </p:nvSpPr>
        <p:spPr bwMode="hidden">
          <a:xfrm>
            <a:off x="571500" y="734825"/>
            <a:ext cx="11049000" cy="5575854"/>
          </a:xfrm>
          <a:prstGeom prst="roundRect">
            <a:avLst>
              <a:gd name="adj" fmla="val 1409"/>
            </a:avLst>
          </a:prstGeom>
          <a:solidFill>
            <a:schemeClr val="bg1"/>
          </a:solidFill>
          <a:ln>
            <a:noFill/>
            <a:headEnd type="none" w="med" len="med"/>
            <a:tailEnd type="none" w="med" len="med"/>
          </a:ln>
          <a:effectLst>
            <a:outerShdw blurRad="63500" dist="127000" dir="2700000" algn="ctr"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8960" tIns="0" rIns="568960" bIns="0" numCol="1" spcCol="0" rtlCol="0" fromWordArt="0" anchor="ctr" anchorCtr="0" forceAA="0" compatLnSpc="1">
            <a:prstTxWarp prst="textNoShape">
              <a:avLst/>
            </a:prstTxWarp>
            <a:noAutofit/>
          </a:bodyPr>
          <a:lstStyle/>
          <a:p>
            <a:pPr algn="ctr" defTabSz="2901014" fontAlgn="base">
              <a:spcBef>
                <a:spcPct val="0"/>
              </a:spcBef>
              <a:spcAft>
                <a:spcPct val="0"/>
              </a:spcAft>
            </a:pPr>
            <a:r>
              <a:rPr lang="en-US" sz="4400" spc="0">
                <a:ln>
                  <a:noFill/>
                </a:ln>
                <a:cs typeface="Segoe UI"/>
              </a:rPr>
              <a:t>Azure</a:t>
            </a:r>
            <a:endParaRPr lang="en-US" sz="4356">
              <a:noFill/>
              <a:latin typeface="+mj-lt"/>
              <a:cs typeface="Segoe UI" pitchFamily="34" charset="0"/>
            </a:endParaRPr>
          </a:p>
        </p:txBody>
      </p:sp>
      <p:sp>
        <p:nvSpPr>
          <p:cNvPr id="6" name="Title 5">
            <a:extLst>
              <a:ext uri="{FF2B5EF4-FFF2-40B4-BE49-F238E27FC236}">
                <a16:creationId xmlns:a16="http://schemas.microsoft.com/office/drawing/2014/main" id="{AD20231D-DBF0-D0C3-C041-77A564EFD67A}"/>
              </a:ext>
            </a:extLst>
          </p:cNvPr>
          <p:cNvSpPr txBox="1">
            <a:spLocks noGrp="1"/>
          </p:cNvSpPr>
          <p:nvPr>
            <p:ph type="title" idx="4294967295"/>
          </p:nvPr>
        </p:nvSpPr>
        <p:spPr>
          <a:xfrm>
            <a:off x="5521960" y="2496849"/>
            <a:ext cx="2627707" cy="861661"/>
          </a:xfrm>
          <a:prstGeom prst="rect">
            <a:avLst/>
          </a:prstGeom>
          <a:noFill/>
          <a:ln>
            <a:noFill/>
            <a:prstDash/>
          </a:ln>
          <a:effectLst/>
        </p:spPr>
        <p:txBody>
          <a:bodyPr rot="0" spcFirstLastPara="0" vertOverflow="overflow" horzOverflow="overflow" vert="horz" wrap="none" lIns="0" tIns="60904" rIns="0" bIns="60904" numCol="1" spcCol="0" rtlCol="0" fromWordArt="0" anchor="t" anchorCtr="0" forceAA="0" compatLnSpc="1">
            <a:prstTxWarp prst="textNoShape">
              <a:avLst/>
            </a:prstTxWarp>
            <a:spAutoFit/>
          </a:bodyPr>
          <a:lstStyle/>
          <a:p>
            <a:pPr algn="ctr" defTabSz="914400">
              <a:spcBef>
                <a:spcPts val="0"/>
              </a:spcBef>
              <a:defRPr/>
            </a:pPr>
            <a:r>
              <a:rPr lang="en-US" sz="4800" spc="0">
                <a:ln>
                  <a:noFill/>
                </a:ln>
                <a:cs typeface="Segoe UI"/>
              </a:rPr>
              <a:t>AI Search</a:t>
            </a:r>
            <a:endParaRPr lang="en-US" sz="4000"/>
          </a:p>
        </p:txBody>
      </p:sp>
      <p:sp>
        <p:nvSpPr>
          <p:cNvPr id="44" name="TextBox 43" descr="Redefine collaboration&#10;">
            <a:extLst>
              <a:ext uri="{FF2B5EF4-FFF2-40B4-BE49-F238E27FC236}">
                <a16:creationId xmlns:a16="http://schemas.microsoft.com/office/drawing/2014/main" id="{238254D2-2E87-8A10-C9D4-06602E4802CA}"/>
              </a:ext>
            </a:extLst>
          </p:cNvPr>
          <p:cNvSpPr txBox="1"/>
          <p:nvPr/>
        </p:nvSpPr>
        <p:spPr>
          <a:xfrm>
            <a:off x="830668" y="3861824"/>
            <a:ext cx="2176272" cy="553998"/>
          </a:xfrm>
          <a:prstGeom prst="rect">
            <a:avLst/>
          </a:prstGeom>
          <a:noFill/>
        </p:spPr>
        <p:txBody>
          <a:bodyPr wrap="square" lIns="0" tIns="0" rIns="0" bIns="0" anchor="t">
            <a:spAutoFit/>
          </a:bodyPr>
          <a:lstStyle/>
          <a:p>
            <a:pPr algn="ctr">
              <a:defRPr/>
            </a:pPr>
            <a:r>
              <a:rPr lang="en-US" sz="1800">
                <a:latin typeface="+mj-lt"/>
                <a:cs typeface="Segoe UI"/>
              </a:rPr>
              <a:t>Feature-rich vector database</a:t>
            </a:r>
          </a:p>
        </p:txBody>
      </p:sp>
      <p:sp>
        <p:nvSpPr>
          <p:cNvPr id="54" name="TextBox 53" descr="Secure DevSecOps&#10;">
            <a:extLst>
              <a:ext uri="{FF2B5EF4-FFF2-40B4-BE49-F238E27FC236}">
                <a16:creationId xmlns:a16="http://schemas.microsoft.com/office/drawing/2014/main" id="{F5BEBF34-4EC4-370B-5932-F368CA72EB4A}"/>
              </a:ext>
            </a:extLst>
          </p:cNvPr>
          <p:cNvSpPr txBox="1"/>
          <p:nvPr/>
        </p:nvSpPr>
        <p:spPr>
          <a:xfrm>
            <a:off x="3606572" y="3861824"/>
            <a:ext cx="2176272" cy="830997"/>
          </a:xfrm>
          <a:prstGeom prst="rect">
            <a:avLst/>
          </a:prstGeom>
          <a:noFill/>
        </p:spPr>
        <p:txBody>
          <a:bodyPr wrap="square" lIns="0" tIns="0" rIns="0" bIns="0" anchor="t">
            <a:spAutoFit/>
          </a:bodyPr>
          <a:lstStyle/>
          <a:p>
            <a:pPr algn="ctr">
              <a:defRPr/>
            </a:pPr>
            <a:r>
              <a:rPr lang="en-US" sz="1800">
                <a:latin typeface="+mj-lt"/>
                <a:cs typeface="Segoe UI"/>
              </a:rPr>
              <a:t>Seamless data &amp; platform integrations</a:t>
            </a:r>
            <a:endParaRPr lang="en-US" sz="1800">
              <a:latin typeface="+mj-lt"/>
              <a:cs typeface="Segoe Sans Text"/>
            </a:endParaRPr>
          </a:p>
        </p:txBody>
      </p:sp>
      <p:sp>
        <p:nvSpPr>
          <p:cNvPr id="59" name="TextBox 58" descr="Loved by 100M+ developers&#10;">
            <a:extLst>
              <a:ext uri="{FF2B5EF4-FFF2-40B4-BE49-F238E27FC236}">
                <a16:creationId xmlns:a16="http://schemas.microsoft.com/office/drawing/2014/main" id="{8C2CFBBF-2E3D-0B3A-9300-F27060C1E1EA}"/>
              </a:ext>
            </a:extLst>
          </p:cNvPr>
          <p:cNvSpPr txBox="1"/>
          <p:nvPr/>
        </p:nvSpPr>
        <p:spPr>
          <a:xfrm>
            <a:off x="6382476" y="3861824"/>
            <a:ext cx="2176272" cy="553998"/>
          </a:xfrm>
          <a:prstGeom prst="rect">
            <a:avLst/>
          </a:prstGeom>
          <a:noFill/>
        </p:spPr>
        <p:txBody>
          <a:bodyPr wrap="square" lIns="0" tIns="0" rIns="0" bIns="0" anchor="t">
            <a:spAutoFit/>
          </a:bodyPr>
          <a:lstStyle/>
          <a:p>
            <a:pPr algn="ctr">
              <a:defRPr/>
            </a:pPr>
            <a:r>
              <a:rPr lang="en-US" sz="1800">
                <a:latin typeface="+mj-lt"/>
                <a:cs typeface="Segoe UI"/>
              </a:rPr>
              <a:t>State-of-the-art search technology</a:t>
            </a:r>
            <a:endParaRPr lang="en-US" sz="1800">
              <a:latin typeface="+mj-lt"/>
            </a:endParaRPr>
          </a:p>
        </p:txBody>
      </p:sp>
      <p:sp>
        <p:nvSpPr>
          <p:cNvPr id="39" name="TextBox 38" descr="Used by &gt;90% of Fortune 100&#10;">
            <a:extLst>
              <a:ext uri="{FF2B5EF4-FFF2-40B4-BE49-F238E27FC236}">
                <a16:creationId xmlns:a16="http://schemas.microsoft.com/office/drawing/2014/main" id="{8531BDCA-23AA-1813-FFF0-1CB3F0B149DE}"/>
              </a:ext>
            </a:extLst>
          </p:cNvPr>
          <p:cNvSpPr txBox="1"/>
          <p:nvPr/>
        </p:nvSpPr>
        <p:spPr>
          <a:xfrm>
            <a:off x="9158380" y="3861824"/>
            <a:ext cx="2176272" cy="553998"/>
          </a:xfrm>
          <a:prstGeom prst="rect">
            <a:avLst/>
          </a:prstGeom>
          <a:noFill/>
        </p:spPr>
        <p:txBody>
          <a:bodyPr wrap="square" lIns="0" tIns="0" rIns="0" bIns="0" anchor="t">
            <a:spAutoFit/>
          </a:bodyPr>
          <a:lstStyle/>
          <a:p>
            <a:pPr algn="ctr">
              <a:defRPr/>
            </a:pPr>
            <a:r>
              <a:rPr lang="en-US" sz="1800">
                <a:latin typeface="+mj-lt"/>
                <a:cs typeface="Segoe UI"/>
              </a:rPr>
              <a:t>Enterprise-ready foundation</a:t>
            </a:r>
          </a:p>
        </p:txBody>
      </p: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3306756" y="3862070"/>
            <a:ext cx="0" cy="900000"/>
          </a:xfrm>
          <a:prstGeom prst="line">
            <a:avLst/>
          </a:prstGeom>
          <a:noFill/>
          <a:ln w="12700" cap="rnd" cmpd="sng" algn="ctr">
            <a:solidFill>
              <a:srgbClr val="3A4953"/>
            </a:solidFill>
            <a:prstDash val="solid"/>
            <a:headEnd type="none" w="lg" len="med"/>
            <a:tailEnd type="none" w="lg" len="med"/>
          </a:ln>
          <a:effectLst/>
        </p:spPr>
      </p:cxnSp>
      <p:cxnSp>
        <p:nvCxnSpPr>
          <p:cNvPr id="10" name="Straight Connector 9">
            <a:extLst>
              <a:ext uri="{FF2B5EF4-FFF2-40B4-BE49-F238E27FC236}">
                <a16:creationId xmlns:a16="http://schemas.microsoft.com/office/drawing/2014/main" id="{60153AED-55F8-A25A-4718-DFA6243DE471}"/>
              </a:ext>
              <a:ext uri="{C183D7F6-B498-43B3-948B-1728B52AA6E4}">
                <adec:decorative xmlns:adec="http://schemas.microsoft.com/office/drawing/2017/decorative" val="1"/>
              </a:ext>
            </a:extLst>
          </p:cNvPr>
          <p:cNvCxnSpPr>
            <a:cxnSpLocks/>
          </p:cNvCxnSpPr>
          <p:nvPr/>
        </p:nvCxnSpPr>
        <p:spPr>
          <a:xfrm>
            <a:off x="6082660" y="3862070"/>
            <a:ext cx="0" cy="900000"/>
          </a:xfrm>
          <a:prstGeom prst="line">
            <a:avLst/>
          </a:prstGeom>
          <a:noFill/>
          <a:ln w="12700" cap="rnd" cmpd="sng" algn="ctr">
            <a:solidFill>
              <a:srgbClr val="3A4953"/>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255066BD-8E2D-B60A-84F4-BC9EF911C7CD}"/>
              </a:ext>
              <a:ext uri="{C183D7F6-B498-43B3-948B-1728B52AA6E4}">
                <adec:decorative xmlns:adec="http://schemas.microsoft.com/office/drawing/2017/decorative" val="1"/>
              </a:ext>
            </a:extLst>
          </p:cNvPr>
          <p:cNvCxnSpPr>
            <a:cxnSpLocks/>
          </p:cNvCxnSpPr>
          <p:nvPr/>
        </p:nvCxnSpPr>
        <p:spPr>
          <a:xfrm>
            <a:off x="8858564" y="3862070"/>
            <a:ext cx="0" cy="900000"/>
          </a:xfrm>
          <a:prstGeom prst="line">
            <a:avLst/>
          </a:prstGeom>
          <a:noFill/>
          <a:ln w="12700" cap="rnd" cmpd="sng" algn="ctr">
            <a:solidFill>
              <a:srgbClr val="3A4953"/>
            </a:solidFill>
            <a:prstDash val="solid"/>
            <a:headEnd type="none" w="lg" len="med"/>
            <a:tailEnd type="none" w="lg" len="med"/>
          </a:ln>
          <a:effectLst/>
        </p:spPr>
      </p:cxnSp>
      <p:sp>
        <p:nvSpPr>
          <p:cNvPr id="27" name="Graphic 25">
            <a:extLst>
              <a:ext uri="{FF2B5EF4-FFF2-40B4-BE49-F238E27FC236}">
                <a16:creationId xmlns:a16="http://schemas.microsoft.com/office/drawing/2014/main" id="{863363FB-768F-C1A2-148B-536791EE170A}"/>
              </a:ext>
              <a:ext uri="{C183D7F6-B498-43B3-948B-1728B52AA6E4}">
                <adec:decorative xmlns:adec="http://schemas.microsoft.com/office/drawing/2017/decorative" val="1"/>
              </a:ext>
            </a:extLst>
          </p:cNvPr>
          <p:cNvSpPr/>
          <p:nvPr/>
        </p:nvSpPr>
        <p:spPr>
          <a:xfrm>
            <a:off x="5684520" y="1606233"/>
            <a:ext cx="822960" cy="822960"/>
          </a:xfrm>
          <a:custGeom>
            <a:avLst/>
            <a:gdLst>
              <a:gd name="connsiteX0" fmla="*/ 674370 w 822960"/>
              <a:gd name="connsiteY0" fmla="*/ 0 h 822960"/>
              <a:gd name="connsiteX1" fmla="*/ 822960 w 822960"/>
              <a:gd name="connsiteY1" fmla="*/ 148590 h 822960"/>
              <a:gd name="connsiteX2" fmla="*/ 822960 w 822960"/>
              <a:gd name="connsiteY2" fmla="*/ 674370 h 822960"/>
              <a:gd name="connsiteX3" fmla="*/ 674370 w 822960"/>
              <a:gd name="connsiteY3" fmla="*/ 822960 h 822960"/>
              <a:gd name="connsiteX4" fmla="*/ 148590 w 822960"/>
              <a:gd name="connsiteY4" fmla="*/ 822960 h 822960"/>
              <a:gd name="connsiteX5" fmla="*/ 0 w 822960"/>
              <a:gd name="connsiteY5" fmla="*/ 674370 h 822960"/>
              <a:gd name="connsiteX6" fmla="*/ 0 w 822960"/>
              <a:gd name="connsiteY6" fmla="*/ 148590 h 822960"/>
              <a:gd name="connsiteX7" fmla="*/ 148590 w 822960"/>
              <a:gd name="connsiteY7" fmla="*/ 0 h 822960"/>
              <a:gd name="connsiteX8" fmla="*/ 674370 w 822960"/>
              <a:gd name="connsiteY8" fmla="*/ 0 h 822960"/>
              <a:gd name="connsiteX9" fmla="*/ 365760 w 822960"/>
              <a:gd name="connsiteY9" fmla="*/ 182880 h 822960"/>
              <a:gd name="connsiteX10" fmla="*/ 182956 w 822960"/>
              <a:gd name="connsiteY10" fmla="*/ 365838 h 822960"/>
              <a:gd name="connsiteX11" fmla="*/ 365911 w 822960"/>
              <a:gd name="connsiteY11" fmla="*/ 548640 h 822960"/>
              <a:gd name="connsiteX12" fmla="*/ 458617 w 822960"/>
              <a:gd name="connsiteY12" fmla="*/ 523357 h 822960"/>
              <a:gd name="connsiteX13" fmla="*/ 562036 w 822960"/>
              <a:gd name="connsiteY13" fmla="*/ 626684 h 822960"/>
              <a:gd name="connsiteX14" fmla="*/ 566334 w 822960"/>
              <a:gd name="connsiteY14" fmla="*/ 630479 h 822960"/>
              <a:gd name="connsiteX15" fmla="*/ 630470 w 822960"/>
              <a:gd name="connsiteY15" fmla="*/ 622277 h 822960"/>
              <a:gd name="connsiteX16" fmla="*/ 626684 w 822960"/>
              <a:gd name="connsiteY16" fmla="*/ 562036 h 822960"/>
              <a:gd name="connsiteX17" fmla="*/ 523357 w 822960"/>
              <a:gd name="connsiteY17" fmla="*/ 458617 h 822960"/>
              <a:gd name="connsiteX18" fmla="*/ 458663 w 822960"/>
              <a:gd name="connsiteY18" fmla="*/ 208208 h 822960"/>
              <a:gd name="connsiteX19" fmla="*/ 365760 w 822960"/>
              <a:gd name="connsiteY19" fmla="*/ 182880 h 822960"/>
              <a:gd name="connsiteX20" fmla="*/ 365760 w 822960"/>
              <a:gd name="connsiteY20" fmla="*/ 274320 h 822960"/>
              <a:gd name="connsiteX21" fmla="*/ 457200 w 822960"/>
              <a:gd name="connsiteY21" fmla="*/ 365760 h 822960"/>
              <a:gd name="connsiteX22" fmla="*/ 365760 w 822960"/>
              <a:gd name="connsiteY22" fmla="*/ 457200 h 822960"/>
              <a:gd name="connsiteX23" fmla="*/ 274320 w 822960"/>
              <a:gd name="connsiteY23" fmla="*/ 365760 h 822960"/>
              <a:gd name="connsiteX24" fmla="*/ 365760 w 822960"/>
              <a:gd name="connsiteY24" fmla="*/ 27432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2960" h="822960">
                <a:moveTo>
                  <a:pt x="674370" y="0"/>
                </a:moveTo>
                <a:cubicBezTo>
                  <a:pt x="756433" y="0"/>
                  <a:pt x="822960" y="66526"/>
                  <a:pt x="822960" y="148590"/>
                </a:cubicBezTo>
                <a:lnTo>
                  <a:pt x="822960" y="674370"/>
                </a:lnTo>
                <a:cubicBezTo>
                  <a:pt x="822960" y="756433"/>
                  <a:pt x="756433" y="822960"/>
                  <a:pt x="674370" y="822960"/>
                </a:cubicBezTo>
                <a:lnTo>
                  <a:pt x="148590" y="822960"/>
                </a:lnTo>
                <a:cubicBezTo>
                  <a:pt x="66526" y="822960"/>
                  <a:pt x="0" y="756433"/>
                  <a:pt x="0" y="674370"/>
                </a:cubicBezTo>
                <a:lnTo>
                  <a:pt x="0" y="148590"/>
                </a:lnTo>
                <a:cubicBezTo>
                  <a:pt x="0" y="66526"/>
                  <a:pt x="66526" y="0"/>
                  <a:pt x="148590" y="0"/>
                </a:cubicBezTo>
                <a:lnTo>
                  <a:pt x="674370" y="0"/>
                </a:lnTo>
                <a:close/>
                <a:moveTo>
                  <a:pt x="365760" y="182880"/>
                </a:moveTo>
                <a:cubicBezTo>
                  <a:pt x="264758" y="182922"/>
                  <a:pt x="182914" y="264834"/>
                  <a:pt x="182956" y="365838"/>
                </a:cubicBezTo>
                <a:cubicBezTo>
                  <a:pt x="182998" y="466838"/>
                  <a:pt x="264911" y="548681"/>
                  <a:pt x="365911" y="548640"/>
                </a:cubicBezTo>
                <a:cubicBezTo>
                  <a:pt x="398514" y="548626"/>
                  <a:pt x="430522" y="539898"/>
                  <a:pt x="458617" y="523357"/>
                </a:cubicBezTo>
                <a:lnTo>
                  <a:pt x="562036" y="626684"/>
                </a:lnTo>
                <a:lnTo>
                  <a:pt x="566334" y="630479"/>
                </a:lnTo>
                <a:cubicBezTo>
                  <a:pt x="586309" y="645923"/>
                  <a:pt x="615025" y="642252"/>
                  <a:pt x="630470" y="622277"/>
                </a:cubicBezTo>
                <a:cubicBezTo>
                  <a:pt x="644524" y="604098"/>
                  <a:pt x="642906" y="578312"/>
                  <a:pt x="626684" y="562036"/>
                </a:cubicBezTo>
                <a:lnTo>
                  <a:pt x="523357" y="458617"/>
                </a:lnTo>
                <a:cubicBezTo>
                  <a:pt x="574641" y="371603"/>
                  <a:pt x="545677" y="259492"/>
                  <a:pt x="458663" y="208208"/>
                </a:cubicBezTo>
                <a:cubicBezTo>
                  <a:pt x="430513" y="191618"/>
                  <a:pt x="398436" y="182872"/>
                  <a:pt x="365760" y="182880"/>
                </a:cubicBezTo>
                <a:close/>
                <a:moveTo>
                  <a:pt x="365760" y="274320"/>
                </a:moveTo>
                <a:cubicBezTo>
                  <a:pt x="416262" y="274320"/>
                  <a:pt x="457200" y="315259"/>
                  <a:pt x="457200" y="365760"/>
                </a:cubicBezTo>
                <a:cubicBezTo>
                  <a:pt x="457200" y="416262"/>
                  <a:pt x="416262" y="457200"/>
                  <a:pt x="365760" y="457200"/>
                </a:cubicBezTo>
                <a:cubicBezTo>
                  <a:pt x="315259" y="457200"/>
                  <a:pt x="274320" y="416262"/>
                  <a:pt x="274320" y="365760"/>
                </a:cubicBezTo>
                <a:cubicBezTo>
                  <a:pt x="274320" y="315259"/>
                  <a:pt x="315259" y="274320"/>
                  <a:pt x="365760" y="27432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5" name="TextBox 4">
            <a:extLst>
              <a:ext uri="{FF2B5EF4-FFF2-40B4-BE49-F238E27FC236}">
                <a16:creationId xmlns:a16="http://schemas.microsoft.com/office/drawing/2014/main" id="{40F315DA-C9F9-E60C-C78A-F4753008C245}"/>
              </a:ext>
            </a:extLst>
          </p:cNvPr>
          <p:cNvSpPr txBox="1"/>
          <p:nvPr/>
        </p:nvSpPr>
        <p:spPr>
          <a:xfrm>
            <a:off x="3717627" y="2527513"/>
            <a:ext cx="7109926" cy="830997"/>
          </a:xfrm>
          <a:prstGeom prst="rect">
            <a:avLst/>
          </a:prstGeom>
          <a:noFill/>
        </p:spPr>
        <p:txBody>
          <a:bodyPr wrap="square">
            <a:spAutoFit/>
          </a:bodyPr>
          <a:lstStyle/>
          <a:p>
            <a:r>
              <a:rPr lang="en-US" sz="4800" b="1" spc="0">
                <a:ln>
                  <a:noFill/>
                </a:ln>
                <a:solidFill>
                  <a:schemeClr val="tx2"/>
                </a:solidFill>
                <a:latin typeface="+mj-lt"/>
                <a:cs typeface="Segoe UI"/>
              </a:rPr>
              <a:t>Azure</a:t>
            </a:r>
            <a:endParaRPr lang="en-US" sz="4400" b="1">
              <a:solidFill>
                <a:schemeClr val="tx2"/>
              </a:solidFill>
              <a:latin typeface="+mj-lt"/>
            </a:endParaRPr>
          </a:p>
        </p:txBody>
      </p:sp>
    </p:spTree>
    <p:extLst>
      <p:ext uri="{BB962C8B-B14F-4D97-AF65-F5344CB8AC3E}">
        <p14:creationId xmlns:p14="http://schemas.microsoft.com/office/powerpoint/2010/main" val="1529102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0 2.96296E-6 L 0 0.01967 " pathEditMode="relative" rAng="0" ptsTypes="AA">
                                      <p:cBhvr>
                                        <p:cTn id="9" dur="500" spd="-100000" fill="hold"/>
                                        <p:tgtEl>
                                          <p:spTgt spid="6"/>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200"/>
                                  </p:stCondLst>
                                  <p:childTnLst>
                                    <p:animMotion origin="layout" path="M -1.66667E-6 -2.22222E-6 L -1.66667E-6 0.01968 " pathEditMode="relative" rAng="0" ptsTypes="AA">
                                      <p:cBhvr>
                                        <p:cTn id="14" dur="500" spd="-100000" fill="hold"/>
                                        <p:tgtEl>
                                          <p:spTgt spid="44"/>
                                        </p:tgtEl>
                                        <p:attrNameLst>
                                          <p:attrName>ppt_x</p:attrName>
                                          <p:attrName>ppt_y</p:attrName>
                                        </p:attrNameLst>
                                      </p:cBhvr>
                                      <p:rCtr x="0" y="972"/>
                                    </p:animMotion>
                                  </p:childTnLst>
                                </p:cTn>
                              </p:par>
                              <p:par>
                                <p:cTn id="15" presetID="10" presetClass="entr" presetSubtype="0" fill="hold" grpId="0" nodeType="withEffect">
                                  <p:stCondLst>
                                    <p:cond delay="4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grpId="1" nodeType="withEffect">
                                  <p:stCondLst>
                                    <p:cond delay="400"/>
                                  </p:stCondLst>
                                  <p:childTnLst>
                                    <p:animMotion origin="layout" path="M 3.95833E-6 -1.11111E-6 L 3.95833E-6 0.01968 " pathEditMode="relative" rAng="0" ptsTypes="AA">
                                      <p:cBhvr>
                                        <p:cTn id="19" dur="500" spd="-100000" fill="hold"/>
                                        <p:tgtEl>
                                          <p:spTgt spid="54"/>
                                        </p:tgtEl>
                                        <p:attrNameLst>
                                          <p:attrName>ppt_x</p:attrName>
                                          <p:attrName>ppt_y</p:attrName>
                                        </p:attrNameLst>
                                      </p:cBhvr>
                                      <p:rCtr x="0" y="972"/>
                                    </p:animMotion>
                                  </p:childTnLst>
                                </p:cTn>
                              </p:par>
                              <p:par>
                                <p:cTn id="20" presetID="10" presetClass="entr" presetSubtype="0" fill="hold" grpId="0" nodeType="withEffect">
                                  <p:stCondLst>
                                    <p:cond delay="50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42" presetClass="path" presetSubtype="0" decel="100000" fill="hold" grpId="1" nodeType="withEffect">
                                  <p:stCondLst>
                                    <p:cond delay="500"/>
                                  </p:stCondLst>
                                  <p:childTnLst>
                                    <p:animMotion origin="layout" path="M -2.08333E-7 -2.22222E-6 L -2.08333E-7 0.01968 " pathEditMode="relative" rAng="0" ptsTypes="AA">
                                      <p:cBhvr>
                                        <p:cTn id="24" dur="500" spd="-100000" fill="hold"/>
                                        <p:tgtEl>
                                          <p:spTgt spid="59"/>
                                        </p:tgtEl>
                                        <p:attrNameLst>
                                          <p:attrName>ppt_x</p:attrName>
                                          <p:attrName>ppt_y</p:attrName>
                                        </p:attrNameLst>
                                      </p:cBhvr>
                                      <p:rCtr x="0" y="972"/>
                                    </p:animMotion>
                                  </p:childTnLst>
                                </p:cTn>
                              </p:par>
                              <p:par>
                                <p:cTn id="25" presetID="10" presetClass="entr" presetSubtype="0" fill="hold" grpId="0" nodeType="withEffect">
                                  <p:stCondLst>
                                    <p:cond delay="6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600"/>
                                  </p:stCondLst>
                                  <p:childTnLst>
                                    <p:animMotion origin="layout" path="M -4.58333E-6 -2.22222E-6 L -4.58333E-6 0.01968 " pathEditMode="relative" rAng="0" ptsTypes="AA">
                                      <p:cBhvr>
                                        <p:cTn id="29" dur="500" spd="-100000" fill="hold"/>
                                        <p:tgtEl>
                                          <p:spTgt spid="39"/>
                                        </p:tgtEl>
                                        <p:attrNameLst>
                                          <p:attrName>ppt_x</p:attrName>
                                          <p:attrName>ppt_y</p:attrName>
                                        </p:attrNameLst>
                                      </p:cBhvr>
                                      <p:rCtr x="0" y="972"/>
                                    </p:animMotion>
                                  </p:childTnLst>
                                </p:cTn>
                              </p:par>
                              <p:par>
                                <p:cTn id="30" presetID="10" presetClass="entr" presetSubtype="0" fill="hold" nodeType="withEffect">
                                  <p:stCondLst>
                                    <p:cond delay="6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6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60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23" presetClass="entr" presetSubtype="16" fill="hold" grpId="0" nodeType="withEffect">
                                  <p:stCondLst>
                                    <p:cond delay="200"/>
                                  </p:stCondLst>
                                  <p:childTnLst>
                                    <p:set>
                                      <p:cBhvr>
                                        <p:cTn id="40" dur="1" fill="hold">
                                          <p:stCondLst>
                                            <p:cond delay="0"/>
                                          </p:stCondLst>
                                        </p:cTn>
                                        <p:tgtEl>
                                          <p:spTgt spid="27"/>
                                        </p:tgtEl>
                                        <p:attrNameLst>
                                          <p:attrName>style.visibility</p:attrName>
                                        </p:attrNameLst>
                                      </p:cBhvr>
                                      <p:to>
                                        <p:strVal val="visible"/>
                                      </p:to>
                                    </p:set>
                                    <p:anim calcmode="lin" valueType="num">
                                      <p:cBhvr>
                                        <p:cTn id="41" dur="400" fill="hold"/>
                                        <p:tgtEl>
                                          <p:spTgt spid="27"/>
                                        </p:tgtEl>
                                        <p:attrNameLst>
                                          <p:attrName>ppt_w</p:attrName>
                                        </p:attrNameLst>
                                      </p:cBhvr>
                                      <p:tavLst>
                                        <p:tav tm="0">
                                          <p:val>
                                            <p:fltVal val="0"/>
                                          </p:val>
                                        </p:tav>
                                        <p:tav tm="100000">
                                          <p:val>
                                            <p:strVal val="#ppt_w"/>
                                          </p:val>
                                        </p:tav>
                                      </p:tavLst>
                                    </p:anim>
                                    <p:anim calcmode="lin" valueType="num">
                                      <p:cBhvr>
                                        <p:cTn id="42" dur="400" fill="hold"/>
                                        <p:tgtEl>
                                          <p:spTgt spid="27"/>
                                        </p:tgtEl>
                                        <p:attrNameLst>
                                          <p:attrName>ppt_h</p:attrName>
                                        </p:attrNameLst>
                                      </p:cBhvr>
                                      <p:tavLst>
                                        <p:tav tm="0">
                                          <p:val>
                                            <p:fltVal val="0"/>
                                          </p:val>
                                        </p:tav>
                                        <p:tav tm="100000">
                                          <p:val>
                                            <p:strVal val="#ppt_h"/>
                                          </p:val>
                                        </p:tav>
                                      </p:tavLst>
                                    </p:anim>
                                  </p:childTnLst>
                                </p:cTn>
                              </p:par>
                              <p:par>
                                <p:cTn id="43" presetID="6" presetClass="emph" presetSubtype="0" accel="100000" autoRev="1" fill="hold" grpId="1" nodeType="withEffect">
                                  <p:stCondLst>
                                    <p:cond delay="200"/>
                                  </p:stCondLst>
                                  <p:childTnLst>
                                    <p:animScale>
                                      <p:cBhvr>
                                        <p:cTn id="44" dur="400" fill="hold"/>
                                        <p:tgtEl>
                                          <p:spTgt spid="2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4" grpId="0"/>
      <p:bldP spid="44" grpId="1"/>
      <p:bldP spid="54" grpId="0"/>
      <p:bldP spid="54" grpId="1"/>
      <p:bldP spid="59" grpId="0"/>
      <p:bldP spid="59" grpId="1"/>
      <p:bldP spid="39" grpId="0"/>
      <p:bldP spid="39" grpId="1"/>
      <p:bldP spid="27" grpId="0" animBg="1"/>
      <p:bldP spid="2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AC83E8-258B-4AE2-A7AB-88407D590430}"/>
              </a:ext>
            </a:extLst>
          </p:cNvPr>
          <p:cNvSpPr>
            <a:spLocks noGrp="1"/>
          </p:cNvSpPr>
          <p:nvPr>
            <p:ph type="title"/>
          </p:nvPr>
        </p:nvSpPr>
        <p:spPr>
          <a:xfrm>
            <a:off x="588263" y="457200"/>
            <a:ext cx="11018520" cy="553998"/>
          </a:xfrm>
        </p:spPr>
        <p:txBody>
          <a:bodyPr/>
          <a:lstStyle/>
          <a:p>
            <a:r>
              <a:rPr lang="en-US"/>
              <a:t>Momentum and beyond </a:t>
            </a:r>
            <a:r>
              <a:rPr lang="en-US" err="1"/>
              <a:t>GenAI</a:t>
            </a:r>
            <a:endParaRPr lang="en-US"/>
          </a:p>
        </p:txBody>
      </p:sp>
      <p:grpSp>
        <p:nvGrpSpPr>
          <p:cNvPr id="37" name="Group 36" descr="Stair-step diagram with these steps:&#10;1. Keyword search&#10;2. Language expansion&#10;3. AI-powered content understanding&#10;4. Keyword search re-ranking&#10;5. Vector search">
            <a:extLst>
              <a:ext uri="{FF2B5EF4-FFF2-40B4-BE49-F238E27FC236}">
                <a16:creationId xmlns:a16="http://schemas.microsoft.com/office/drawing/2014/main" id="{AB04961D-823D-20A2-6A35-5D304E64F743}"/>
              </a:ext>
            </a:extLst>
          </p:cNvPr>
          <p:cNvGrpSpPr/>
          <p:nvPr/>
        </p:nvGrpSpPr>
        <p:grpSpPr>
          <a:xfrm>
            <a:off x="571499" y="1819187"/>
            <a:ext cx="11049001" cy="3219627"/>
            <a:chOff x="571499" y="1656961"/>
            <a:chExt cx="11049001" cy="3219627"/>
          </a:xfrm>
          <a:effectLst>
            <a:outerShdw blurRad="63500" dist="127000" dir="2700000" algn="ctr" rotWithShape="0">
              <a:srgbClr val="454142">
                <a:alpha val="20000"/>
              </a:srgbClr>
            </a:outerShdw>
          </a:effectLst>
        </p:grpSpPr>
        <p:sp>
          <p:nvSpPr>
            <p:cNvPr id="17" name="Rectangle 16">
              <a:extLst>
                <a:ext uri="{FF2B5EF4-FFF2-40B4-BE49-F238E27FC236}">
                  <a16:creationId xmlns:a16="http://schemas.microsoft.com/office/drawing/2014/main" id="{44E957A3-B97D-2522-616D-A9E406296584}"/>
                </a:ext>
              </a:extLst>
            </p:cNvPr>
            <p:cNvSpPr/>
            <p:nvPr/>
          </p:nvSpPr>
          <p:spPr bwMode="auto">
            <a:xfrm>
              <a:off x="571499" y="3596428"/>
              <a:ext cx="2194560" cy="128016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493776"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effectLst>
                    <a:outerShdw blurRad="254000" algn="ctr" rotWithShape="0">
                      <a:prstClr val="black">
                        <a:alpha val="68000"/>
                      </a:prstClr>
                    </a:outerShdw>
                  </a:effectLst>
                  <a:latin typeface="+mj-lt"/>
                  <a:cs typeface="Segoe UI" pitchFamily="34" charset="0"/>
                </a:rPr>
                <a:t>Keyword</a:t>
              </a:r>
              <a:br>
                <a:rPr lang="en-US" sz="1800">
                  <a:solidFill>
                    <a:schemeClr val="bg1"/>
                  </a:solidFill>
                  <a:effectLst>
                    <a:outerShdw blurRad="254000" algn="ctr" rotWithShape="0">
                      <a:prstClr val="black">
                        <a:alpha val="68000"/>
                      </a:prstClr>
                    </a:outerShdw>
                  </a:effectLst>
                  <a:latin typeface="+mj-lt"/>
                  <a:cs typeface="Segoe UI" pitchFamily="34" charset="0"/>
                </a:rPr>
              </a:br>
              <a:r>
                <a:rPr lang="en-US" sz="1800">
                  <a:solidFill>
                    <a:schemeClr val="bg1"/>
                  </a:solidFill>
                  <a:effectLst>
                    <a:outerShdw blurRad="254000" algn="ctr" rotWithShape="0">
                      <a:prstClr val="black">
                        <a:alpha val="68000"/>
                      </a:prstClr>
                    </a:outerShdw>
                  </a:effectLst>
                  <a:latin typeface="+mj-lt"/>
                  <a:cs typeface="Segoe UI" pitchFamily="34" charset="0"/>
                </a:rPr>
                <a:t>search</a:t>
              </a:r>
            </a:p>
          </p:txBody>
        </p:sp>
        <p:sp>
          <p:nvSpPr>
            <p:cNvPr id="18" name="Rectangle 17">
              <a:extLst>
                <a:ext uri="{FF2B5EF4-FFF2-40B4-BE49-F238E27FC236}">
                  <a16:creationId xmlns:a16="http://schemas.microsoft.com/office/drawing/2014/main" id="{561C0F7F-25DB-FF2E-A63A-B2257CA2B84C}"/>
                </a:ext>
              </a:extLst>
            </p:cNvPr>
            <p:cNvSpPr/>
            <p:nvPr/>
          </p:nvSpPr>
          <p:spPr bwMode="auto">
            <a:xfrm>
              <a:off x="2461541" y="3282325"/>
              <a:ext cx="2194560" cy="1280160"/>
            </a:xfrm>
            <a:prstGeom prst="rect">
              <a:avLst/>
            </a:prstGeom>
            <a:solidFill>
              <a:srgbClr val="37599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493776"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effectLst>
                    <a:outerShdw blurRad="254000" algn="ctr" rotWithShape="0">
                      <a:prstClr val="black">
                        <a:alpha val="68000"/>
                      </a:prstClr>
                    </a:outerShdw>
                  </a:effectLst>
                  <a:latin typeface="+mj-lt"/>
                  <a:cs typeface="Segoe UI" pitchFamily="34" charset="0"/>
                </a:rPr>
                <a:t>Language expansion</a:t>
              </a:r>
            </a:p>
          </p:txBody>
        </p:sp>
        <p:sp>
          <p:nvSpPr>
            <p:cNvPr id="19" name="Rectangle 18">
              <a:extLst>
                <a:ext uri="{FF2B5EF4-FFF2-40B4-BE49-F238E27FC236}">
                  <a16:creationId xmlns:a16="http://schemas.microsoft.com/office/drawing/2014/main" id="{F9012BD9-B4C7-E446-9371-893E01C19EF8}"/>
                </a:ext>
              </a:extLst>
            </p:cNvPr>
            <p:cNvSpPr/>
            <p:nvPr/>
          </p:nvSpPr>
          <p:spPr bwMode="auto">
            <a:xfrm>
              <a:off x="4351583" y="2968221"/>
              <a:ext cx="2194560" cy="1280160"/>
            </a:xfrm>
            <a:prstGeom prst="rect">
              <a:avLst/>
            </a:prstGeom>
            <a:solidFill>
              <a:srgbClr val="3A77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2743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effectLst>
                    <a:outerShdw blurRad="254000" algn="ctr" rotWithShape="0">
                      <a:prstClr val="black">
                        <a:alpha val="68000"/>
                      </a:prstClr>
                    </a:outerShdw>
                  </a:effectLst>
                  <a:latin typeface="+mj-lt"/>
                  <a:cs typeface="Segoe UI" pitchFamily="34" charset="0"/>
                </a:rPr>
                <a:t>AI-powered content </a:t>
              </a:r>
              <a:r>
                <a:rPr lang="en-US" sz="1800" spc="-30">
                  <a:solidFill>
                    <a:schemeClr val="bg1"/>
                  </a:solidFill>
                  <a:effectLst>
                    <a:outerShdw blurRad="254000" algn="ctr" rotWithShape="0">
                      <a:prstClr val="black">
                        <a:alpha val="68000"/>
                      </a:prstClr>
                    </a:outerShdw>
                  </a:effectLst>
                  <a:latin typeface="+mj-lt"/>
                  <a:cs typeface="Segoe UI" pitchFamily="34" charset="0"/>
                </a:rPr>
                <a:t>understanding</a:t>
              </a:r>
            </a:p>
          </p:txBody>
        </p:sp>
        <p:sp>
          <p:nvSpPr>
            <p:cNvPr id="20" name="Rectangle 19">
              <a:extLst>
                <a:ext uri="{FF2B5EF4-FFF2-40B4-BE49-F238E27FC236}">
                  <a16:creationId xmlns:a16="http://schemas.microsoft.com/office/drawing/2014/main" id="{DFAC97C9-7562-6423-5A8A-24D988AAB50D}"/>
                </a:ext>
              </a:extLst>
            </p:cNvPr>
            <p:cNvSpPr/>
            <p:nvPr/>
          </p:nvSpPr>
          <p:spPr bwMode="auto">
            <a:xfrm>
              <a:off x="6241625" y="2654117"/>
              <a:ext cx="2194560" cy="128016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493776"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effectLst>
                    <a:outerShdw blurRad="254000" algn="ctr" rotWithShape="0">
                      <a:prstClr val="black">
                        <a:alpha val="68000"/>
                      </a:prstClr>
                    </a:outerShdw>
                  </a:effectLst>
                  <a:latin typeface="+mj-lt"/>
                  <a:cs typeface="Segoe UI" pitchFamily="34" charset="0"/>
                </a:rPr>
                <a:t>Keyword search re‑ranking</a:t>
              </a:r>
            </a:p>
          </p:txBody>
        </p:sp>
        <p:sp>
          <p:nvSpPr>
            <p:cNvPr id="21" name="Rectangle 20">
              <a:extLst>
                <a:ext uri="{FF2B5EF4-FFF2-40B4-BE49-F238E27FC236}">
                  <a16:creationId xmlns:a16="http://schemas.microsoft.com/office/drawing/2014/main" id="{63CE01DB-F6EC-19E1-BA46-83E7A5578C09}"/>
                </a:ext>
              </a:extLst>
            </p:cNvPr>
            <p:cNvSpPr/>
            <p:nvPr/>
          </p:nvSpPr>
          <p:spPr bwMode="auto">
            <a:xfrm>
              <a:off x="8131668" y="2340014"/>
              <a:ext cx="2194560" cy="1280160"/>
            </a:xfrm>
            <a:prstGeom prst="rect">
              <a:avLst/>
            </a:prstGeom>
            <a:solidFill>
              <a:srgbClr val="0496D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493776"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effectLst>
                    <a:outerShdw blurRad="254000" algn="ctr" rotWithShape="0">
                      <a:prstClr val="black">
                        <a:alpha val="68000"/>
                      </a:prstClr>
                    </a:outerShdw>
                  </a:effectLst>
                  <a:latin typeface="+mj-lt"/>
                  <a:cs typeface="Segoe UI" pitchFamily="34" charset="0"/>
                </a:rPr>
                <a:t>Vector</a:t>
              </a:r>
              <a:br>
                <a:rPr lang="en-US" sz="1800">
                  <a:solidFill>
                    <a:schemeClr val="bg1"/>
                  </a:solidFill>
                  <a:effectLst>
                    <a:outerShdw blurRad="254000" algn="ctr" rotWithShape="0">
                      <a:prstClr val="black">
                        <a:alpha val="68000"/>
                      </a:prstClr>
                    </a:outerShdw>
                  </a:effectLst>
                  <a:latin typeface="+mj-lt"/>
                  <a:cs typeface="Segoe UI" pitchFamily="34" charset="0"/>
                </a:rPr>
              </a:br>
              <a:r>
                <a:rPr lang="en-US" sz="1800">
                  <a:solidFill>
                    <a:schemeClr val="bg1"/>
                  </a:solidFill>
                  <a:effectLst>
                    <a:outerShdw blurRad="254000" algn="ctr" rotWithShape="0">
                      <a:prstClr val="black">
                        <a:alpha val="68000"/>
                      </a:prstClr>
                    </a:outerShdw>
                  </a:effectLst>
                  <a:latin typeface="+mj-lt"/>
                  <a:cs typeface="Segoe UI" pitchFamily="34" charset="0"/>
                </a:rPr>
                <a:t>search</a:t>
              </a:r>
            </a:p>
          </p:txBody>
        </p:sp>
        <p:sp>
          <p:nvSpPr>
            <p:cNvPr id="35" name="Freeform: Shape 34">
              <a:extLst>
                <a:ext uri="{FF2B5EF4-FFF2-40B4-BE49-F238E27FC236}">
                  <a16:creationId xmlns:a16="http://schemas.microsoft.com/office/drawing/2014/main" id="{99FA986E-228A-A71C-CD89-685DEE277466}"/>
                </a:ext>
              </a:extLst>
            </p:cNvPr>
            <p:cNvSpPr/>
            <p:nvPr/>
          </p:nvSpPr>
          <p:spPr bwMode="auto">
            <a:xfrm>
              <a:off x="10013950" y="1656961"/>
              <a:ext cx="1606550" cy="2004560"/>
            </a:xfrm>
            <a:custGeom>
              <a:avLst/>
              <a:gdLst>
                <a:gd name="connsiteX0" fmla="*/ 955446 w 1606550"/>
                <a:gd name="connsiteY0" fmla="*/ 0 h 2004560"/>
                <a:gd name="connsiteX1" fmla="*/ 1606550 w 1606550"/>
                <a:gd name="connsiteY1" fmla="*/ 1002280 h 2004560"/>
                <a:gd name="connsiteX2" fmla="*/ 955446 w 1606550"/>
                <a:gd name="connsiteY2" fmla="*/ 2004560 h 2004560"/>
                <a:gd name="connsiteX3" fmla="*/ 955446 w 1606550"/>
                <a:gd name="connsiteY3" fmla="*/ 1649484 h 2004560"/>
                <a:gd name="connsiteX4" fmla="*/ 0 w 1606550"/>
                <a:gd name="connsiteY4" fmla="*/ 1649484 h 2004560"/>
                <a:gd name="connsiteX5" fmla="*/ 0 w 1606550"/>
                <a:gd name="connsiteY5" fmla="*/ 369324 h 2004560"/>
                <a:gd name="connsiteX6" fmla="*/ 955446 w 1606550"/>
                <a:gd name="connsiteY6" fmla="*/ 369324 h 200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6550" h="2004560">
                  <a:moveTo>
                    <a:pt x="955446" y="0"/>
                  </a:moveTo>
                  <a:lnTo>
                    <a:pt x="1606550" y="1002280"/>
                  </a:lnTo>
                  <a:lnTo>
                    <a:pt x="955446" y="2004560"/>
                  </a:lnTo>
                  <a:lnTo>
                    <a:pt x="955446" y="1649484"/>
                  </a:lnTo>
                  <a:lnTo>
                    <a:pt x="0" y="1649484"/>
                  </a:lnTo>
                  <a:lnTo>
                    <a:pt x="0" y="369324"/>
                  </a:lnTo>
                  <a:lnTo>
                    <a:pt x="955446" y="369324"/>
                  </a:lnTo>
                  <a:close/>
                </a:path>
              </a:pathLst>
            </a:cu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5" name="Right Triangle 24">
              <a:extLst>
                <a:ext uri="{FF2B5EF4-FFF2-40B4-BE49-F238E27FC236}">
                  <a16:creationId xmlns:a16="http://schemas.microsoft.com/office/drawing/2014/main" id="{5F4E5B11-DBD2-9878-6338-49D6310A6385}"/>
                </a:ext>
              </a:extLst>
            </p:cNvPr>
            <p:cNvSpPr>
              <a:spLocks noChangeAspect="1"/>
            </p:cNvSpPr>
            <p:nvPr/>
          </p:nvSpPr>
          <p:spPr bwMode="auto">
            <a:xfrm rot="10800000">
              <a:off x="2461542" y="4562485"/>
              <a:ext cx="314103" cy="314103"/>
            </a:xfrm>
            <a:prstGeom prst="r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ight Triangle 25">
              <a:extLst>
                <a:ext uri="{FF2B5EF4-FFF2-40B4-BE49-F238E27FC236}">
                  <a16:creationId xmlns:a16="http://schemas.microsoft.com/office/drawing/2014/main" id="{C37D910B-1E44-8422-BA1F-8849D43ED502}"/>
                </a:ext>
              </a:extLst>
            </p:cNvPr>
            <p:cNvSpPr>
              <a:spLocks noChangeAspect="1"/>
            </p:cNvSpPr>
            <p:nvPr/>
          </p:nvSpPr>
          <p:spPr bwMode="auto">
            <a:xfrm rot="10800000">
              <a:off x="4349644" y="4248381"/>
              <a:ext cx="314103" cy="314103"/>
            </a:xfrm>
            <a:prstGeom prst="r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Right Triangle 26">
              <a:extLst>
                <a:ext uri="{FF2B5EF4-FFF2-40B4-BE49-F238E27FC236}">
                  <a16:creationId xmlns:a16="http://schemas.microsoft.com/office/drawing/2014/main" id="{9DA96111-7D5B-BC49-23EF-64E1E5C2F67D}"/>
                </a:ext>
              </a:extLst>
            </p:cNvPr>
            <p:cNvSpPr>
              <a:spLocks noChangeAspect="1"/>
            </p:cNvSpPr>
            <p:nvPr/>
          </p:nvSpPr>
          <p:spPr bwMode="auto">
            <a:xfrm rot="10800000">
              <a:off x="6237746" y="3934277"/>
              <a:ext cx="314103" cy="314103"/>
            </a:xfrm>
            <a:prstGeom prst="r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ight Triangle 27">
              <a:extLst>
                <a:ext uri="{FF2B5EF4-FFF2-40B4-BE49-F238E27FC236}">
                  <a16:creationId xmlns:a16="http://schemas.microsoft.com/office/drawing/2014/main" id="{32ECA0E7-DC58-AF24-214C-CC7DB84A3883}"/>
                </a:ext>
              </a:extLst>
            </p:cNvPr>
            <p:cNvSpPr>
              <a:spLocks noChangeAspect="1"/>
            </p:cNvSpPr>
            <p:nvPr/>
          </p:nvSpPr>
          <p:spPr bwMode="auto">
            <a:xfrm rot="10800000">
              <a:off x="8125848" y="3620174"/>
              <a:ext cx="314103" cy="314103"/>
            </a:xfrm>
            <a:prstGeom prst="r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ight Triangle 28">
              <a:extLst>
                <a:ext uri="{FF2B5EF4-FFF2-40B4-BE49-F238E27FC236}">
                  <a16:creationId xmlns:a16="http://schemas.microsoft.com/office/drawing/2014/main" id="{5F1B85A0-683F-C577-340F-2E7003AF574E}"/>
                </a:ext>
              </a:extLst>
            </p:cNvPr>
            <p:cNvSpPr>
              <a:spLocks noChangeAspect="1"/>
            </p:cNvSpPr>
            <p:nvPr/>
          </p:nvSpPr>
          <p:spPr bwMode="auto">
            <a:xfrm rot="10800000">
              <a:off x="10013950" y="3306071"/>
              <a:ext cx="314103" cy="314103"/>
            </a:xfrm>
            <a:prstGeom prst="rtTriangl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0893792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F590-B786-FB19-8296-EE6A60E72669}"/>
              </a:ext>
            </a:extLst>
          </p:cNvPr>
          <p:cNvSpPr>
            <a:spLocks noGrp="1"/>
          </p:cNvSpPr>
          <p:nvPr>
            <p:ph type="title"/>
          </p:nvPr>
        </p:nvSpPr>
        <p:spPr>
          <a:xfrm>
            <a:off x="588263" y="457200"/>
            <a:ext cx="11018520" cy="553998"/>
          </a:xfrm>
        </p:spPr>
        <p:txBody>
          <a:bodyPr/>
          <a:lstStyle/>
          <a:p>
            <a:r>
              <a:rPr lang="en-US"/>
              <a:t>RAG to ROI</a:t>
            </a:r>
          </a:p>
        </p:txBody>
      </p:sp>
      <p:sp>
        <p:nvSpPr>
          <p:cNvPr id="32" name="TextBox 31">
            <a:extLst>
              <a:ext uri="{FF2B5EF4-FFF2-40B4-BE49-F238E27FC236}">
                <a16:creationId xmlns:a16="http://schemas.microsoft.com/office/drawing/2014/main" id="{81074BAA-FDC5-0148-75EA-14F46E2EA897}"/>
              </a:ext>
            </a:extLst>
          </p:cNvPr>
          <p:cNvSpPr txBox="1"/>
          <p:nvPr/>
        </p:nvSpPr>
        <p:spPr>
          <a:xfrm>
            <a:off x="575174" y="1436688"/>
            <a:ext cx="2547439" cy="677108"/>
          </a:xfrm>
          <a:prstGeom prst="rect">
            <a:avLst/>
          </a:prstGeom>
          <a:noFill/>
        </p:spPr>
        <p:txBody>
          <a:bodyPr wrap="square" lIns="0" tIns="0" rIns="0" bIns="0" rtlCol="0">
            <a:spAutoFit/>
          </a:bodyPr>
          <a:lstStyle/>
          <a:p>
            <a:pPr algn="ctr"/>
            <a:r>
              <a:rPr lang="en-US" sz="2200">
                <a:latin typeface="+mj-lt"/>
              </a:rPr>
              <a:t>Conversational search &amp; insights</a:t>
            </a:r>
          </a:p>
        </p:txBody>
      </p:sp>
      <p:cxnSp>
        <p:nvCxnSpPr>
          <p:cNvPr id="45" name="Straight Connector 44">
            <a:extLst>
              <a:ext uri="{FF2B5EF4-FFF2-40B4-BE49-F238E27FC236}">
                <a16:creationId xmlns:a16="http://schemas.microsoft.com/office/drawing/2014/main" id="{212F4000-E8B4-87A9-4441-A35CEEC6F437}"/>
              </a:ext>
              <a:ext uri="{C183D7F6-B498-43B3-948B-1728B52AA6E4}">
                <adec:decorative xmlns:adec="http://schemas.microsoft.com/office/drawing/2017/decorative" val="1"/>
              </a:ext>
            </a:extLst>
          </p:cNvPr>
          <p:cNvCxnSpPr/>
          <p:nvPr/>
        </p:nvCxnSpPr>
        <p:spPr>
          <a:xfrm flipH="1">
            <a:off x="588963" y="2268255"/>
            <a:ext cx="2533650" cy="0"/>
          </a:xfrm>
          <a:prstGeom prst="line">
            <a:avLst/>
          </a:prstGeom>
          <a:ln w="19050">
            <a:gradFill flip="none" rotWithShape="1">
              <a:gsLst>
                <a:gs pos="0">
                  <a:schemeClr val="tx2"/>
                </a:gs>
                <a:gs pos="100000">
                  <a:schemeClr val="accent3"/>
                </a:gs>
              </a:gsLst>
              <a:lin ang="108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9" name="Picture 38" descr="Boehringer Ingelheim logo">
            <a:extLst>
              <a:ext uri="{FF2B5EF4-FFF2-40B4-BE49-F238E27FC236}">
                <a16:creationId xmlns:a16="http://schemas.microsoft.com/office/drawing/2014/main" id="{E708DE04-02B0-0ACD-286E-20EF48AE7C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7333" y="2636228"/>
            <a:ext cx="2103120" cy="644718"/>
          </a:xfrm>
          <a:prstGeom prst="rect">
            <a:avLst/>
          </a:prstGeom>
        </p:spPr>
      </p:pic>
      <p:sp>
        <p:nvSpPr>
          <p:cNvPr id="23" name="TextBox 22">
            <a:extLst>
              <a:ext uri="{FF2B5EF4-FFF2-40B4-BE49-F238E27FC236}">
                <a16:creationId xmlns:a16="http://schemas.microsoft.com/office/drawing/2014/main" id="{FFBAA447-4E10-9C7B-3AB4-4EC6228E6A4B}"/>
              </a:ext>
            </a:extLst>
          </p:cNvPr>
          <p:cNvSpPr txBox="1"/>
          <p:nvPr/>
        </p:nvSpPr>
        <p:spPr>
          <a:xfrm>
            <a:off x="491499" y="3619500"/>
            <a:ext cx="2633472" cy="2251899"/>
          </a:xfrm>
          <a:prstGeom prst="rect">
            <a:avLst/>
          </a:prstGeom>
          <a:noFill/>
        </p:spPr>
        <p:txBody>
          <a:bodyPr wrap="square" lIns="0" tIns="0" rIns="0" bIns="0" rtlCol="0">
            <a:spAutoFit/>
          </a:bodyPr>
          <a:lstStyle/>
          <a:p>
            <a:pPr marL="91440" indent="0">
              <a:buNone/>
            </a:pPr>
            <a:r>
              <a:rPr lang="en-US" sz="1800">
                <a:solidFill>
                  <a:srgbClr val="0078D4"/>
                </a:solidFill>
                <a:latin typeface="+mj-lt"/>
                <a:hlinkClick r:id="rId4">
                  <a:extLst>
                    <a:ext uri="{A12FA001-AC4F-418D-AE19-62706E023703}">
                      <ahyp:hlinkClr xmlns:ahyp="http://schemas.microsoft.com/office/drawing/2018/hyperlinkcolor" val="tx"/>
                    </a:ext>
                  </a:extLst>
                </a:hlinkClick>
              </a:rPr>
              <a:t>Boehringer Ingelheim</a:t>
            </a:r>
            <a:endParaRPr lang="en-US" sz="2000">
              <a:solidFill>
                <a:srgbClr val="0078D4"/>
              </a:solidFill>
            </a:endParaRPr>
          </a:p>
          <a:p>
            <a:pPr marL="91440" indent="-91440">
              <a:spcBef>
                <a:spcPts val="1080"/>
              </a:spcBef>
              <a:buNone/>
            </a:pPr>
            <a:r>
              <a:rPr lang="en-US" sz="1800" b="0" i="0">
                <a:effectLst/>
                <a:highlight>
                  <a:srgbClr val="FFFFFF"/>
                </a:highlight>
              </a:rPr>
              <a:t>“For each document, it provides all metadata, including the author’s name, topic areas, and </a:t>
            </a:r>
            <a:br>
              <a:rPr lang="en-US" sz="1800" b="0" i="0">
                <a:effectLst/>
                <a:highlight>
                  <a:srgbClr val="FFFFFF"/>
                </a:highlight>
              </a:rPr>
            </a:br>
            <a:r>
              <a:rPr lang="en-US" sz="1800" b="0" i="0">
                <a:effectLst/>
                <a:highlight>
                  <a:srgbClr val="FFFFFF"/>
                </a:highlight>
              </a:rPr>
              <a:t>a brief summary.”</a:t>
            </a:r>
          </a:p>
          <a:p>
            <a:pPr marL="91440" indent="-91440" algn="r">
              <a:spcBef>
                <a:spcPts val="1080"/>
              </a:spcBef>
              <a:buNone/>
            </a:pPr>
            <a:r>
              <a:rPr lang="en-US" sz="1000">
                <a:highlight>
                  <a:srgbClr val="FFFFFF"/>
                </a:highlight>
              </a:rPr>
              <a:t>-</a:t>
            </a:r>
            <a:r>
              <a:rPr lang="en-US" sz="1000"/>
              <a:t>Aleksandar </a:t>
            </a:r>
            <a:r>
              <a:rPr lang="en-US" sz="1000" err="1"/>
              <a:t>Kapisoda</a:t>
            </a:r>
            <a:r>
              <a:rPr lang="en-US" sz="1000"/>
              <a:t>, Senior Knowledge &amp; Learning Scientist at Boehringer Ingelheim</a:t>
            </a:r>
          </a:p>
        </p:txBody>
      </p:sp>
      <p:sp>
        <p:nvSpPr>
          <p:cNvPr id="33" name="TextBox 32">
            <a:extLst>
              <a:ext uri="{FF2B5EF4-FFF2-40B4-BE49-F238E27FC236}">
                <a16:creationId xmlns:a16="http://schemas.microsoft.com/office/drawing/2014/main" id="{7CC7F384-567C-93D3-80E0-CB07B7E7CB6F}"/>
              </a:ext>
            </a:extLst>
          </p:cNvPr>
          <p:cNvSpPr txBox="1"/>
          <p:nvPr/>
        </p:nvSpPr>
        <p:spPr>
          <a:xfrm>
            <a:off x="3406578" y="1614141"/>
            <a:ext cx="2547439" cy="338554"/>
          </a:xfrm>
          <a:prstGeom prst="rect">
            <a:avLst/>
          </a:prstGeom>
          <a:noFill/>
        </p:spPr>
        <p:txBody>
          <a:bodyPr wrap="square" lIns="0" tIns="0" rIns="0" bIns="0" rtlCol="0">
            <a:spAutoFit/>
          </a:bodyPr>
          <a:lstStyle/>
          <a:p>
            <a:pPr algn="ctr"/>
            <a:r>
              <a:rPr lang="en-US" sz="2200">
                <a:latin typeface="+mj-lt"/>
              </a:rPr>
              <a:t>AI assistant</a:t>
            </a:r>
          </a:p>
        </p:txBody>
      </p:sp>
      <p:cxnSp>
        <p:nvCxnSpPr>
          <p:cNvPr id="46" name="Straight Connector 45">
            <a:extLst>
              <a:ext uri="{FF2B5EF4-FFF2-40B4-BE49-F238E27FC236}">
                <a16:creationId xmlns:a16="http://schemas.microsoft.com/office/drawing/2014/main" id="{A5BB7E0D-654D-E82E-36A7-033A3A5DB260}"/>
              </a:ext>
              <a:ext uri="{C183D7F6-B498-43B3-948B-1728B52AA6E4}">
                <adec:decorative xmlns:adec="http://schemas.microsoft.com/office/drawing/2017/decorative" val="1"/>
              </a:ext>
            </a:extLst>
          </p:cNvPr>
          <p:cNvCxnSpPr/>
          <p:nvPr/>
        </p:nvCxnSpPr>
        <p:spPr>
          <a:xfrm flipH="1">
            <a:off x="3420367" y="2268255"/>
            <a:ext cx="2533650" cy="0"/>
          </a:xfrm>
          <a:prstGeom prst="line">
            <a:avLst/>
          </a:prstGeom>
          <a:ln w="19050">
            <a:gradFill flip="none" rotWithShape="1">
              <a:gsLst>
                <a:gs pos="0">
                  <a:schemeClr val="tx2"/>
                </a:gs>
                <a:gs pos="100000">
                  <a:schemeClr val="accent3"/>
                </a:gs>
              </a:gsLst>
              <a:lin ang="108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42" descr="Telstra logo&#10;">
            <a:extLst>
              <a:ext uri="{FF2B5EF4-FFF2-40B4-BE49-F238E27FC236}">
                <a16:creationId xmlns:a16="http://schemas.microsoft.com/office/drawing/2014/main" id="{B727470C-97C8-38A8-6C17-BAB2FFF612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2533" y="2560823"/>
            <a:ext cx="795528" cy="795528"/>
          </a:xfrm>
          <a:prstGeom prst="rect">
            <a:avLst/>
          </a:prstGeom>
        </p:spPr>
      </p:pic>
      <p:sp>
        <p:nvSpPr>
          <p:cNvPr id="24" name="TextBox 23">
            <a:extLst>
              <a:ext uri="{FF2B5EF4-FFF2-40B4-BE49-F238E27FC236}">
                <a16:creationId xmlns:a16="http://schemas.microsoft.com/office/drawing/2014/main" id="{223AD9FF-13C1-6C8D-BB55-A0AC7249582F}"/>
              </a:ext>
            </a:extLst>
          </p:cNvPr>
          <p:cNvSpPr txBox="1"/>
          <p:nvPr/>
        </p:nvSpPr>
        <p:spPr>
          <a:xfrm>
            <a:off x="3322117" y="3619500"/>
            <a:ext cx="2633472" cy="1974900"/>
          </a:xfrm>
          <a:prstGeom prst="rect">
            <a:avLst/>
          </a:prstGeom>
          <a:noFill/>
        </p:spPr>
        <p:txBody>
          <a:bodyPr wrap="square" lIns="0" tIns="0" rIns="0" bIns="0" rtlCol="0">
            <a:spAutoFit/>
          </a:bodyPr>
          <a:lstStyle/>
          <a:p>
            <a:pPr marL="91440"/>
            <a:r>
              <a:rPr lang="en-US" sz="1800">
                <a:solidFill>
                  <a:srgbClr val="0078D4"/>
                </a:solidFill>
                <a:latin typeface="+mj-lt"/>
                <a:hlinkClick r:id="rId6">
                  <a:extLst>
                    <a:ext uri="{A12FA001-AC4F-418D-AE19-62706E023703}">
                      <ahyp:hlinkClr xmlns:ahyp="http://schemas.microsoft.com/office/drawing/2018/hyperlinkcolor" val="tx"/>
                    </a:ext>
                  </a:extLst>
                </a:hlinkClick>
              </a:rPr>
              <a:t>Telstra</a:t>
            </a:r>
            <a:endParaRPr lang="en-US" sz="1800">
              <a:solidFill>
                <a:srgbClr val="0078D4"/>
              </a:solidFill>
              <a:latin typeface="+mj-lt"/>
            </a:endParaRPr>
          </a:p>
          <a:p>
            <a:pPr marL="91440" indent="-91440">
              <a:spcBef>
                <a:spcPts val="1080"/>
              </a:spcBef>
            </a:pPr>
            <a:r>
              <a:rPr lang="en-US" sz="1800">
                <a:highlight>
                  <a:srgbClr val="FFFFFF"/>
                </a:highlight>
              </a:rPr>
              <a:t>“New agents found that Ask Telstra gave them a big boost to becoming more effective, faster.”</a:t>
            </a:r>
          </a:p>
          <a:p>
            <a:pPr marL="91440" lvl="0" indent="-91440" algn="r">
              <a:spcBef>
                <a:spcPts val="1080"/>
              </a:spcBef>
            </a:pPr>
            <a:r>
              <a:rPr lang="en-US" sz="1000">
                <a:solidFill>
                  <a:srgbClr val="000000"/>
                </a:solidFill>
                <a:highlight>
                  <a:srgbClr val="FFFFFF"/>
                </a:highlight>
              </a:rPr>
              <a:t>-</a:t>
            </a:r>
            <a:r>
              <a:rPr lang="en-US" sz="1000">
                <a:solidFill>
                  <a:srgbClr val="000000"/>
                </a:solidFill>
              </a:rPr>
              <a:t>Rohit </a:t>
            </a:r>
            <a:r>
              <a:rPr lang="en-US" sz="1000" err="1">
                <a:solidFill>
                  <a:srgbClr val="000000"/>
                </a:solidFill>
              </a:rPr>
              <a:t>Lakhotia</a:t>
            </a:r>
            <a:r>
              <a:rPr lang="en-US" sz="1000">
                <a:solidFill>
                  <a:srgbClr val="000000"/>
                </a:solidFill>
              </a:rPr>
              <a:t>, General Manager of Customer and Channel AI at Telstra</a:t>
            </a:r>
          </a:p>
        </p:txBody>
      </p:sp>
      <p:sp>
        <p:nvSpPr>
          <p:cNvPr id="34" name="TextBox 33">
            <a:extLst>
              <a:ext uri="{FF2B5EF4-FFF2-40B4-BE49-F238E27FC236}">
                <a16:creationId xmlns:a16="http://schemas.microsoft.com/office/drawing/2014/main" id="{3FE16D04-64F1-7ED1-2706-BAFD852673E9}"/>
              </a:ext>
            </a:extLst>
          </p:cNvPr>
          <p:cNvSpPr txBox="1"/>
          <p:nvPr/>
        </p:nvSpPr>
        <p:spPr>
          <a:xfrm>
            <a:off x="6237982" y="1436688"/>
            <a:ext cx="2547439" cy="677108"/>
          </a:xfrm>
          <a:prstGeom prst="rect">
            <a:avLst/>
          </a:prstGeom>
          <a:noFill/>
        </p:spPr>
        <p:txBody>
          <a:bodyPr wrap="square" lIns="0" tIns="0" rIns="0" bIns="0" rtlCol="0">
            <a:spAutoFit/>
          </a:bodyPr>
          <a:lstStyle/>
          <a:p>
            <a:pPr algn="ctr"/>
            <a:r>
              <a:rPr lang="en-US" sz="2200">
                <a:latin typeface="+mj-lt"/>
              </a:rPr>
              <a:t>Content</a:t>
            </a:r>
            <a:br>
              <a:rPr lang="en-US" sz="2200">
                <a:latin typeface="+mj-lt"/>
              </a:rPr>
            </a:br>
            <a:r>
              <a:rPr lang="en-US" sz="2200">
                <a:latin typeface="+mj-lt"/>
              </a:rPr>
              <a:t>generation</a:t>
            </a:r>
          </a:p>
        </p:txBody>
      </p:sp>
      <p:cxnSp>
        <p:nvCxnSpPr>
          <p:cNvPr id="47" name="Straight Connector 46">
            <a:extLst>
              <a:ext uri="{FF2B5EF4-FFF2-40B4-BE49-F238E27FC236}">
                <a16:creationId xmlns:a16="http://schemas.microsoft.com/office/drawing/2014/main" id="{D642BC9D-68E8-572D-840B-F401FDB6E9B1}"/>
              </a:ext>
              <a:ext uri="{C183D7F6-B498-43B3-948B-1728B52AA6E4}">
                <adec:decorative xmlns:adec="http://schemas.microsoft.com/office/drawing/2017/decorative" val="1"/>
              </a:ext>
            </a:extLst>
          </p:cNvPr>
          <p:cNvCxnSpPr/>
          <p:nvPr/>
        </p:nvCxnSpPr>
        <p:spPr>
          <a:xfrm flipH="1">
            <a:off x="6251771" y="2268255"/>
            <a:ext cx="2533650" cy="0"/>
          </a:xfrm>
          <a:prstGeom prst="line">
            <a:avLst/>
          </a:prstGeom>
          <a:ln w="19050">
            <a:gradFill flip="none" rotWithShape="1">
              <a:gsLst>
                <a:gs pos="0">
                  <a:schemeClr val="tx2"/>
                </a:gs>
                <a:gs pos="100000">
                  <a:schemeClr val="accent3"/>
                </a:gs>
              </a:gsLst>
              <a:lin ang="108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descr="Aprimo logo">
            <a:extLst>
              <a:ext uri="{FF2B5EF4-FFF2-40B4-BE49-F238E27FC236}">
                <a16:creationId xmlns:a16="http://schemas.microsoft.com/office/drawing/2014/main" id="{8CBBAF81-B4CC-8DF1-57ED-CCBFAE6DE8F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97301" y="2559866"/>
            <a:ext cx="1828800" cy="797442"/>
          </a:xfrm>
          <a:prstGeom prst="rect">
            <a:avLst/>
          </a:prstGeom>
        </p:spPr>
      </p:pic>
      <p:sp>
        <p:nvSpPr>
          <p:cNvPr id="25" name="TextBox 24">
            <a:extLst>
              <a:ext uri="{FF2B5EF4-FFF2-40B4-BE49-F238E27FC236}">
                <a16:creationId xmlns:a16="http://schemas.microsoft.com/office/drawing/2014/main" id="{932B4C2E-F95C-C048-05AD-555ACC604CD1}"/>
              </a:ext>
            </a:extLst>
          </p:cNvPr>
          <p:cNvSpPr txBox="1"/>
          <p:nvPr/>
        </p:nvSpPr>
        <p:spPr>
          <a:xfrm>
            <a:off x="6152735" y="3619500"/>
            <a:ext cx="2633472" cy="2929007"/>
          </a:xfrm>
          <a:prstGeom prst="rect">
            <a:avLst/>
          </a:prstGeom>
          <a:noFill/>
        </p:spPr>
        <p:txBody>
          <a:bodyPr wrap="square" lIns="0" tIns="0" rIns="0" bIns="0" rtlCol="0">
            <a:spAutoFit/>
          </a:bodyPr>
          <a:lstStyle/>
          <a:p>
            <a:pPr marL="91440"/>
            <a:r>
              <a:rPr lang="en-US" sz="1800" err="1">
                <a:solidFill>
                  <a:srgbClr val="0078D4"/>
                </a:solidFill>
                <a:latin typeface="+mj-lt"/>
                <a:hlinkClick r:id="rId8">
                  <a:extLst>
                    <a:ext uri="{A12FA001-AC4F-418D-AE19-62706E023703}">
                      <ahyp:hlinkClr xmlns:ahyp="http://schemas.microsoft.com/office/drawing/2018/hyperlinkcolor" val="tx"/>
                    </a:ext>
                  </a:extLst>
                </a:hlinkClick>
              </a:rPr>
              <a:t>Aprimo</a:t>
            </a:r>
            <a:endParaRPr lang="en-US" sz="1800">
              <a:solidFill>
                <a:srgbClr val="0078D4"/>
              </a:solidFill>
              <a:latin typeface="+mj-lt"/>
            </a:endParaRPr>
          </a:p>
          <a:p>
            <a:pPr marL="91440" indent="-91440">
              <a:spcBef>
                <a:spcPts val="1080"/>
              </a:spcBef>
              <a:defRPr/>
            </a:pPr>
            <a:r>
              <a:rPr lang="en-US" sz="1800">
                <a:highlight>
                  <a:srgbClr val="FFFFFF"/>
                </a:highlight>
              </a:rPr>
              <a:t>“The findability of assets within </a:t>
            </a:r>
            <a:r>
              <a:rPr lang="en-US" sz="1800" err="1">
                <a:highlight>
                  <a:srgbClr val="FFFFFF"/>
                </a:highlight>
              </a:rPr>
              <a:t>Aprimo’s</a:t>
            </a:r>
            <a:r>
              <a:rPr lang="en-US" sz="1800">
                <a:highlight>
                  <a:srgbClr val="FFFFFF"/>
                </a:highlight>
              </a:rPr>
              <a:t> DAM solution is unmatched. The AI and meta-tagging capabilities make it so easy for any team to quickly locate the files needed for projects.”</a:t>
            </a:r>
          </a:p>
          <a:p>
            <a:pPr marL="91440" indent="-91440" algn="r">
              <a:spcBef>
                <a:spcPts val="1080"/>
              </a:spcBef>
              <a:defRPr/>
            </a:pPr>
            <a:r>
              <a:rPr lang="en-US" sz="1000">
                <a:solidFill>
                  <a:srgbClr val="000000"/>
                </a:solidFill>
              </a:rPr>
              <a:t>-Kevin </a:t>
            </a:r>
            <a:r>
              <a:rPr lang="en-US" sz="1000" err="1">
                <a:solidFill>
                  <a:srgbClr val="000000"/>
                </a:solidFill>
              </a:rPr>
              <a:t>Souers</a:t>
            </a:r>
            <a:r>
              <a:rPr lang="en-US" sz="1000">
                <a:solidFill>
                  <a:srgbClr val="000000"/>
                </a:solidFill>
              </a:rPr>
              <a:t>, CPO at </a:t>
            </a:r>
            <a:r>
              <a:rPr lang="en-US" sz="1000" err="1">
                <a:solidFill>
                  <a:srgbClr val="000000"/>
                </a:solidFill>
              </a:rPr>
              <a:t>Aprimo</a:t>
            </a:r>
            <a:endParaRPr lang="en-US" sz="1000">
              <a:solidFill>
                <a:srgbClr val="000000"/>
              </a:solidFill>
            </a:endParaRPr>
          </a:p>
        </p:txBody>
      </p:sp>
      <p:sp>
        <p:nvSpPr>
          <p:cNvPr id="35" name="TextBox 34">
            <a:extLst>
              <a:ext uri="{FF2B5EF4-FFF2-40B4-BE49-F238E27FC236}">
                <a16:creationId xmlns:a16="http://schemas.microsoft.com/office/drawing/2014/main" id="{9E232FFF-0620-DB14-685E-04951B1C9DCA}"/>
              </a:ext>
            </a:extLst>
          </p:cNvPr>
          <p:cNvSpPr txBox="1"/>
          <p:nvPr/>
        </p:nvSpPr>
        <p:spPr>
          <a:xfrm>
            <a:off x="9069387" y="1637134"/>
            <a:ext cx="2547439" cy="338554"/>
          </a:xfrm>
          <a:prstGeom prst="rect">
            <a:avLst/>
          </a:prstGeom>
          <a:noFill/>
        </p:spPr>
        <p:txBody>
          <a:bodyPr wrap="square" lIns="0" tIns="0" rIns="0" bIns="0" rtlCol="0">
            <a:spAutoFit/>
          </a:bodyPr>
          <a:lstStyle/>
          <a:p>
            <a:pPr algn="ctr"/>
            <a:r>
              <a:rPr lang="en-US" sz="2200">
                <a:latin typeface="+mj-lt"/>
              </a:rPr>
              <a:t>Automation</a:t>
            </a:r>
          </a:p>
        </p:txBody>
      </p:sp>
      <p:cxnSp>
        <p:nvCxnSpPr>
          <p:cNvPr id="48" name="Straight Connector 47">
            <a:extLst>
              <a:ext uri="{FF2B5EF4-FFF2-40B4-BE49-F238E27FC236}">
                <a16:creationId xmlns:a16="http://schemas.microsoft.com/office/drawing/2014/main" id="{E94C9894-5AFD-E3A6-61A9-ACF34C4683B7}"/>
              </a:ext>
              <a:ext uri="{C183D7F6-B498-43B3-948B-1728B52AA6E4}">
                <adec:decorative xmlns:adec="http://schemas.microsoft.com/office/drawing/2017/decorative" val="1"/>
              </a:ext>
            </a:extLst>
          </p:cNvPr>
          <p:cNvCxnSpPr/>
          <p:nvPr/>
        </p:nvCxnSpPr>
        <p:spPr>
          <a:xfrm flipH="1">
            <a:off x="9069387" y="2268255"/>
            <a:ext cx="2533650" cy="0"/>
          </a:xfrm>
          <a:prstGeom prst="line">
            <a:avLst/>
          </a:prstGeom>
          <a:ln w="19050">
            <a:gradFill flip="none" rotWithShape="1">
              <a:gsLst>
                <a:gs pos="0">
                  <a:schemeClr val="tx2"/>
                </a:gs>
                <a:gs pos="100000">
                  <a:schemeClr val="accent3"/>
                </a:gs>
              </a:gsLst>
              <a:lin ang="108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H&amp;R Block logo">
            <a:extLst>
              <a:ext uri="{FF2B5EF4-FFF2-40B4-BE49-F238E27FC236}">
                <a16:creationId xmlns:a16="http://schemas.microsoft.com/office/drawing/2014/main" id="{8045C5EB-1656-5675-9D25-3D6EEF27E55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37043" y="2560823"/>
            <a:ext cx="812126" cy="795528"/>
          </a:xfrm>
          <a:prstGeom prst="rect">
            <a:avLst/>
          </a:prstGeom>
        </p:spPr>
      </p:pic>
      <p:sp>
        <p:nvSpPr>
          <p:cNvPr id="26" name="TextBox 25">
            <a:extLst>
              <a:ext uri="{FF2B5EF4-FFF2-40B4-BE49-F238E27FC236}">
                <a16:creationId xmlns:a16="http://schemas.microsoft.com/office/drawing/2014/main" id="{145B4F43-4C82-66C6-C751-EB2B086264F8}"/>
              </a:ext>
            </a:extLst>
          </p:cNvPr>
          <p:cNvSpPr txBox="1"/>
          <p:nvPr/>
        </p:nvSpPr>
        <p:spPr>
          <a:xfrm>
            <a:off x="8983354" y="3619500"/>
            <a:ext cx="2633472" cy="2652008"/>
          </a:xfrm>
          <a:prstGeom prst="rect">
            <a:avLst/>
          </a:prstGeom>
          <a:noFill/>
        </p:spPr>
        <p:txBody>
          <a:bodyPr wrap="square" lIns="0" tIns="0" rIns="0" bIns="0" rtlCol="0">
            <a:spAutoFit/>
          </a:bodyPr>
          <a:lstStyle/>
          <a:p>
            <a:pPr marL="91440"/>
            <a:r>
              <a:rPr lang="en-US" sz="1800">
                <a:solidFill>
                  <a:srgbClr val="0078D4"/>
                </a:solidFill>
                <a:latin typeface="+mj-lt"/>
                <a:hlinkClick r:id="rId10">
                  <a:extLst>
                    <a:ext uri="{A12FA001-AC4F-418D-AE19-62706E023703}">
                      <ahyp:hlinkClr xmlns:ahyp="http://schemas.microsoft.com/office/drawing/2018/hyperlinkcolor" val="tx"/>
                    </a:ext>
                  </a:extLst>
                </a:hlinkClick>
              </a:rPr>
              <a:t>HR Block </a:t>
            </a:r>
            <a:endParaRPr lang="en-US" sz="1800">
              <a:solidFill>
                <a:srgbClr val="0078D4"/>
              </a:solidFill>
              <a:latin typeface="+mj-lt"/>
            </a:endParaRPr>
          </a:p>
          <a:p>
            <a:pPr marL="91440" marR="0" lvl="0" indent="-91440" fontAlgn="auto">
              <a:spcBef>
                <a:spcPts val="1080"/>
              </a:spcBef>
              <a:spcAft>
                <a:spcPts val="0"/>
              </a:spcAft>
              <a:buClrTx/>
              <a:buSzTx/>
              <a:tabLst/>
              <a:defRPr/>
            </a:pPr>
            <a:r>
              <a:rPr lang="en-US" sz="1800">
                <a:highlight>
                  <a:srgbClr val="FFFFFF"/>
                </a:highlight>
              </a:rPr>
              <a:t>“Accessing useful information quickly is critically important to providing a differentiated client experience, which is why we use Azure AI Search.”</a:t>
            </a:r>
          </a:p>
          <a:p>
            <a:pPr marL="91440" marR="0" lvl="0" indent="-91440" algn="r" fontAlgn="auto">
              <a:spcBef>
                <a:spcPts val="1080"/>
              </a:spcBef>
              <a:spcAft>
                <a:spcPts val="0"/>
              </a:spcAft>
              <a:buClrTx/>
              <a:buSzTx/>
              <a:tabLst/>
              <a:defRPr/>
            </a:pPr>
            <a:r>
              <a:rPr lang="en-US" sz="1000">
                <a:solidFill>
                  <a:srgbClr val="000000"/>
                </a:solidFill>
              </a:rPr>
              <a:t>-Aditya Thadani, Vice President at H&amp;R Block</a:t>
            </a:r>
          </a:p>
        </p:txBody>
      </p:sp>
    </p:spTree>
    <p:extLst>
      <p:ext uri="{BB962C8B-B14F-4D97-AF65-F5344CB8AC3E}">
        <p14:creationId xmlns:p14="http://schemas.microsoft.com/office/powerpoint/2010/main" val="3900410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35" presetClass="path" presetSubtype="0" decel="100000" fill="hold" grpId="1" nodeType="withEffect">
                                  <p:stCondLst>
                                    <p:cond delay="200"/>
                                  </p:stCondLst>
                                  <p:childTnLst>
                                    <p:animMotion origin="layout" path="M 1.38778E-17 -3.7037E-6 L 1.38778E-17 -0.02546 " pathEditMode="relative" rAng="0" ptsTypes="AA">
                                      <p:cBhvr>
                                        <p:cTn id="9" dur="500" spd="-100000" fill="hold"/>
                                        <p:tgtEl>
                                          <p:spTgt spid="32"/>
                                        </p:tgtEl>
                                        <p:attrNameLst>
                                          <p:attrName>ppt_x</p:attrName>
                                          <p:attrName>ppt_y</p:attrName>
                                        </p:attrNameLst>
                                      </p:cBhvr>
                                      <p:rCtr x="0" y="-1273"/>
                                    </p:animMotion>
                                  </p:childTnLst>
                                </p:cTn>
                              </p:par>
                              <p:par>
                                <p:cTn id="10" presetID="17" presetClass="entr" presetSubtype="10" fill="hold" nodeType="withEffect">
                                  <p:stCondLst>
                                    <p:cond delay="30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strVal val="#ppt_h"/>
                                          </p:val>
                                        </p:tav>
                                        <p:tav tm="100000">
                                          <p:val>
                                            <p:strVal val="#ppt_h"/>
                                          </p:val>
                                        </p:tav>
                                      </p:tavLst>
                                    </p:anim>
                                  </p:childTnLst>
                                </p:cTn>
                              </p:par>
                              <p:par>
                                <p:cTn id="14" presetID="10" presetClass="entr" presetSubtype="0" fill="hold" nodeType="withEffect">
                                  <p:stCondLst>
                                    <p:cond delay="4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35" presetClass="path" presetSubtype="0" decel="100000" fill="hold" nodeType="withEffect">
                                  <p:stCondLst>
                                    <p:cond delay="400"/>
                                  </p:stCondLst>
                                  <p:childTnLst>
                                    <p:animMotion origin="layout" path="M 2.77556E-17 -3.7037E-6 L 2.77556E-17 0.02616 " pathEditMode="relative" rAng="0" ptsTypes="AA">
                                      <p:cBhvr>
                                        <p:cTn id="18" dur="500" spd="-100000" fill="hold"/>
                                        <p:tgtEl>
                                          <p:spTgt spid="39"/>
                                        </p:tgtEl>
                                        <p:attrNameLst>
                                          <p:attrName>ppt_x</p:attrName>
                                          <p:attrName>ppt_y</p:attrName>
                                        </p:attrNameLst>
                                      </p:cBhvr>
                                      <p:rCtr x="0" y="1296"/>
                                    </p:animMotion>
                                  </p:childTnLst>
                                </p:cTn>
                              </p:par>
                              <p:par>
                                <p:cTn id="19" presetID="10" presetClass="entr" presetSubtype="0" fill="hold" grpId="0" nodeType="withEffect">
                                  <p:stCondLst>
                                    <p:cond delay="50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35" presetClass="path" presetSubtype="0" decel="100000" fill="hold" grpId="1" nodeType="withEffect">
                                  <p:stCondLst>
                                    <p:cond delay="500"/>
                                  </p:stCondLst>
                                  <p:childTnLst>
                                    <p:animMotion origin="layout" path="M 2.77556E-17 -3.7037E-6 L 2.77556E-17 0.02616 " pathEditMode="relative" rAng="0" ptsTypes="AA">
                                      <p:cBhvr>
                                        <p:cTn id="23" dur="500" spd="-100000" fill="hold"/>
                                        <p:tgtEl>
                                          <p:spTgt spid="23"/>
                                        </p:tgtEl>
                                        <p:attrNameLst>
                                          <p:attrName>ppt_x</p:attrName>
                                          <p:attrName>ppt_y</p:attrName>
                                        </p:attrNameLst>
                                      </p:cBhvr>
                                      <p:rCtr x="0" y="1296"/>
                                    </p:animMotion>
                                  </p:childTnLst>
                                </p:cTn>
                              </p:par>
                            </p:childTnLst>
                          </p:cTn>
                        </p:par>
                        <p:par>
                          <p:cTn id="24" fill="hold">
                            <p:stCondLst>
                              <p:cond delay="1000"/>
                            </p:stCondLst>
                            <p:childTnLst>
                              <p:par>
                                <p:cTn id="25" presetID="10" presetClass="entr" presetSubtype="0" fill="hold" grpId="0" nodeType="afterEffect">
                                  <p:stCondLst>
                                    <p:cond delay="2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grpId="1" nodeType="withEffect">
                                  <p:stCondLst>
                                    <p:cond delay="200"/>
                                  </p:stCondLst>
                                  <p:childTnLst>
                                    <p:animMotion origin="layout" path="M 1.38778E-17 -3.7037E-6 L 1.38778E-17 -0.02546 " pathEditMode="relative" rAng="0" ptsTypes="AA">
                                      <p:cBhvr>
                                        <p:cTn id="29" dur="500" spd="-100000" fill="hold"/>
                                        <p:tgtEl>
                                          <p:spTgt spid="33"/>
                                        </p:tgtEl>
                                        <p:attrNameLst>
                                          <p:attrName>ppt_x</p:attrName>
                                          <p:attrName>ppt_y</p:attrName>
                                        </p:attrNameLst>
                                      </p:cBhvr>
                                      <p:rCtr x="0" y="-1273"/>
                                    </p:animMotion>
                                  </p:childTnLst>
                                </p:cTn>
                              </p:par>
                              <p:par>
                                <p:cTn id="30" presetID="17" presetClass="entr" presetSubtype="10" fill="hold" nodeType="withEffect">
                                  <p:stCondLst>
                                    <p:cond delay="30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strVal val="#ppt_h"/>
                                          </p:val>
                                        </p:tav>
                                        <p:tav tm="100000">
                                          <p:val>
                                            <p:strVal val="#ppt_h"/>
                                          </p:val>
                                        </p:tav>
                                      </p:tavLst>
                                    </p:anim>
                                  </p:childTnLst>
                                </p:cTn>
                              </p:par>
                              <p:par>
                                <p:cTn id="34" presetID="10" presetClass="entr" presetSubtype="0" fill="hold" nodeType="withEffect">
                                  <p:stCondLst>
                                    <p:cond delay="40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35" presetClass="path" presetSubtype="0" decel="100000" fill="hold" nodeType="withEffect">
                                  <p:stCondLst>
                                    <p:cond delay="400"/>
                                  </p:stCondLst>
                                  <p:childTnLst>
                                    <p:animMotion origin="layout" path="M 2.77556E-17 -3.7037E-6 L 2.77556E-17 0.02616 " pathEditMode="relative" rAng="0" ptsTypes="AA">
                                      <p:cBhvr>
                                        <p:cTn id="38" dur="500" spd="-100000" fill="hold"/>
                                        <p:tgtEl>
                                          <p:spTgt spid="43"/>
                                        </p:tgtEl>
                                        <p:attrNameLst>
                                          <p:attrName>ppt_x</p:attrName>
                                          <p:attrName>ppt_y</p:attrName>
                                        </p:attrNameLst>
                                      </p:cBhvr>
                                      <p:rCtr x="0" y="1296"/>
                                    </p:animMotion>
                                  </p:childTnLst>
                                </p:cTn>
                              </p:par>
                              <p:par>
                                <p:cTn id="39" presetID="10" presetClass="entr" presetSubtype="0" fill="hold" grpId="0" nodeType="withEffect">
                                  <p:stCondLst>
                                    <p:cond delay="4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35" presetClass="path" presetSubtype="0" decel="100000" fill="hold" grpId="1" nodeType="withEffect">
                                  <p:stCondLst>
                                    <p:cond delay="400"/>
                                  </p:stCondLst>
                                  <p:childTnLst>
                                    <p:animMotion origin="layout" path="M 2.77556E-17 -3.7037E-6 L 2.77556E-17 0.02616 " pathEditMode="relative" rAng="0" ptsTypes="AA">
                                      <p:cBhvr>
                                        <p:cTn id="43" dur="500" spd="-100000" fill="hold"/>
                                        <p:tgtEl>
                                          <p:spTgt spid="24"/>
                                        </p:tgtEl>
                                        <p:attrNameLst>
                                          <p:attrName>ppt_x</p:attrName>
                                          <p:attrName>ppt_y</p:attrName>
                                        </p:attrNameLst>
                                      </p:cBhvr>
                                      <p:rCtr x="0" y="1296"/>
                                    </p:animMotion>
                                  </p:childTnLst>
                                </p:cTn>
                              </p:par>
                            </p:childTnLst>
                          </p:cTn>
                        </p:par>
                        <p:par>
                          <p:cTn id="44" fill="hold">
                            <p:stCondLst>
                              <p:cond delay="1900"/>
                            </p:stCondLst>
                            <p:childTnLst>
                              <p:par>
                                <p:cTn id="45" presetID="10" presetClass="entr" presetSubtype="0" fill="hold" grpId="0" nodeType="afterEffect">
                                  <p:stCondLst>
                                    <p:cond delay="2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35" presetClass="path" presetSubtype="0" decel="100000" fill="hold" grpId="1" nodeType="withEffect">
                                  <p:stCondLst>
                                    <p:cond delay="200"/>
                                  </p:stCondLst>
                                  <p:childTnLst>
                                    <p:animMotion origin="layout" path="M 1.38778E-17 -3.7037E-6 L 1.38778E-17 -0.02546 " pathEditMode="relative" rAng="0" ptsTypes="AA">
                                      <p:cBhvr>
                                        <p:cTn id="49" dur="500" spd="-100000" fill="hold"/>
                                        <p:tgtEl>
                                          <p:spTgt spid="34"/>
                                        </p:tgtEl>
                                        <p:attrNameLst>
                                          <p:attrName>ppt_x</p:attrName>
                                          <p:attrName>ppt_y</p:attrName>
                                        </p:attrNameLst>
                                      </p:cBhvr>
                                      <p:rCtr x="0" y="-1273"/>
                                    </p:animMotion>
                                  </p:childTnLst>
                                </p:cTn>
                              </p:par>
                              <p:par>
                                <p:cTn id="50" presetID="17" presetClass="entr" presetSubtype="10" fill="hold" nodeType="withEffect">
                                  <p:stCondLst>
                                    <p:cond delay="300"/>
                                  </p:st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strVal val="#ppt_h"/>
                                          </p:val>
                                        </p:tav>
                                        <p:tav tm="100000">
                                          <p:val>
                                            <p:strVal val="#ppt_h"/>
                                          </p:val>
                                        </p:tav>
                                      </p:tavLst>
                                    </p:anim>
                                  </p:childTnLst>
                                </p:cTn>
                              </p:par>
                              <p:par>
                                <p:cTn id="54" presetID="10" presetClass="entr" presetSubtype="0" fill="hold" nodeType="withEffect">
                                  <p:stCondLst>
                                    <p:cond delay="40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35" presetClass="path" presetSubtype="0" decel="100000" fill="hold" nodeType="withEffect">
                                  <p:stCondLst>
                                    <p:cond delay="400"/>
                                  </p:stCondLst>
                                  <p:childTnLst>
                                    <p:animMotion origin="layout" path="M 2.77556E-17 -3.7037E-6 L 2.77556E-17 0.02616 " pathEditMode="relative" rAng="0" ptsTypes="AA">
                                      <p:cBhvr>
                                        <p:cTn id="58" dur="500" spd="-100000" fill="hold"/>
                                        <p:tgtEl>
                                          <p:spTgt spid="41"/>
                                        </p:tgtEl>
                                        <p:attrNameLst>
                                          <p:attrName>ppt_x</p:attrName>
                                          <p:attrName>ppt_y</p:attrName>
                                        </p:attrNameLst>
                                      </p:cBhvr>
                                      <p:rCtr x="0" y="1296"/>
                                    </p:animMotion>
                                  </p:childTnLst>
                                </p:cTn>
                              </p:par>
                              <p:par>
                                <p:cTn id="59" presetID="10" presetClass="entr" presetSubtype="0" fill="hold" grpId="0" nodeType="withEffect">
                                  <p:stCondLst>
                                    <p:cond delay="40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35" presetClass="path" presetSubtype="0" decel="100000" fill="hold" grpId="1" nodeType="withEffect">
                                  <p:stCondLst>
                                    <p:cond delay="400"/>
                                  </p:stCondLst>
                                  <p:childTnLst>
                                    <p:animMotion origin="layout" path="M 2.77556E-17 -3.7037E-6 L 2.77556E-17 0.02616 " pathEditMode="relative" rAng="0" ptsTypes="AA">
                                      <p:cBhvr>
                                        <p:cTn id="63" dur="500" spd="-100000" fill="hold"/>
                                        <p:tgtEl>
                                          <p:spTgt spid="25"/>
                                        </p:tgtEl>
                                        <p:attrNameLst>
                                          <p:attrName>ppt_x</p:attrName>
                                          <p:attrName>ppt_y</p:attrName>
                                        </p:attrNameLst>
                                      </p:cBhvr>
                                      <p:rCtr x="0" y="1296"/>
                                    </p:animMotion>
                                  </p:childTnLst>
                                </p:cTn>
                              </p:par>
                            </p:childTnLst>
                          </p:cTn>
                        </p:par>
                        <p:par>
                          <p:cTn id="64" fill="hold">
                            <p:stCondLst>
                              <p:cond delay="2800"/>
                            </p:stCondLst>
                            <p:childTnLst>
                              <p:par>
                                <p:cTn id="65" presetID="10" presetClass="entr" presetSubtype="0" fill="hold" grpId="0" nodeType="afterEffect">
                                  <p:stCondLst>
                                    <p:cond delay="20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35" presetClass="path" presetSubtype="0" decel="100000" fill="hold" grpId="1" nodeType="withEffect">
                                  <p:stCondLst>
                                    <p:cond delay="200"/>
                                  </p:stCondLst>
                                  <p:childTnLst>
                                    <p:animMotion origin="layout" path="M 1.38778E-17 -3.7037E-6 L 1.38778E-17 -0.02546 " pathEditMode="relative" rAng="0" ptsTypes="AA">
                                      <p:cBhvr>
                                        <p:cTn id="69" dur="500" spd="-100000" fill="hold"/>
                                        <p:tgtEl>
                                          <p:spTgt spid="35"/>
                                        </p:tgtEl>
                                        <p:attrNameLst>
                                          <p:attrName>ppt_x</p:attrName>
                                          <p:attrName>ppt_y</p:attrName>
                                        </p:attrNameLst>
                                      </p:cBhvr>
                                      <p:rCtr x="0" y="-1273"/>
                                    </p:animMotion>
                                  </p:childTnLst>
                                </p:cTn>
                              </p:par>
                              <p:par>
                                <p:cTn id="70" presetID="17" presetClass="entr" presetSubtype="10" fill="hold" nodeType="withEffect">
                                  <p:stCondLst>
                                    <p:cond delay="30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strVal val="#ppt_h"/>
                                          </p:val>
                                        </p:tav>
                                        <p:tav tm="100000">
                                          <p:val>
                                            <p:strVal val="#ppt_h"/>
                                          </p:val>
                                        </p:tav>
                                      </p:tavLst>
                                    </p:anim>
                                  </p:childTnLst>
                                </p:cTn>
                              </p:par>
                              <p:par>
                                <p:cTn id="74" presetID="10" presetClass="entr" presetSubtype="0" fill="hold" nodeType="withEffect">
                                  <p:stCondLst>
                                    <p:cond delay="4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35" presetClass="path" presetSubtype="0" decel="100000" fill="hold" nodeType="withEffect">
                                  <p:stCondLst>
                                    <p:cond delay="400"/>
                                  </p:stCondLst>
                                  <p:childTnLst>
                                    <p:animMotion origin="layout" path="M 2.77556E-17 -3.7037E-6 L 2.77556E-17 0.02616 " pathEditMode="relative" rAng="0" ptsTypes="AA">
                                      <p:cBhvr>
                                        <p:cTn id="78" dur="500" spd="-100000" fill="hold"/>
                                        <p:tgtEl>
                                          <p:spTgt spid="37"/>
                                        </p:tgtEl>
                                        <p:attrNameLst>
                                          <p:attrName>ppt_x</p:attrName>
                                          <p:attrName>ppt_y</p:attrName>
                                        </p:attrNameLst>
                                      </p:cBhvr>
                                      <p:rCtr x="0" y="1296"/>
                                    </p:animMotion>
                                  </p:childTnLst>
                                </p:cTn>
                              </p:par>
                              <p:par>
                                <p:cTn id="79" presetID="10" presetClass="entr" presetSubtype="0" fill="hold" grpId="0" nodeType="withEffect">
                                  <p:stCondLst>
                                    <p:cond delay="40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35" presetClass="path" presetSubtype="0" decel="100000" fill="hold" grpId="1" nodeType="withEffect">
                                  <p:stCondLst>
                                    <p:cond delay="400"/>
                                  </p:stCondLst>
                                  <p:childTnLst>
                                    <p:animMotion origin="layout" path="M 2.77556E-17 -3.7037E-6 L 2.77556E-17 0.02616 " pathEditMode="relative" rAng="0" ptsTypes="AA">
                                      <p:cBhvr>
                                        <p:cTn id="83" dur="500" spd="-100000" fill="hold"/>
                                        <p:tgtEl>
                                          <p:spTgt spid="26"/>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3" grpId="0"/>
      <p:bldP spid="23" grpId="1"/>
      <p:bldP spid="33" grpId="0"/>
      <p:bldP spid="33" grpId="1"/>
      <p:bldP spid="24" grpId="0"/>
      <p:bldP spid="24" grpId="1"/>
      <p:bldP spid="34" grpId="0"/>
      <p:bldP spid="34" grpId="1"/>
      <p:bldP spid="25" grpId="0"/>
      <p:bldP spid="25" grpId="1"/>
      <p:bldP spid="35" grpId="0"/>
      <p:bldP spid="35" grpId="1"/>
      <p:bldP spid="26" grpId="0"/>
      <p:bldP spid="2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A35BD1-CAD4-7801-FA16-EFD29B600E6F}"/>
              </a:ext>
            </a:extLst>
          </p:cNvPr>
          <p:cNvSpPr>
            <a:spLocks noGrp="1"/>
          </p:cNvSpPr>
          <p:nvPr>
            <p:ph type="title"/>
          </p:nvPr>
        </p:nvSpPr>
        <p:spPr>
          <a:xfrm>
            <a:off x="585216" y="3152001"/>
            <a:ext cx="9144000" cy="553998"/>
          </a:xfrm>
        </p:spPr>
        <p:txBody>
          <a:bodyPr/>
          <a:lstStyle/>
          <a:p>
            <a:r>
              <a:rPr lang="en-US"/>
              <a:t>Resources</a:t>
            </a:r>
          </a:p>
        </p:txBody>
      </p:sp>
      <p:grpSp>
        <p:nvGrpSpPr>
          <p:cNvPr id="2" name="Group 1">
            <a:extLst>
              <a:ext uri="{FF2B5EF4-FFF2-40B4-BE49-F238E27FC236}">
                <a16:creationId xmlns:a16="http://schemas.microsoft.com/office/drawing/2014/main" id="{92B79EDF-6C20-803D-35D9-183840581A14}"/>
              </a:ext>
              <a:ext uri="{C183D7F6-B498-43B3-948B-1728B52AA6E4}">
                <adec:decorative xmlns:adec="http://schemas.microsoft.com/office/drawing/2017/decorative" val="1"/>
              </a:ext>
            </a:extLst>
          </p:cNvPr>
          <p:cNvGrpSpPr/>
          <p:nvPr/>
        </p:nvGrpSpPr>
        <p:grpSpPr>
          <a:xfrm>
            <a:off x="4354523" y="1134269"/>
            <a:ext cx="7426108" cy="4743842"/>
            <a:chOff x="4354523" y="1134269"/>
            <a:chExt cx="7426108" cy="4743842"/>
          </a:xfrm>
        </p:grpSpPr>
        <p:pic>
          <p:nvPicPr>
            <p:cNvPr id="3" name="Picture 2">
              <a:extLst>
                <a:ext uri="{FF2B5EF4-FFF2-40B4-BE49-F238E27FC236}">
                  <a16:creationId xmlns:a16="http://schemas.microsoft.com/office/drawing/2014/main" id="{4277AA12-CF20-3DCD-6720-946CD2831CB3}"/>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54523" y="1134269"/>
              <a:ext cx="7426108" cy="4743842"/>
            </a:xfrm>
            <a:prstGeom prst="rect">
              <a:avLst/>
            </a:prstGeom>
          </p:spPr>
        </p:pic>
        <p:sp>
          <p:nvSpPr>
            <p:cNvPr id="6" name="Rectangle: Rounded Corners 5">
              <a:extLst>
                <a:ext uri="{FF2B5EF4-FFF2-40B4-BE49-F238E27FC236}">
                  <a16:creationId xmlns:a16="http://schemas.microsoft.com/office/drawing/2014/main" id="{0C165DF9-5564-2A0C-7587-7FD1B145ECD8}"/>
                </a:ext>
              </a:extLst>
            </p:cNvPr>
            <p:cNvSpPr/>
            <p:nvPr/>
          </p:nvSpPr>
          <p:spPr bwMode="auto">
            <a:xfrm>
              <a:off x="4354523" y="1134269"/>
              <a:ext cx="7269480" cy="4589462"/>
            </a:xfrm>
            <a:prstGeom prst="roundRect">
              <a:avLst>
                <a:gd name="adj" fmla="val 1712"/>
              </a:avLst>
            </a:prstGeom>
            <a:solidFill>
              <a:srgbClr val="FFFFF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E0FA719C-6EDE-4D0F-AE2B-7DD982391C84}"/>
              </a:ext>
            </a:extLst>
          </p:cNvPr>
          <p:cNvSpPr txBox="1"/>
          <p:nvPr/>
        </p:nvSpPr>
        <p:spPr>
          <a:xfrm>
            <a:off x="5410201" y="1809326"/>
            <a:ext cx="5820429" cy="3239348"/>
          </a:xfrm>
          <a:prstGeom prst="rect">
            <a:avLst/>
          </a:prstGeom>
        </p:spPr>
        <p:txBody>
          <a:bodyPr vert="horz" wrap="square" lIns="0" tIns="0" rIns="0" bIns="0" rtlCol="0">
            <a:spAutoFit/>
          </a:bodyPr>
          <a:lstStyle>
            <a:lvl1pPr marR="0" indent="0" defTabSz="932742" fontAlgn="auto">
              <a:lnSpc>
                <a:spcPct val="100000"/>
              </a:lnSpc>
              <a:spcBef>
                <a:spcPts val="1440"/>
              </a:spcBef>
              <a:spcAft>
                <a:spcPts val="0"/>
              </a:spcAft>
              <a:buClrTx/>
              <a:buSzPct val="90000"/>
              <a:buFont typeface="Wingdings" panose="05000000000000000000" pitchFamily="2" charset="2"/>
              <a:buNone/>
              <a:tabLst/>
              <a:defRPr sz="24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spcBef>
                <a:spcPts val="1680"/>
              </a:spcBef>
            </a:pPr>
            <a:r>
              <a:rPr lang="en-US" sz="2800" dirty="0" err="1">
                <a:solidFill>
                  <a:schemeClr val="bg1"/>
                </a:solidFill>
                <a:latin typeface="+mj-lt"/>
                <a:hlinkClick r:id="rId3">
                  <a:extLst>
                    <a:ext uri="{A12FA001-AC4F-418D-AE19-62706E023703}">
                      <ahyp:hlinkClr xmlns:ahyp="http://schemas.microsoft.com/office/drawing/2018/hyperlinkcolor" val="tx"/>
                    </a:ext>
                  </a:extLst>
                </a:hlinkClick>
              </a:rPr>
              <a:t>Github</a:t>
            </a:r>
            <a:r>
              <a:rPr lang="en-US" sz="2800" dirty="0">
                <a:solidFill>
                  <a:schemeClr val="bg1"/>
                </a:solidFill>
                <a:latin typeface="+mj-lt"/>
                <a:hlinkClick r:id="rId3">
                  <a:extLst>
                    <a:ext uri="{A12FA001-AC4F-418D-AE19-62706E023703}">
                      <ahyp:hlinkClr xmlns:ahyp="http://schemas.microsoft.com/office/drawing/2018/hyperlinkcolor" val="tx"/>
                    </a:ext>
                  </a:extLst>
                </a:hlinkClick>
              </a:rPr>
              <a:t> repo:</a:t>
            </a:r>
            <a:r>
              <a:rPr lang="en-US" sz="2800" dirty="0">
                <a:solidFill>
                  <a:schemeClr val="bg1"/>
                </a:solidFill>
                <a:latin typeface="+mj-lt"/>
              </a:rPr>
              <a:t> </a:t>
            </a:r>
            <a:r>
              <a:rPr lang="en-US" sz="2800" dirty="0">
                <a:solidFill>
                  <a:schemeClr val="bg1"/>
                </a:solidFill>
              </a:rPr>
              <a:t>Vector search code samples</a:t>
            </a:r>
          </a:p>
          <a:p>
            <a:pPr>
              <a:spcBef>
                <a:spcPts val="1680"/>
              </a:spcBef>
            </a:pPr>
            <a:r>
              <a:rPr lang="en-US" sz="2800" dirty="0">
                <a:solidFill>
                  <a:schemeClr val="bg1"/>
                </a:solidFill>
                <a:latin typeface="+mj-lt"/>
                <a:hlinkClick r:id="rId4">
                  <a:extLst>
                    <a:ext uri="{A12FA001-AC4F-418D-AE19-62706E023703}">
                      <ahyp:hlinkClr xmlns:ahyp="http://schemas.microsoft.com/office/drawing/2018/hyperlinkcolor" val="tx"/>
                    </a:ext>
                  </a:extLst>
                </a:hlinkClick>
              </a:rPr>
              <a:t>Blog:</a:t>
            </a:r>
            <a:r>
              <a:rPr lang="en-US" sz="2800" dirty="0">
                <a:solidFill>
                  <a:schemeClr val="bg1"/>
                </a:solidFill>
                <a:latin typeface="+mj-lt"/>
              </a:rPr>
              <a:t> </a:t>
            </a:r>
            <a:r>
              <a:rPr lang="en-US" sz="2800" dirty="0">
                <a:solidFill>
                  <a:schemeClr val="bg1"/>
                </a:solidFill>
              </a:rPr>
              <a:t>How Azure AI Search outperforms vector search</a:t>
            </a:r>
          </a:p>
          <a:p>
            <a:pPr>
              <a:spcBef>
                <a:spcPts val="1680"/>
              </a:spcBef>
            </a:pPr>
            <a:r>
              <a:rPr lang="en-US" sz="2800" dirty="0">
                <a:solidFill>
                  <a:schemeClr val="bg1"/>
                </a:solidFill>
                <a:latin typeface="+mj-lt"/>
                <a:hlinkClick r:id="rId5">
                  <a:extLst>
                    <a:ext uri="{A12FA001-AC4F-418D-AE19-62706E023703}">
                      <ahyp:hlinkClr xmlns:ahyp="http://schemas.microsoft.com/office/drawing/2018/hyperlinkcolor" val="tx"/>
                    </a:ext>
                  </a:extLst>
                </a:hlinkClick>
              </a:rPr>
              <a:t>OpenAI cookbook</a:t>
            </a:r>
            <a:endParaRPr lang="en-US" sz="2800" dirty="0">
              <a:solidFill>
                <a:schemeClr val="bg1"/>
              </a:solidFill>
              <a:latin typeface="+mj-lt"/>
            </a:endParaRPr>
          </a:p>
          <a:p>
            <a:pPr>
              <a:spcBef>
                <a:spcPts val="1680"/>
              </a:spcBef>
            </a:pPr>
            <a:r>
              <a:rPr lang="en-US" sz="2800" dirty="0" err="1">
                <a:solidFill>
                  <a:schemeClr val="bg1"/>
                </a:solidFill>
                <a:latin typeface="+mj-lt"/>
                <a:hlinkClick r:id="rId6">
                  <a:extLst>
                    <a:ext uri="{A12FA001-AC4F-418D-AE19-62706E023703}">
                      <ahyp:hlinkClr xmlns:ahyp="http://schemas.microsoft.com/office/drawing/2018/hyperlinkcolor" val="tx"/>
                    </a:ext>
                  </a:extLst>
                </a:hlinkClick>
              </a:rPr>
              <a:t>Github</a:t>
            </a:r>
            <a:r>
              <a:rPr lang="en-US" sz="2800" dirty="0">
                <a:solidFill>
                  <a:schemeClr val="bg1"/>
                </a:solidFill>
                <a:latin typeface="+mj-lt"/>
                <a:hlinkClick r:id="rId6">
                  <a:extLst>
                    <a:ext uri="{A12FA001-AC4F-418D-AE19-62706E023703}">
                      <ahyp:hlinkClr xmlns:ahyp="http://schemas.microsoft.com/office/drawing/2018/hyperlinkcolor" val="tx"/>
                    </a:ext>
                  </a:extLst>
                </a:hlinkClick>
              </a:rPr>
              <a:t> repo:</a:t>
            </a:r>
            <a:r>
              <a:rPr lang="en-US" sz="2800" dirty="0">
                <a:solidFill>
                  <a:schemeClr val="bg1"/>
                </a:solidFill>
                <a:latin typeface="+mj-lt"/>
              </a:rPr>
              <a:t> </a:t>
            </a:r>
            <a:r>
              <a:rPr lang="en-US" sz="2800" dirty="0">
                <a:solidFill>
                  <a:schemeClr val="bg1"/>
                </a:solidFill>
              </a:rPr>
              <a:t>RAG accelerator</a:t>
            </a:r>
          </a:p>
        </p:txBody>
      </p:sp>
      <p:pic>
        <p:nvPicPr>
          <p:cNvPr id="8" name="Graphic 7">
            <a:extLst>
              <a:ext uri="{FF2B5EF4-FFF2-40B4-BE49-F238E27FC236}">
                <a16:creationId xmlns:a16="http://schemas.microsoft.com/office/drawing/2014/main" id="{3DE9C257-0DEF-0BC6-1D0D-603E1E3DFC9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0821" y="1858882"/>
            <a:ext cx="365760" cy="365760"/>
          </a:xfrm>
          <a:prstGeom prst="rect">
            <a:avLst/>
          </a:prstGeom>
        </p:spPr>
      </p:pic>
      <p:pic>
        <p:nvPicPr>
          <p:cNvPr id="9" name="Graphic 8">
            <a:extLst>
              <a:ext uri="{FF2B5EF4-FFF2-40B4-BE49-F238E27FC236}">
                <a16:creationId xmlns:a16="http://schemas.microsoft.com/office/drawing/2014/main" id="{323C1D5E-F242-2013-2607-9F44F4C63B7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0821" y="2909262"/>
            <a:ext cx="365760" cy="365760"/>
          </a:xfrm>
          <a:prstGeom prst="rect">
            <a:avLst/>
          </a:prstGeom>
        </p:spPr>
      </p:pic>
      <p:pic>
        <p:nvPicPr>
          <p:cNvPr id="10" name="Graphic 9">
            <a:extLst>
              <a:ext uri="{FF2B5EF4-FFF2-40B4-BE49-F238E27FC236}">
                <a16:creationId xmlns:a16="http://schemas.microsoft.com/office/drawing/2014/main" id="{F7C9D1C5-A616-9E22-CB9B-77A811BEAFB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0821" y="3952022"/>
            <a:ext cx="365760" cy="365760"/>
          </a:xfrm>
          <a:prstGeom prst="rect">
            <a:avLst/>
          </a:prstGeom>
        </p:spPr>
      </p:pic>
      <p:pic>
        <p:nvPicPr>
          <p:cNvPr id="11" name="Graphic 10">
            <a:extLst>
              <a:ext uri="{FF2B5EF4-FFF2-40B4-BE49-F238E27FC236}">
                <a16:creationId xmlns:a16="http://schemas.microsoft.com/office/drawing/2014/main" id="{408E9FB9-6966-2672-AD54-EB046BC99B5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0821" y="4629022"/>
            <a:ext cx="365760" cy="365760"/>
          </a:xfrm>
          <a:prstGeom prst="rect">
            <a:avLst/>
          </a:prstGeom>
        </p:spPr>
      </p:pic>
    </p:spTree>
    <p:extLst>
      <p:ext uri="{BB962C8B-B14F-4D97-AF65-F5344CB8AC3E}">
        <p14:creationId xmlns:p14="http://schemas.microsoft.com/office/powerpoint/2010/main" val="353589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nodeType="withEffect">
                                  <p:stCondLst>
                                    <p:cond delay="200"/>
                                  </p:stCondLst>
                                  <p:childTnLst>
                                    <p:animMotion origin="layout" path="M 2.77556E-17 -1.48148E-6 L 0.01471 -1.48148E-6 " pathEditMode="relative" rAng="0" ptsTypes="AA">
                                      <p:cBhvr>
                                        <p:cTn id="9" dur="500" spd="-100000" fill="hold"/>
                                        <p:tgtEl>
                                          <p:spTgt spid="2"/>
                                        </p:tgtEl>
                                        <p:attrNameLst>
                                          <p:attrName>ppt_x</p:attrName>
                                          <p:attrName>ppt_y</p:attrName>
                                        </p:attrNameLst>
                                      </p:cBhvr>
                                      <p:rCtr x="729" y="0"/>
                                    </p:animMotion>
                                  </p:childTnLst>
                                </p:cTn>
                              </p:par>
                              <p:par>
                                <p:cTn id="10" presetID="10" presetClass="entr" presetSubtype="0" fill="hold"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nodeType="withEffect">
                                  <p:stCondLst>
                                    <p:cond delay="400"/>
                                  </p:stCondLst>
                                  <p:childTnLst>
                                    <p:animMotion origin="layout" path="M -1.04167E-6 4.81481E-6 L -0.01536 4.81481E-6 " pathEditMode="relative" rAng="0" ptsTypes="AA">
                                      <p:cBhvr>
                                        <p:cTn id="14" dur="500" spd="-100000" fill="hold"/>
                                        <p:tgtEl>
                                          <p:spTgt spid="8"/>
                                        </p:tgtEl>
                                        <p:attrNameLst>
                                          <p:attrName>ppt_x</p:attrName>
                                          <p:attrName>ppt_y</p:attrName>
                                        </p:attrNameLst>
                                      </p:cBhvr>
                                      <p:rCtr x="-768" y="0"/>
                                    </p:animMotion>
                                  </p:childTnLst>
                                </p:cTn>
                              </p:par>
                              <p:par>
                                <p:cTn id="15" presetID="10" presetClass="entr" presetSubtype="0" fill="hold"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decel="100000" fill="hold" nodeType="withEffect">
                                  <p:stCondLst>
                                    <p:cond delay="600"/>
                                  </p:stCondLst>
                                  <p:childTnLst>
                                    <p:animMotion origin="layout" path="M -1.04167E-6 4.07407E-6 L -0.01536 4.07407E-6 " pathEditMode="relative" rAng="0" ptsTypes="AA">
                                      <p:cBhvr>
                                        <p:cTn id="19" dur="500" spd="-100000" fill="hold"/>
                                        <p:tgtEl>
                                          <p:spTgt spid="9"/>
                                        </p:tgtEl>
                                        <p:attrNameLst>
                                          <p:attrName>ppt_x</p:attrName>
                                          <p:attrName>ppt_y</p:attrName>
                                        </p:attrNameLst>
                                      </p:cBhvr>
                                      <p:rCtr x="-768" y="0"/>
                                    </p:animMotion>
                                  </p:childTnLst>
                                </p:cTn>
                              </p:par>
                              <p:par>
                                <p:cTn id="20" presetID="10" presetClass="entr" presetSubtype="0" fill="hold" nodeType="withEffect">
                                  <p:stCondLst>
                                    <p:cond delay="8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35" presetClass="path" presetSubtype="0" decel="100000" fill="hold" nodeType="withEffect">
                                  <p:stCondLst>
                                    <p:cond delay="800"/>
                                  </p:stCondLst>
                                  <p:childTnLst>
                                    <p:animMotion origin="layout" path="M -1.04167E-6 2.22222E-6 L -0.01536 2.22222E-6 " pathEditMode="relative" rAng="0" ptsTypes="AA">
                                      <p:cBhvr>
                                        <p:cTn id="24" dur="500" spd="-100000" fill="hold"/>
                                        <p:tgtEl>
                                          <p:spTgt spid="10"/>
                                        </p:tgtEl>
                                        <p:attrNameLst>
                                          <p:attrName>ppt_x</p:attrName>
                                          <p:attrName>ppt_y</p:attrName>
                                        </p:attrNameLst>
                                      </p:cBhvr>
                                      <p:rCtr x="-768" y="0"/>
                                    </p:animMotion>
                                  </p:childTnLst>
                                </p:cTn>
                              </p:par>
                              <p:par>
                                <p:cTn id="25" presetID="10" presetClass="entr" presetSubtype="0" fill="hold" nodeType="withEffect">
                                  <p:stCondLst>
                                    <p:cond delay="10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35" presetClass="path" presetSubtype="0" decel="100000" fill="hold" nodeType="withEffect">
                                  <p:stCondLst>
                                    <p:cond delay="1000"/>
                                  </p:stCondLst>
                                  <p:childTnLst>
                                    <p:animMotion origin="layout" path="M -1.04167E-6 -3.7037E-7 L -0.01536 -3.7037E-7 " pathEditMode="relative" rAng="0" ptsTypes="AA">
                                      <p:cBhvr>
                                        <p:cTn id="29" dur="500" spd="-100000" fill="hold"/>
                                        <p:tgtEl>
                                          <p:spTgt spid="11"/>
                                        </p:tgtEl>
                                        <p:attrNameLst>
                                          <p:attrName>ppt_x</p:attrName>
                                          <p:attrName>ppt_y</p:attrName>
                                        </p:attrNameLst>
                                      </p:cBhvr>
                                      <p:rCtr x="-768" y="0"/>
                                    </p:animMotion>
                                  </p:childTnLst>
                                </p:cTn>
                              </p:par>
                              <p:par>
                                <p:cTn id="30" presetID="10" presetClass="entr" presetSubtype="0" fill="hold" grpId="0" nodeType="withEffect">
                                  <p:stCondLst>
                                    <p:cond delay="40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par>
                                <p:cTn id="33" presetID="35" presetClass="path" presetSubtype="0" decel="100000" fill="hold" grpId="1" nodeType="withEffect">
                                  <p:stCondLst>
                                    <p:cond delay="400"/>
                                  </p:stCondLst>
                                  <p:childTnLst>
                                    <p:animMotion origin="layout" path="M 2.77556E-17 -3.7037E-6 L 2.77556E-17 0.02616 " pathEditMode="relative" rAng="0" ptsTypes="AA">
                                      <p:cBhvr>
                                        <p:cTn id="34" dur="500" spd="-100000" fill="hold"/>
                                        <p:tgtEl>
                                          <p:spTgt spid="7">
                                            <p:txEl>
                                              <p:pRg st="0" end="0"/>
                                            </p:txEl>
                                          </p:spTgt>
                                        </p:tgtEl>
                                        <p:attrNameLst>
                                          <p:attrName>ppt_x</p:attrName>
                                          <p:attrName>ppt_y</p:attrName>
                                        </p:attrNameLst>
                                      </p:cBhvr>
                                      <p:rCtr x="0" y="1296"/>
                                    </p:animMotion>
                                  </p:childTnLst>
                                </p:cTn>
                              </p:par>
                              <p:par>
                                <p:cTn id="35" presetID="10" presetClass="entr" presetSubtype="0" fill="hold" grpId="0" nodeType="withEffect">
                                  <p:stCondLst>
                                    <p:cond delay="60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500"/>
                                        <p:tgtEl>
                                          <p:spTgt spid="7">
                                            <p:txEl>
                                              <p:pRg st="1" end="1"/>
                                            </p:txEl>
                                          </p:spTgt>
                                        </p:tgtEl>
                                      </p:cBhvr>
                                    </p:animEffect>
                                  </p:childTnLst>
                                </p:cTn>
                              </p:par>
                              <p:par>
                                <p:cTn id="38" presetID="35" presetClass="path" presetSubtype="0" decel="100000" fill="hold" grpId="1" nodeType="withEffect">
                                  <p:stCondLst>
                                    <p:cond delay="600"/>
                                  </p:stCondLst>
                                  <p:childTnLst>
                                    <p:animMotion origin="layout" path="M 2.77556E-17 -3.7037E-6 L 2.77556E-17 0.02616 " pathEditMode="relative" rAng="0" ptsTypes="AA">
                                      <p:cBhvr>
                                        <p:cTn id="39" dur="500" spd="-100000" fill="hold"/>
                                        <p:tgtEl>
                                          <p:spTgt spid="7">
                                            <p:txEl>
                                              <p:pRg st="1" end="1"/>
                                            </p:txEl>
                                          </p:spTgt>
                                        </p:tgtEl>
                                        <p:attrNameLst>
                                          <p:attrName>ppt_x</p:attrName>
                                          <p:attrName>ppt_y</p:attrName>
                                        </p:attrNameLst>
                                      </p:cBhvr>
                                      <p:rCtr x="0" y="1296"/>
                                    </p:animMotion>
                                  </p:childTnLst>
                                </p:cTn>
                              </p:par>
                              <p:par>
                                <p:cTn id="40" presetID="10" presetClass="entr" presetSubtype="0" fill="hold" grpId="0" nodeType="withEffect">
                                  <p:stCondLst>
                                    <p:cond delay="800"/>
                                  </p:stCondLst>
                                  <p:childTnLst>
                                    <p:set>
                                      <p:cBhvr>
                                        <p:cTn id="41" dur="1" fill="hold">
                                          <p:stCondLst>
                                            <p:cond delay="0"/>
                                          </p:stCondLst>
                                        </p:cTn>
                                        <p:tgtEl>
                                          <p:spTgt spid="7">
                                            <p:txEl>
                                              <p:pRg st="2" end="2"/>
                                            </p:txEl>
                                          </p:spTgt>
                                        </p:tgtEl>
                                        <p:attrNameLst>
                                          <p:attrName>style.visibility</p:attrName>
                                        </p:attrNameLst>
                                      </p:cBhvr>
                                      <p:to>
                                        <p:strVal val="visible"/>
                                      </p:to>
                                    </p:set>
                                    <p:animEffect transition="in" filter="fade">
                                      <p:cBhvr>
                                        <p:cTn id="42" dur="500"/>
                                        <p:tgtEl>
                                          <p:spTgt spid="7">
                                            <p:txEl>
                                              <p:pRg st="2" end="2"/>
                                            </p:txEl>
                                          </p:spTgt>
                                        </p:tgtEl>
                                      </p:cBhvr>
                                    </p:animEffect>
                                  </p:childTnLst>
                                </p:cTn>
                              </p:par>
                              <p:par>
                                <p:cTn id="43" presetID="35" presetClass="path" presetSubtype="0" decel="100000" fill="hold" grpId="1" nodeType="withEffect">
                                  <p:stCondLst>
                                    <p:cond delay="800"/>
                                  </p:stCondLst>
                                  <p:childTnLst>
                                    <p:animMotion origin="layout" path="M 1.45833E-6 -2.22222E-6 L 1.45833E-6 0.02616 " pathEditMode="relative" rAng="0" ptsTypes="AA">
                                      <p:cBhvr>
                                        <p:cTn id="44" dur="500" spd="-100000" fill="hold"/>
                                        <p:tgtEl>
                                          <p:spTgt spid="7">
                                            <p:txEl>
                                              <p:pRg st="2" end="2"/>
                                            </p:txEl>
                                          </p:spTgt>
                                        </p:tgtEl>
                                        <p:attrNameLst>
                                          <p:attrName>ppt_x</p:attrName>
                                          <p:attrName>ppt_y</p:attrName>
                                        </p:attrNameLst>
                                      </p:cBhvr>
                                      <p:rCtr x="0" y="1296"/>
                                    </p:animMotion>
                                  </p:childTnLst>
                                </p:cTn>
                              </p:par>
                              <p:par>
                                <p:cTn id="45" presetID="10" presetClass="entr" presetSubtype="0" fill="hold" grpId="0" nodeType="withEffect">
                                  <p:stCondLst>
                                    <p:cond delay="1000"/>
                                  </p:stCondLst>
                                  <p:childTnLst>
                                    <p:set>
                                      <p:cBhvr>
                                        <p:cTn id="46" dur="1" fill="hold">
                                          <p:stCondLst>
                                            <p:cond delay="0"/>
                                          </p:stCondLst>
                                        </p:cTn>
                                        <p:tgtEl>
                                          <p:spTgt spid="7">
                                            <p:txEl>
                                              <p:pRg st="3" end="3"/>
                                            </p:txEl>
                                          </p:spTgt>
                                        </p:tgtEl>
                                        <p:attrNameLst>
                                          <p:attrName>style.visibility</p:attrName>
                                        </p:attrNameLst>
                                      </p:cBhvr>
                                      <p:to>
                                        <p:strVal val="visible"/>
                                      </p:to>
                                    </p:set>
                                    <p:animEffect transition="in" filter="fade">
                                      <p:cBhvr>
                                        <p:cTn id="47" dur="500"/>
                                        <p:tgtEl>
                                          <p:spTgt spid="7">
                                            <p:txEl>
                                              <p:pRg st="3" end="3"/>
                                            </p:txEl>
                                          </p:spTgt>
                                        </p:tgtEl>
                                      </p:cBhvr>
                                    </p:animEffect>
                                  </p:childTnLst>
                                </p:cTn>
                              </p:par>
                              <p:par>
                                <p:cTn id="48" presetID="35" presetClass="path" presetSubtype="0" decel="100000" fill="hold" grpId="1" nodeType="withEffect">
                                  <p:stCondLst>
                                    <p:cond delay="1000"/>
                                  </p:stCondLst>
                                  <p:childTnLst>
                                    <p:animMotion origin="layout" path="M -4.16667E-7 -2.22222E-6 L -4.16667E-7 0.02616 " pathEditMode="relative" rAng="0" ptsTypes="AA">
                                      <p:cBhvr>
                                        <p:cTn id="49" dur="500" spd="-100000" fill="hold"/>
                                        <p:tgtEl>
                                          <p:spTgt spid="7">
                                            <p:txEl>
                                              <p:pRg st="3" end="3"/>
                                            </p:txEl>
                                          </p:spTgt>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26564A6-F690-B776-7716-AB1D92FAD11C}"/>
              </a:ext>
              <a:ext uri="{C183D7F6-B498-43B3-948B-1728B52AA6E4}">
                <adec:decorative xmlns:adec="http://schemas.microsoft.com/office/drawing/2017/decorative" val="1"/>
              </a:ext>
            </a:extLst>
          </p:cNvPr>
          <p:cNvSpPr/>
          <p:nvPr/>
        </p:nvSpPr>
        <p:spPr bwMode="auto">
          <a:xfrm>
            <a:off x="4921432" y="585788"/>
            <a:ext cx="6705600" cy="3561669"/>
          </a:xfrm>
          <a:prstGeom prst="roundRect">
            <a:avLst>
              <a:gd name="adj" fmla="val 233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err="1">
              <a:solidFill>
                <a:prstClr val="black"/>
              </a:solidFill>
              <a:latin typeface="Aptos Display" panose="02110004020202020204"/>
              <a:cs typeface="Segoe UI" pitchFamily="34" charset="0"/>
            </a:endParaRPr>
          </a:p>
        </p:txBody>
      </p:sp>
      <p:sp>
        <p:nvSpPr>
          <p:cNvPr id="3" name="Title 2">
            <a:extLst>
              <a:ext uri="{FF2B5EF4-FFF2-40B4-BE49-F238E27FC236}">
                <a16:creationId xmlns:a16="http://schemas.microsoft.com/office/drawing/2014/main" id="{86F3F633-795D-8B1D-C594-3A4D145F00A8}"/>
              </a:ext>
            </a:extLst>
          </p:cNvPr>
          <p:cNvSpPr>
            <a:spLocks noGrp="1"/>
          </p:cNvSpPr>
          <p:nvPr>
            <p:ph type="title"/>
          </p:nvPr>
        </p:nvSpPr>
        <p:spPr>
          <a:xfrm>
            <a:off x="588963" y="457200"/>
            <a:ext cx="4053770" cy="1661993"/>
          </a:xfrm>
        </p:spPr>
        <p:txBody>
          <a:bodyPr/>
          <a:lstStyle/>
          <a:p>
            <a:pPr lvl="0"/>
            <a:r>
              <a:rPr lang="en-US" noProof="0"/>
              <a:t>Automation innovation from H&amp;R Block</a:t>
            </a:r>
          </a:p>
        </p:txBody>
      </p:sp>
      <p:pic>
        <p:nvPicPr>
          <p:cNvPr id="2" name="Picture 1" descr="A collage image of H&amp;R logo on the office wall and a person using a laptop along with a portait of Aditya Thadani, H&amp;R Block Vice President ">
            <a:extLst>
              <a:ext uri="{FF2B5EF4-FFF2-40B4-BE49-F238E27FC236}">
                <a16:creationId xmlns:a16="http://schemas.microsoft.com/office/drawing/2014/main" id="{ABFEAE2A-F77C-DFD4-F74E-78BF3D18BAD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43265" y="2268330"/>
            <a:ext cx="4053770" cy="4094370"/>
          </a:xfrm>
          <a:prstGeom prst="rect">
            <a:avLst/>
          </a:prstGeom>
          <a:effectLst>
            <a:outerShdw blurRad="63500" dist="127000" dir="2700000" algn="ctr" rotWithShape="0">
              <a:srgbClr val="454142">
                <a:alpha val="20000"/>
              </a:srgbClr>
            </a:outerShdw>
          </a:effectLst>
        </p:spPr>
      </p:pic>
      <p:sp>
        <p:nvSpPr>
          <p:cNvPr id="14" name="TextBox 13">
            <a:extLst>
              <a:ext uri="{FF2B5EF4-FFF2-40B4-BE49-F238E27FC236}">
                <a16:creationId xmlns:a16="http://schemas.microsoft.com/office/drawing/2014/main" id="{749A4AD8-9855-65DA-516E-9176CE94E649}"/>
              </a:ext>
            </a:extLst>
          </p:cNvPr>
          <p:cNvSpPr txBox="1"/>
          <p:nvPr/>
        </p:nvSpPr>
        <p:spPr>
          <a:xfrm>
            <a:off x="5982159" y="1099237"/>
            <a:ext cx="5173522" cy="2564805"/>
          </a:xfrm>
          <a:prstGeom prst="rect">
            <a:avLst/>
          </a:prstGeom>
          <a:noFill/>
        </p:spPr>
        <p:txBody>
          <a:bodyPr wrap="square" lIns="0" tIns="0" rIns="0" bIns="0" rtlCol="0">
            <a:spAutoFit/>
          </a:bodyPr>
          <a:lstStyle/>
          <a:p>
            <a:pPr marR="0" lvl="0" indent="0" fontAlgn="auto">
              <a:spcBef>
                <a:spcPts val="0"/>
              </a:spcBef>
              <a:spcAft>
                <a:spcPts val="0"/>
              </a:spcAft>
              <a:buClrTx/>
              <a:buSzTx/>
              <a:buFontTx/>
              <a:buNone/>
              <a:tabLst/>
              <a:defRPr/>
            </a:pPr>
            <a:r>
              <a:rPr lang="en-US" sz="2400">
                <a:cs typeface="Segoe UI" panose="020B0502040204020203" pitchFamily="34" charset="0"/>
              </a:rPr>
              <a:t>Accessing useful information quickly is critically important to providing a differentiated client experience, which is why we use Azure AI Search.</a:t>
            </a:r>
          </a:p>
          <a:p>
            <a:pPr marR="0" lvl="0" indent="0" algn="r" fontAlgn="auto">
              <a:spcBef>
                <a:spcPts val="1960"/>
              </a:spcBef>
              <a:spcAft>
                <a:spcPts val="0"/>
              </a:spcAft>
              <a:buClrTx/>
              <a:buSzTx/>
              <a:buFontTx/>
              <a:buNone/>
              <a:tabLst/>
              <a:defRPr/>
            </a:pPr>
            <a:r>
              <a:rPr lang="en-US" sz="1800">
                <a:latin typeface="+mj-lt"/>
                <a:cs typeface="Segoe UI" panose="020B0502040204020203" pitchFamily="34" charset="0"/>
              </a:rPr>
              <a:t>Aditya Thadani</a:t>
            </a:r>
            <a:br>
              <a:rPr lang="en-US" sz="1800">
                <a:cs typeface="Segoe UI" panose="020B0502040204020203" pitchFamily="34" charset="0"/>
              </a:rPr>
            </a:br>
            <a:r>
              <a:rPr lang="en-US" sz="1800">
                <a:cs typeface="Segoe UI" panose="020B0502040204020203" pitchFamily="34" charset="0"/>
              </a:rPr>
              <a:t>H&amp;R Block Vice President</a:t>
            </a:r>
            <a:br>
              <a:rPr lang="en-US" sz="1800">
                <a:cs typeface="Segoe UI" panose="020B0502040204020203" pitchFamily="34" charset="0"/>
              </a:rPr>
            </a:br>
            <a:r>
              <a:rPr lang="en-US" sz="1800">
                <a:cs typeface="Segoe UI" panose="020B0502040204020203" pitchFamily="34" charset="0"/>
              </a:rPr>
              <a:t>Architecture &amp; Platform Engineering</a:t>
            </a:r>
          </a:p>
        </p:txBody>
      </p:sp>
      <p:sp>
        <p:nvSpPr>
          <p:cNvPr id="19" name="TextBox 18">
            <a:extLst>
              <a:ext uri="{FF2B5EF4-FFF2-40B4-BE49-F238E27FC236}">
                <a16:creationId xmlns:a16="http://schemas.microsoft.com/office/drawing/2014/main" id="{57294A30-98DE-6E37-CD52-79A069548CDF}"/>
              </a:ext>
            </a:extLst>
          </p:cNvPr>
          <p:cNvSpPr txBox="1"/>
          <p:nvPr/>
        </p:nvSpPr>
        <p:spPr>
          <a:xfrm>
            <a:off x="5321837" y="4300193"/>
            <a:ext cx="6305195" cy="1477214"/>
          </a:xfrm>
          <a:prstGeom prst="rect">
            <a:avLst/>
          </a:prstGeom>
          <a:solidFill>
            <a:schemeClr val="bg1"/>
          </a:solidFill>
        </p:spPr>
        <p:txBody>
          <a:bodyPr wrap="square" lIns="0" tIns="60904" rIns="0" bIns="60904" anchor="t">
            <a:spAutoFit/>
          </a:bodyPr>
          <a:lstStyle/>
          <a:p>
            <a:pPr lvl="0">
              <a:defRPr/>
            </a:pPr>
            <a:r>
              <a:rPr lang="en-US" sz="4800" b="1">
                <a:gradFill>
                  <a:gsLst>
                    <a:gs pos="87000">
                      <a:schemeClr val="tx2"/>
                    </a:gs>
                    <a:gs pos="0">
                      <a:schemeClr val="accent3"/>
                    </a:gs>
                  </a:gsLst>
                  <a:path path="circle">
                    <a:fillToRect l="100000" t="100000"/>
                  </a:path>
                </a:gradFill>
                <a:cs typeface="Segoe UI" panose="020B0502040204020203" pitchFamily="34" charset="0"/>
              </a:rPr>
              <a:t>30 million</a:t>
            </a:r>
          </a:p>
          <a:p>
            <a:pPr lvl="0">
              <a:defRPr/>
            </a:pPr>
            <a:r>
              <a:rPr lang="en-US" sz="2000">
                <a:cs typeface="Segoe UI" panose="020B0502040204020203" pitchFamily="34" charset="0"/>
              </a:rPr>
              <a:t>The amount of </a:t>
            </a:r>
            <a:r>
              <a:rPr lang="en-US" sz="2000" b="1">
                <a:cs typeface="Segoe UI" panose="020B0502040204020203" pitchFamily="34" charset="0"/>
              </a:rPr>
              <a:t>tax documents</a:t>
            </a:r>
            <a:r>
              <a:rPr lang="en-US" sz="2000">
                <a:cs typeface="Segoe UI" panose="020B0502040204020203" pitchFamily="34" charset="0"/>
              </a:rPr>
              <a:t> H&amp;R block will classify in per year with Azure app intelligence and scale</a:t>
            </a:r>
          </a:p>
        </p:txBody>
      </p:sp>
      <p:sp>
        <p:nvSpPr>
          <p:cNvPr id="9" name="TextBox 8">
            <a:extLst>
              <a:ext uri="{FF2B5EF4-FFF2-40B4-BE49-F238E27FC236}">
                <a16:creationId xmlns:a16="http://schemas.microsoft.com/office/drawing/2014/main" id="{7A57E481-D27B-9F6F-43BD-0DE12A380CD3}"/>
              </a:ext>
            </a:extLst>
          </p:cNvPr>
          <p:cNvSpPr txBox="1"/>
          <p:nvPr/>
        </p:nvSpPr>
        <p:spPr>
          <a:xfrm>
            <a:off x="10115550" y="6022817"/>
            <a:ext cx="1502014" cy="246221"/>
          </a:xfrm>
          <a:prstGeom prst="rect">
            <a:avLst/>
          </a:prstGeom>
          <a:noFill/>
        </p:spPr>
        <p:txBody>
          <a:bodyPr wrap="none" lIns="0" tIns="0" rIns="0" bIns="0" rtlCol="0">
            <a:spAutoFit/>
          </a:bodyPr>
          <a:lstStyle/>
          <a:p>
            <a:pPr marR="0" lvl="0" indent="0" fontAlgn="auto">
              <a:lnSpc>
                <a:spcPct val="100000"/>
              </a:lnSpc>
              <a:spcBef>
                <a:spcPts val="0"/>
              </a:spcBef>
              <a:spcAft>
                <a:spcPts val="0"/>
              </a:spcAft>
              <a:buClrTx/>
              <a:buSzTx/>
              <a:buFontTx/>
              <a:buNone/>
              <a:tabLst/>
              <a:defRPr/>
            </a:pPr>
            <a:r>
              <a:rPr lang="en-US" sz="1600">
                <a:cs typeface="Segoe UI" panose="020B0502040204020203" pitchFamily="34" charset="0"/>
                <a:sym typeface="Wingdings" panose="05000000000000000000" pitchFamily="2" charset="2"/>
              </a:rPr>
              <a:t>Get the </a:t>
            </a:r>
            <a:r>
              <a:rPr lang="en-US" sz="1600">
                <a:solidFill>
                  <a:schemeClr val="accent1"/>
                </a:solidFill>
                <a:cs typeface="Segoe UI" panose="020B0502040204020203" pitchFamily="34" charset="0"/>
                <a:sym typeface="Wingdings" panose="05000000000000000000" pitchFamily="2" charset="2"/>
                <a:hlinkClick r:id="rId3">
                  <a:extLst>
                    <a:ext uri="{A12FA001-AC4F-418D-AE19-62706E023703}">
                      <ahyp:hlinkClr xmlns:ahyp="http://schemas.microsoft.com/office/drawing/2018/hyperlinkcolor" val="tx"/>
                    </a:ext>
                  </a:extLst>
                </a:hlinkClick>
              </a:rPr>
              <a:t>full story</a:t>
            </a:r>
            <a:endParaRPr lang="en-US" sz="1600">
              <a:solidFill>
                <a:schemeClr val="accent1"/>
              </a:solidFill>
              <a:cs typeface="Segoe UI" panose="020B0502040204020203" pitchFamily="34" charset="0"/>
            </a:endParaRPr>
          </a:p>
        </p:txBody>
      </p:sp>
      <p:sp>
        <p:nvSpPr>
          <p:cNvPr id="25" name="Freeform: Shape 24">
            <a:extLst>
              <a:ext uri="{FF2B5EF4-FFF2-40B4-BE49-F238E27FC236}">
                <a16:creationId xmlns:a16="http://schemas.microsoft.com/office/drawing/2014/main" id="{50EF6B46-25D6-A5CE-6096-3D35C82251A6}"/>
              </a:ext>
              <a:ext uri="{C183D7F6-B498-43B3-948B-1728B52AA6E4}">
                <adec:decorative xmlns:adec="http://schemas.microsoft.com/office/drawing/2017/decorative" val="1"/>
              </a:ext>
            </a:extLst>
          </p:cNvPr>
          <p:cNvSpPr>
            <a:spLocks noChangeAspect="1"/>
          </p:cNvSpPr>
          <p:nvPr/>
        </p:nvSpPr>
        <p:spPr>
          <a:xfrm>
            <a:off x="5327129" y="988260"/>
            <a:ext cx="543466" cy="424844"/>
          </a:xfrm>
          <a:custGeom>
            <a:avLst/>
            <a:gdLst>
              <a:gd name="connsiteX0" fmla="*/ 139854 w 647327"/>
              <a:gd name="connsiteY0" fmla="*/ 252226 h 506035"/>
              <a:gd name="connsiteX1" fmla="*/ 151652 w 647327"/>
              <a:gd name="connsiteY1" fmla="*/ 252226 h 506035"/>
              <a:gd name="connsiteX2" fmla="*/ 238126 w 647327"/>
              <a:gd name="connsiteY2" fmla="*/ 288916 h 506035"/>
              <a:gd name="connsiteX3" fmla="*/ 276542 w 647327"/>
              <a:gd name="connsiteY3" fmla="*/ 380426 h 506035"/>
              <a:gd name="connsiteX4" fmla="*/ 238126 w 647327"/>
              <a:gd name="connsiteY4" fmla="*/ 469345 h 506035"/>
              <a:gd name="connsiteX5" fmla="*/ 143307 w 647327"/>
              <a:gd name="connsiteY5" fmla="*/ 504308 h 506035"/>
              <a:gd name="connsiteX6" fmla="*/ 40863 w 647327"/>
              <a:gd name="connsiteY6" fmla="*/ 454957 h 506035"/>
              <a:gd name="connsiteX7" fmla="*/ 0 w 647327"/>
              <a:gd name="connsiteY7" fmla="*/ 314527 h 506035"/>
              <a:gd name="connsiteX8" fmla="*/ 35827 w 647327"/>
              <a:gd name="connsiteY8" fmla="*/ 158127 h 506035"/>
              <a:gd name="connsiteX9" fmla="*/ 123451 w 647327"/>
              <a:gd name="connsiteY9" fmla="*/ 42589 h 506035"/>
              <a:gd name="connsiteX10" fmla="*/ 215680 w 647327"/>
              <a:gd name="connsiteY10" fmla="*/ 144 h 506035"/>
              <a:gd name="connsiteX11" fmla="*/ 257838 w 647327"/>
              <a:gd name="connsiteY11" fmla="*/ 16115 h 506035"/>
              <a:gd name="connsiteX12" fmla="*/ 272945 w 647327"/>
              <a:gd name="connsiteY12" fmla="*/ 57409 h 506035"/>
              <a:gd name="connsiteX13" fmla="*/ 239996 w 647327"/>
              <a:gd name="connsiteY13" fmla="*/ 112228 h 506035"/>
              <a:gd name="connsiteX14" fmla="*/ 169206 w 647327"/>
              <a:gd name="connsiteY14" fmla="*/ 169494 h 506035"/>
              <a:gd name="connsiteX15" fmla="*/ 139710 w 647327"/>
              <a:gd name="connsiteY15" fmla="*/ 252082 h 506035"/>
              <a:gd name="connsiteX16" fmla="*/ 512366 w 647327"/>
              <a:gd name="connsiteY16" fmla="*/ 252226 h 506035"/>
              <a:gd name="connsiteX17" fmla="*/ 523301 w 647327"/>
              <a:gd name="connsiteY17" fmla="*/ 252226 h 506035"/>
              <a:gd name="connsiteX18" fmla="*/ 608911 w 647327"/>
              <a:gd name="connsiteY18" fmla="*/ 288916 h 506035"/>
              <a:gd name="connsiteX19" fmla="*/ 647328 w 647327"/>
              <a:gd name="connsiteY19" fmla="*/ 380426 h 506035"/>
              <a:gd name="connsiteX20" fmla="*/ 608911 w 647327"/>
              <a:gd name="connsiteY20" fmla="*/ 469777 h 506035"/>
              <a:gd name="connsiteX21" fmla="*/ 514093 w 647327"/>
              <a:gd name="connsiteY21" fmla="*/ 506035 h 506035"/>
              <a:gd name="connsiteX22" fmla="*/ 411217 w 647327"/>
              <a:gd name="connsiteY22" fmla="*/ 455388 h 506035"/>
              <a:gd name="connsiteX23" fmla="*/ 370786 w 647327"/>
              <a:gd name="connsiteY23" fmla="*/ 314527 h 506035"/>
              <a:gd name="connsiteX24" fmla="*/ 391792 w 647327"/>
              <a:gd name="connsiteY24" fmla="*/ 192227 h 506035"/>
              <a:gd name="connsiteX25" fmla="*/ 446180 w 647327"/>
              <a:gd name="connsiteY25" fmla="*/ 92373 h 506035"/>
              <a:gd name="connsiteX26" fmla="*/ 517834 w 647327"/>
              <a:gd name="connsiteY26" fmla="*/ 24892 h 506035"/>
              <a:gd name="connsiteX27" fmla="*/ 586609 w 647327"/>
              <a:gd name="connsiteY27" fmla="*/ 0 h 506035"/>
              <a:gd name="connsiteX28" fmla="*/ 629199 w 647327"/>
              <a:gd name="connsiteY28" fmla="*/ 15539 h 506035"/>
              <a:gd name="connsiteX29" fmla="*/ 644019 w 647327"/>
              <a:gd name="connsiteY29" fmla="*/ 57265 h 506035"/>
              <a:gd name="connsiteX30" fmla="*/ 611070 w 647327"/>
              <a:gd name="connsiteY30" fmla="*/ 112085 h 506035"/>
              <a:gd name="connsiteX31" fmla="*/ 541143 w 647327"/>
              <a:gd name="connsiteY31" fmla="*/ 169781 h 506035"/>
              <a:gd name="connsiteX32" fmla="*/ 512510 w 647327"/>
              <a:gd name="connsiteY32" fmla="*/ 251938 h 50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7327" h="506035">
                <a:moveTo>
                  <a:pt x="139854" y="252226"/>
                </a:moveTo>
                <a:lnTo>
                  <a:pt x="151652" y="252226"/>
                </a:lnTo>
                <a:cubicBezTo>
                  <a:pt x="183738" y="252226"/>
                  <a:pt x="212515" y="264456"/>
                  <a:pt x="238126" y="288916"/>
                </a:cubicBezTo>
                <a:cubicBezTo>
                  <a:pt x="263737" y="313376"/>
                  <a:pt x="276542" y="343879"/>
                  <a:pt x="276542" y="380426"/>
                </a:cubicBezTo>
                <a:cubicBezTo>
                  <a:pt x="276542" y="416972"/>
                  <a:pt x="263737" y="446036"/>
                  <a:pt x="238126" y="469345"/>
                </a:cubicBezTo>
                <a:cubicBezTo>
                  <a:pt x="212515" y="492654"/>
                  <a:pt x="180860" y="504308"/>
                  <a:pt x="143307" y="504308"/>
                </a:cubicBezTo>
                <a:cubicBezTo>
                  <a:pt x="102301" y="504308"/>
                  <a:pt x="68200" y="487906"/>
                  <a:pt x="40863" y="454957"/>
                </a:cubicBezTo>
                <a:cubicBezTo>
                  <a:pt x="13525" y="422008"/>
                  <a:pt x="0" y="375246"/>
                  <a:pt x="0" y="314527"/>
                </a:cubicBezTo>
                <a:cubicBezTo>
                  <a:pt x="0" y="258845"/>
                  <a:pt x="11942" y="206759"/>
                  <a:pt x="35827" y="158127"/>
                </a:cubicBezTo>
                <a:cubicBezTo>
                  <a:pt x="59711" y="109495"/>
                  <a:pt x="88919" y="71078"/>
                  <a:pt x="123451" y="42589"/>
                </a:cubicBezTo>
                <a:cubicBezTo>
                  <a:pt x="157983" y="14388"/>
                  <a:pt x="188630" y="144"/>
                  <a:pt x="215680" y="144"/>
                </a:cubicBezTo>
                <a:cubicBezTo>
                  <a:pt x="233665" y="144"/>
                  <a:pt x="247766" y="5468"/>
                  <a:pt x="257838" y="16115"/>
                </a:cubicBezTo>
                <a:cubicBezTo>
                  <a:pt x="267909" y="26762"/>
                  <a:pt x="272945" y="40575"/>
                  <a:pt x="272945" y="57409"/>
                </a:cubicBezTo>
                <a:cubicBezTo>
                  <a:pt x="272945" y="82157"/>
                  <a:pt x="262010" y="100430"/>
                  <a:pt x="239996" y="112228"/>
                </a:cubicBezTo>
                <a:cubicBezTo>
                  <a:pt x="210213" y="128487"/>
                  <a:pt x="186616" y="147624"/>
                  <a:pt x="169206" y="169494"/>
                </a:cubicBezTo>
                <a:cubicBezTo>
                  <a:pt x="151796" y="191364"/>
                  <a:pt x="141868" y="218989"/>
                  <a:pt x="139710" y="252082"/>
                </a:cubicBezTo>
                <a:close/>
                <a:moveTo>
                  <a:pt x="512366" y="252226"/>
                </a:moveTo>
                <a:lnTo>
                  <a:pt x="523301" y="252226"/>
                </a:lnTo>
                <a:cubicBezTo>
                  <a:pt x="554811" y="252226"/>
                  <a:pt x="583300" y="264456"/>
                  <a:pt x="608911" y="288916"/>
                </a:cubicBezTo>
                <a:cubicBezTo>
                  <a:pt x="634522" y="313376"/>
                  <a:pt x="647328" y="343879"/>
                  <a:pt x="647328" y="380426"/>
                </a:cubicBezTo>
                <a:cubicBezTo>
                  <a:pt x="647328" y="416972"/>
                  <a:pt x="634522" y="445604"/>
                  <a:pt x="608911" y="469777"/>
                </a:cubicBezTo>
                <a:cubicBezTo>
                  <a:pt x="583300" y="493949"/>
                  <a:pt x="551646" y="506035"/>
                  <a:pt x="514093" y="506035"/>
                </a:cubicBezTo>
                <a:cubicBezTo>
                  <a:pt x="472511" y="506035"/>
                  <a:pt x="438266" y="489201"/>
                  <a:pt x="411217" y="455388"/>
                </a:cubicBezTo>
                <a:cubicBezTo>
                  <a:pt x="384167" y="421576"/>
                  <a:pt x="370786" y="374814"/>
                  <a:pt x="370786" y="314527"/>
                </a:cubicBezTo>
                <a:cubicBezTo>
                  <a:pt x="370786" y="271219"/>
                  <a:pt x="377836" y="230500"/>
                  <a:pt x="391792" y="192227"/>
                </a:cubicBezTo>
                <a:cubicBezTo>
                  <a:pt x="405893" y="153954"/>
                  <a:pt x="424022" y="120717"/>
                  <a:pt x="446180" y="92373"/>
                </a:cubicBezTo>
                <a:cubicBezTo>
                  <a:pt x="468338" y="64028"/>
                  <a:pt x="492222" y="41582"/>
                  <a:pt x="517834" y="24892"/>
                </a:cubicBezTo>
                <a:cubicBezTo>
                  <a:pt x="543445" y="8345"/>
                  <a:pt x="566322" y="0"/>
                  <a:pt x="586609" y="0"/>
                </a:cubicBezTo>
                <a:cubicBezTo>
                  <a:pt x="605170" y="0"/>
                  <a:pt x="619415" y="5180"/>
                  <a:pt x="629199" y="15539"/>
                </a:cubicBezTo>
                <a:cubicBezTo>
                  <a:pt x="638983" y="25899"/>
                  <a:pt x="644019" y="39855"/>
                  <a:pt x="644019" y="57265"/>
                </a:cubicBezTo>
                <a:cubicBezTo>
                  <a:pt x="644019" y="82589"/>
                  <a:pt x="633084" y="100862"/>
                  <a:pt x="611070" y="112085"/>
                </a:cubicBezTo>
                <a:cubicBezTo>
                  <a:pt x="580135" y="129494"/>
                  <a:pt x="556826" y="148775"/>
                  <a:pt x="541143" y="169781"/>
                </a:cubicBezTo>
                <a:cubicBezTo>
                  <a:pt x="525459" y="190788"/>
                  <a:pt x="515819" y="218270"/>
                  <a:pt x="512510" y="251938"/>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6" name="Freeform: Shape 25">
            <a:extLst>
              <a:ext uri="{FF2B5EF4-FFF2-40B4-BE49-F238E27FC236}">
                <a16:creationId xmlns:a16="http://schemas.microsoft.com/office/drawing/2014/main" id="{B776EC7A-655F-B10D-4B44-5BD27ADA0A67}"/>
              </a:ext>
              <a:ext uri="{C183D7F6-B498-43B3-948B-1728B52AA6E4}">
                <adec:decorative xmlns:adec="http://schemas.microsoft.com/office/drawing/2017/decorative" val="1"/>
              </a:ext>
            </a:extLst>
          </p:cNvPr>
          <p:cNvSpPr>
            <a:spLocks noChangeAspect="1"/>
          </p:cNvSpPr>
          <p:nvPr/>
        </p:nvSpPr>
        <p:spPr>
          <a:xfrm>
            <a:off x="10135146" y="2263058"/>
            <a:ext cx="543829" cy="424844"/>
          </a:xfrm>
          <a:custGeom>
            <a:avLst/>
            <a:gdLst>
              <a:gd name="connsiteX0" fmla="*/ 136689 w 647759"/>
              <a:gd name="connsiteY0" fmla="*/ 255535 h 506035"/>
              <a:gd name="connsiteX1" fmla="*/ 124027 w 647759"/>
              <a:gd name="connsiteY1" fmla="*/ 255535 h 506035"/>
              <a:gd name="connsiteX2" fmla="*/ 38417 w 647759"/>
              <a:gd name="connsiteY2" fmla="*/ 217119 h 506035"/>
              <a:gd name="connsiteX3" fmla="*/ 0 w 647759"/>
              <a:gd name="connsiteY3" fmla="*/ 126473 h 506035"/>
              <a:gd name="connsiteX4" fmla="*/ 38417 w 647759"/>
              <a:gd name="connsiteY4" fmla="*/ 36258 h 506035"/>
              <a:gd name="connsiteX5" fmla="*/ 132372 w 647759"/>
              <a:gd name="connsiteY5" fmla="*/ 0 h 506035"/>
              <a:gd name="connsiteX6" fmla="*/ 235680 w 647759"/>
              <a:gd name="connsiteY6" fmla="*/ 50647 h 506035"/>
              <a:gd name="connsiteX7" fmla="*/ 275679 w 647759"/>
              <a:gd name="connsiteY7" fmla="*/ 191508 h 506035"/>
              <a:gd name="connsiteX8" fmla="*/ 240716 w 647759"/>
              <a:gd name="connsiteY8" fmla="*/ 347045 h 506035"/>
              <a:gd name="connsiteX9" fmla="*/ 154674 w 647759"/>
              <a:gd name="connsiteY9" fmla="*/ 463014 h 506035"/>
              <a:gd name="connsiteX10" fmla="*/ 62301 w 647759"/>
              <a:gd name="connsiteY10" fmla="*/ 506035 h 506035"/>
              <a:gd name="connsiteX11" fmla="*/ 19712 w 647759"/>
              <a:gd name="connsiteY11" fmla="*/ 489632 h 506035"/>
              <a:gd name="connsiteX12" fmla="*/ 3309 w 647759"/>
              <a:gd name="connsiteY12" fmla="*/ 449633 h 506035"/>
              <a:gd name="connsiteX13" fmla="*/ 37841 w 647759"/>
              <a:gd name="connsiteY13" fmla="*/ 393951 h 506035"/>
              <a:gd name="connsiteX14" fmla="*/ 107768 w 647759"/>
              <a:gd name="connsiteY14" fmla="*/ 336685 h 506035"/>
              <a:gd name="connsiteX15" fmla="*/ 136401 w 647759"/>
              <a:gd name="connsiteY15" fmla="*/ 255823 h 506035"/>
              <a:gd name="connsiteX16" fmla="*/ 507618 w 647759"/>
              <a:gd name="connsiteY16" fmla="*/ 255535 h 506035"/>
              <a:gd name="connsiteX17" fmla="*/ 497546 w 647759"/>
              <a:gd name="connsiteY17" fmla="*/ 255535 h 506035"/>
              <a:gd name="connsiteX18" fmla="*/ 410353 w 647759"/>
              <a:gd name="connsiteY18" fmla="*/ 217550 h 506035"/>
              <a:gd name="connsiteX19" fmla="*/ 371217 w 647759"/>
              <a:gd name="connsiteY19" fmla="*/ 126473 h 506035"/>
              <a:gd name="connsiteX20" fmla="*/ 410065 w 647759"/>
              <a:gd name="connsiteY20" fmla="*/ 36690 h 506035"/>
              <a:gd name="connsiteX21" fmla="*/ 504453 w 647759"/>
              <a:gd name="connsiteY21" fmla="*/ 0 h 506035"/>
              <a:gd name="connsiteX22" fmla="*/ 608192 w 647759"/>
              <a:gd name="connsiteY22" fmla="*/ 49783 h 506035"/>
              <a:gd name="connsiteX23" fmla="*/ 647760 w 647759"/>
              <a:gd name="connsiteY23" fmla="*/ 191364 h 506035"/>
              <a:gd name="connsiteX24" fmla="*/ 612796 w 647759"/>
              <a:gd name="connsiteY24" fmla="*/ 348627 h 506035"/>
              <a:gd name="connsiteX25" fmla="*/ 526754 w 647759"/>
              <a:gd name="connsiteY25" fmla="*/ 463302 h 506035"/>
              <a:gd name="connsiteX26" fmla="*/ 433662 w 647759"/>
              <a:gd name="connsiteY26" fmla="*/ 505891 h 506035"/>
              <a:gd name="connsiteX27" fmla="*/ 390641 w 647759"/>
              <a:gd name="connsiteY27" fmla="*/ 489920 h 506035"/>
              <a:gd name="connsiteX28" fmla="*/ 374670 w 647759"/>
              <a:gd name="connsiteY28" fmla="*/ 449489 h 506035"/>
              <a:gd name="connsiteX29" fmla="*/ 409202 w 647759"/>
              <a:gd name="connsiteY29" fmla="*/ 393807 h 506035"/>
              <a:gd name="connsiteX30" fmla="*/ 480856 w 647759"/>
              <a:gd name="connsiteY30" fmla="*/ 336110 h 506035"/>
              <a:gd name="connsiteX31" fmla="*/ 507906 w 647759"/>
              <a:gd name="connsiteY31" fmla="*/ 255535 h 50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7759" h="506035">
                <a:moveTo>
                  <a:pt x="136689" y="255535"/>
                </a:moveTo>
                <a:lnTo>
                  <a:pt x="124027" y="255535"/>
                </a:lnTo>
                <a:cubicBezTo>
                  <a:pt x="92517" y="255535"/>
                  <a:pt x="64028" y="242730"/>
                  <a:pt x="38417" y="217119"/>
                </a:cubicBezTo>
                <a:cubicBezTo>
                  <a:pt x="12806" y="191508"/>
                  <a:pt x="0" y="161292"/>
                  <a:pt x="0" y="126473"/>
                </a:cubicBezTo>
                <a:cubicBezTo>
                  <a:pt x="0" y="91653"/>
                  <a:pt x="12806" y="60431"/>
                  <a:pt x="38417" y="36258"/>
                </a:cubicBezTo>
                <a:cubicBezTo>
                  <a:pt x="64028" y="12086"/>
                  <a:pt x="95394" y="0"/>
                  <a:pt x="132372" y="0"/>
                </a:cubicBezTo>
                <a:cubicBezTo>
                  <a:pt x="174530" y="0"/>
                  <a:pt x="208918" y="16834"/>
                  <a:pt x="235680" y="50647"/>
                </a:cubicBezTo>
                <a:cubicBezTo>
                  <a:pt x="262298" y="84315"/>
                  <a:pt x="275679" y="131365"/>
                  <a:pt x="275679" y="191508"/>
                </a:cubicBezTo>
                <a:cubicBezTo>
                  <a:pt x="275679" y="246615"/>
                  <a:pt x="264025" y="298412"/>
                  <a:pt x="240716" y="347045"/>
                </a:cubicBezTo>
                <a:cubicBezTo>
                  <a:pt x="217407" y="395677"/>
                  <a:pt x="188774" y="434238"/>
                  <a:pt x="154674" y="463014"/>
                </a:cubicBezTo>
                <a:cubicBezTo>
                  <a:pt x="120718" y="491647"/>
                  <a:pt x="89927" y="506035"/>
                  <a:pt x="62301" y="506035"/>
                </a:cubicBezTo>
                <a:cubicBezTo>
                  <a:pt x="44891" y="506035"/>
                  <a:pt x="30647" y="500567"/>
                  <a:pt x="19712" y="489632"/>
                </a:cubicBezTo>
                <a:cubicBezTo>
                  <a:pt x="8777" y="478697"/>
                  <a:pt x="3309" y="465316"/>
                  <a:pt x="3309" y="449633"/>
                </a:cubicBezTo>
                <a:cubicBezTo>
                  <a:pt x="3309" y="424310"/>
                  <a:pt x="14820" y="405749"/>
                  <a:pt x="37841" y="393951"/>
                </a:cubicBezTo>
                <a:cubicBezTo>
                  <a:pt x="67625" y="376541"/>
                  <a:pt x="90934" y="357404"/>
                  <a:pt x="107768" y="336685"/>
                </a:cubicBezTo>
                <a:cubicBezTo>
                  <a:pt x="124602" y="315966"/>
                  <a:pt x="134242" y="288916"/>
                  <a:pt x="136401" y="255823"/>
                </a:cubicBezTo>
                <a:close/>
                <a:moveTo>
                  <a:pt x="507618" y="255535"/>
                </a:moveTo>
                <a:lnTo>
                  <a:pt x="497546" y="255535"/>
                </a:lnTo>
                <a:cubicBezTo>
                  <a:pt x="465460" y="255535"/>
                  <a:pt x="436396" y="242874"/>
                  <a:pt x="410353" y="217550"/>
                </a:cubicBezTo>
                <a:cubicBezTo>
                  <a:pt x="384311" y="192227"/>
                  <a:pt x="371217" y="161868"/>
                  <a:pt x="371217" y="126473"/>
                </a:cubicBezTo>
                <a:cubicBezTo>
                  <a:pt x="371217" y="91078"/>
                  <a:pt x="384167" y="61150"/>
                  <a:pt x="410065" y="36690"/>
                </a:cubicBezTo>
                <a:cubicBezTo>
                  <a:pt x="435964" y="12230"/>
                  <a:pt x="467331" y="0"/>
                  <a:pt x="504453" y="0"/>
                </a:cubicBezTo>
                <a:cubicBezTo>
                  <a:pt x="547186" y="0"/>
                  <a:pt x="581717" y="16546"/>
                  <a:pt x="608192" y="49783"/>
                </a:cubicBezTo>
                <a:cubicBezTo>
                  <a:pt x="634666" y="83020"/>
                  <a:pt x="647760" y="130214"/>
                  <a:pt x="647760" y="191364"/>
                </a:cubicBezTo>
                <a:cubicBezTo>
                  <a:pt x="647760" y="248197"/>
                  <a:pt x="636105" y="300571"/>
                  <a:pt x="612796" y="348627"/>
                </a:cubicBezTo>
                <a:cubicBezTo>
                  <a:pt x="589487" y="396684"/>
                  <a:pt x="560855" y="434957"/>
                  <a:pt x="526754" y="463302"/>
                </a:cubicBezTo>
                <a:cubicBezTo>
                  <a:pt x="492798" y="491647"/>
                  <a:pt x="461719" y="505891"/>
                  <a:pt x="433662" y="505891"/>
                </a:cubicBezTo>
                <a:cubicBezTo>
                  <a:pt x="415677" y="505891"/>
                  <a:pt x="401289" y="500567"/>
                  <a:pt x="390641" y="489920"/>
                </a:cubicBezTo>
                <a:cubicBezTo>
                  <a:pt x="379994" y="479273"/>
                  <a:pt x="374670" y="465748"/>
                  <a:pt x="374670" y="449489"/>
                </a:cubicBezTo>
                <a:cubicBezTo>
                  <a:pt x="374670" y="424741"/>
                  <a:pt x="386181" y="406181"/>
                  <a:pt x="409202" y="393807"/>
                </a:cubicBezTo>
                <a:cubicBezTo>
                  <a:pt x="441288" y="375246"/>
                  <a:pt x="465173" y="355965"/>
                  <a:pt x="480856" y="336110"/>
                </a:cubicBezTo>
                <a:cubicBezTo>
                  <a:pt x="496539" y="316110"/>
                  <a:pt x="505604" y="289348"/>
                  <a:pt x="507906" y="255535"/>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Tree>
    <p:extLst>
      <p:ext uri="{BB962C8B-B14F-4D97-AF65-F5344CB8AC3E}">
        <p14:creationId xmlns:p14="http://schemas.microsoft.com/office/powerpoint/2010/main" val="2111055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33333E-6 -1.48148E-6 L -3.33333E-6 0.01968 " pathEditMode="relative" rAng="0" ptsTypes="AA">
                                      <p:cBhvr>
                                        <p:cTn id="9" dur="500" spd="-100000" fill="hold"/>
                                        <p:tgtEl>
                                          <p:spTgt spid="3"/>
                                        </p:tgtEl>
                                        <p:attrNameLst>
                                          <p:attrName>ppt_x</p:attrName>
                                          <p:attrName>ppt_y</p:attrName>
                                        </p:attrNameLst>
                                      </p:cBhvr>
                                      <p:rCtr x="0" y="972"/>
                                    </p:animMotion>
                                  </p:childTnLst>
                                </p:cTn>
                              </p:par>
                              <p:par>
                                <p:cTn id="10" presetID="10" presetClass="entr" presetSubtype="0" fill="hold"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200"/>
                                  </p:stCondLst>
                                  <p:childTnLst>
                                    <p:animMotion origin="layout" path="M -3.33333E-6 -1.48148E-6 L -3.33333E-6 0.01968 " pathEditMode="relative" rAng="0" ptsTypes="AA">
                                      <p:cBhvr>
                                        <p:cTn id="14" dur="500" spd="-100000" fill="hold"/>
                                        <p:tgtEl>
                                          <p:spTgt spid="2"/>
                                        </p:tgtEl>
                                        <p:attrNameLst>
                                          <p:attrName>ppt_x</p:attrName>
                                          <p:attrName>ppt_y</p:attrName>
                                        </p:attrNameLst>
                                      </p:cBhvr>
                                      <p:rCtr x="0" y="972"/>
                                    </p:animMotion>
                                  </p:childTnLst>
                                </p:cTn>
                              </p:par>
                            </p:childTnLst>
                          </p:cTn>
                        </p:par>
                        <p:par>
                          <p:cTn id="15" fill="hold">
                            <p:stCondLst>
                              <p:cond delay="700"/>
                            </p:stCondLst>
                            <p:childTnLst>
                              <p:par>
                                <p:cTn id="16" presetID="10" presetClass="entr" presetSubtype="0" fill="hold" grpId="0" nodeType="afterEffect">
                                  <p:stCondLst>
                                    <p:cond delay="2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35" presetClass="path" presetSubtype="0" decel="100000" fill="hold" grpId="1" nodeType="withEffect">
                                  <p:stCondLst>
                                    <p:cond delay="200"/>
                                  </p:stCondLst>
                                  <p:childTnLst>
                                    <p:animMotion origin="layout" path="M 2.77556E-17 -1.48148E-6 L 0.01471 -1.48148E-6 " pathEditMode="relative" rAng="0" ptsTypes="AA">
                                      <p:cBhvr>
                                        <p:cTn id="20" dur="500" spd="-100000" fill="hold"/>
                                        <p:tgtEl>
                                          <p:spTgt spid="17"/>
                                        </p:tgtEl>
                                        <p:attrNameLst>
                                          <p:attrName>ppt_x</p:attrName>
                                          <p:attrName>ppt_y</p:attrName>
                                        </p:attrNameLst>
                                      </p:cBhvr>
                                      <p:rCtr x="729" y="0"/>
                                    </p:animMotion>
                                  </p:childTnLst>
                                </p:cTn>
                              </p:par>
                              <p:par>
                                <p:cTn id="21" presetID="10" presetClass="entr" presetSubtype="0" fill="hold" grpId="0" nodeType="withEffect">
                                  <p:stCondLst>
                                    <p:cond delay="2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grpId="1" nodeType="withEffect">
                                  <p:stCondLst>
                                    <p:cond delay="200"/>
                                  </p:stCondLst>
                                  <p:childTnLst>
                                    <p:animMotion origin="layout" path="M -2.08333E-6 -2.22222E-6 L -2.08333E-6 0.01968 " pathEditMode="relative" rAng="0" ptsTypes="AA">
                                      <p:cBhvr>
                                        <p:cTn id="25" dur="500" spd="-100000" fill="hold"/>
                                        <p:tgtEl>
                                          <p:spTgt spid="14"/>
                                        </p:tgtEl>
                                        <p:attrNameLst>
                                          <p:attrName>ppt_x</p:attrName>
                                          <p:attrName>ppt_y</p:attrName>
                                        </p:attrNameLst>
                                      </p:cBhvr>
                                      <p:rCtr x="0" y="972"/>
                                    </p:animMotion>
                                  </p:childTnLst>
                                </p:cTn>
                              </p:par>
                              <p:par>
                                <p:cTn id="26" presetID="23" presetClass="entr" presetSubtype="16" fill="hold" grpId="0" nodeType="withEffect">
                                  <p:stCondLst>
                                    <p:cond delay="400"/>
                                  </p:stCondLst>
                                  <p:childTnLst>
                                    <p:set>
                                      <p:cBhvr>
                                        <p:cTn id="27" dur="1" fill="hold">
                                          <p:stCondLst>
                                            <p:cond delay="0"/>
                                          </p:stCondLst>
                                        </p:cTn>
                                        <p:tgtEl>
                                          <p:spTgt spid="25"/>
                                        </p:tgtEl>
                                        <p:attrNameLst>
                                          <p:attrName>style.visibility</p:attrName>
                                        </p:attrNameLst>
                                      </p:cBhvr>
                                      <p:to>
                                        <p:strVal val="visible"/>
                                      </p:to>
                                    </p:set>
                                    <p:anim calcmode="lin" valueType="num">
                                      <p:cBhvr>
                                        <p:cTn id="28" dur="300" fill="hold"/>
                                        <p:tgtEl>
                                          <p:spTgt spid="25"/>
                                        </p:tgtEl>
                                        <p:attrNameLst>
                                          <p:attrName>ppt_w</p:attrName>
                                        </p:attrNameLst>
                                      </p:cBhvr>
                                      <p:tavLst>
                                        <p:tav tm="0">
                                          <p:val>
                                            <p:fltVal val="0"/>
                                          </p:val>
                                        </p:tav>
                                        <p:tav tm="100000">
                                          <p:val>
                                            <p:strVal val="#ppt_w"/>
                                          </p:val>
                                        </p:tav>
                                      </p:tavLst>
                                    </p:anim>
                                    <p:anim calcmode="lin" valueType="num">
                                      <p:cBhvr>
                                        <p:cTn id="29" dur="300" fill="hold"/>
                                        <p:tgtEl>
                                          <p:spTgt spid="25"/>
                                        </p:tgtEl>
                                        <p:attrNameLst>
                                          <p:attrName>ppt_h</p:attrName>
                                        </p:attrNameLst>
                                      </p:cBhvr>
                                      <p:tavLst>
                                        <p:tav tm="0">
                                          <p:val>
                                            <p:fltVal val="0"/>
                                          </p:val>
                                        </p:tav>
                                        <p:tav tm="100000">
                                          <p:val>
                                            <p:strVal val="#ppt_h"/>
                                          </p:val>
                                        </p:tav>
                                      </p:tavLst>
                                    </p:anim>
                                  </p:childTnLst>
                                </p:cTn>
                              </p:par>
                              <p:par>
                                <p:cTn id="30" presetID="6" presetClass="emph" presetSubtype="0" accel="100000" autoRev="1" fill="hold" grpId="1" nodeType="withEffect">
                                  <p:stCondLst>
                                    <p:cond delay="400"/>
                                  </p:stCondLst>
                                  <p:childTnLst>
                                    <p:animScale>
                                      <p:cBhvr>
                                        <p:cTn id="31" dur="300" fill="hold"/>
                                        <p:tgtEl>
                                          <p:spTgt spid="25"/>
                                        </p:tgtEl>
                                      </p:cBhvr>
                                      <p:by x="110000" y="110000"/>
                                    </p:animScale>
                                  </p:childTnLst>
                                </p:cTn>
                              </p:par>
                              <p:par>
                                <p:cTn id="32" presetID="23" presetClass="entr" presetSubtype="16" fill="hold" grpId="0" nodeType="withEffect">
                                  <p:stCondLst>
                                    <p:cond delay="400"/>
                                  </p:stCondLst>
                                  <p:childTnLst>
                                    <p:set>
                                      <p:cBhvr>
                                        <p:cTn id="33" dur="1" fill="hold">
                                          <p:stCondLst>
                                            <p:cond delay="0"/>
                                          </p:stCondLst>
                                        </p:cTn>
                                        <p:tgtEl>
                                          <p:spTgt spid="26"/>
                                        </p:tgtEl>
                                        <p:attrNameLst>
                                          <p:attrName>style.visibility</p:attrName>
                                        </p:attrNameLst>
                                      </p:cBhvr>
                                      <p:to>
                                        <p:strVal val="visible"/>
                                      </p:to>
                                    </p:set>
                                    <p:anim calcmode="lin" valueType="num">
                                      <p:cBhvr>
                                        <p:cTn id="34" dur="300" fill="hold"/>
                                        <p:tgtEl>
                                          <p:spTgt spid="26"/>
                                        </p:tgtEl>
                                        <p:attrNameLst>
                                          <p:attrName>ppt_w</p:attrName>
                                        </p:attrNameLst>
                                      </p:cBhvr>
                                      <p:tavLst>
                                        <p:tav tm="0">
                                          <p:val>
                                            <p:fltVal val="0"/>
                                          </p:val>
                                        </p:tav>
                                        <p:tav tm="100000">
                                          <p:val>
                                            <p:strVal val="#ppt_w"/>
                                          </p:val>
                                        </p:tav>
                                      </p:tavLst>
                                    </p:anim>
                                    <p:anim calcmode="lin" valueType="num">
                                      <p:cBhvr>
                                        <p:cTn id="35" dur="300" fill="hold"/>
                                        <p:tgtEl>
                                          <p:spTgt spid="26"/>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400"/>
                                  </p:stCondLst>
                                  <p:childTnLst>
                                    <p:animScale>
                                      <p:cBhvr>
                                        <p:cTn id="37" dur="300" fill="hold"/>
                                        <p:tgtEl>
                                          <p:spTgt spid="26"/>
                                        </p:tgtEl>
                                      </p:cBhvr>
                                      <p:by x="110000" y="110000"/>
                                    </p:animScale>
                                  </p:childTnLst>
                                </p:cTn>
                              </p:par>
                            </p:childTnLst>
                          </p:cTn>
                        </p:par>
                        <p:par>
                          <p:cTn id="38" fill="hold">
                            <p:stCondLst>
                              <p:cond delay="1700"/>
                            </p:stCondLst>
                            <p:childTnLst>
                              <p:par>
                                <p:cTn id="39" presetID="10" presetClass="entr" presetSubtype="0" fill="hold" grpId="0" nodeType="afterEffect">
                                  <p:stCondLst>
                                    <p:cond delay="2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decel="100000" fill="hold" grpId="1" nodeType="withEffect">
                                  <p:stCondLst>
                                    <p:cond delay="200"/>
                                  </p:stCondLst>
                                  <p:childTnLst>
                                    <p:animMotion origin="layout" path="M -2.08333E-6 -2.22222E-6 L -2.08333E-6 0.01968 " pathEditMode="relative" rAng="0" ptsTypes="AA">
                                      <p:cBhvr>
                                        <p:cTn id="43" dur="500" spd="-100000" fill="hold"/>
                                        <p:tgtEl>
                                          <p:spTgt spid="19"/>
                                        </p:tgtEl>
                                        <p:attrNameLst>
                                          <p:attrName>ppt_x</p:attrName>
                                          <p:attrName>ppt_y</p:attrName>
                                        </p:attrNameLst>
                                      </p:cBhvr>
                                      <p:rCtr x="0" y="972"/>
                                    </p:animMotion>
                                  </p:childTnLst>
                                </p:cTn>
                              </p:par>
                            </p:childTnLst>
                          </p:cTn>
                        </p:par>
                        <p:par>
                          <p:cTn id="44" fill="hold">
                            <p:stCondLst>
                              <p:cond delay="2400"/>
                            </p:stCondLst>
                            <p:childTnLst>
                              <p:par>
                                <p:cTn id="45" presetID="10" presetClass="entr" presetSubtype="0" fill="hold" grpId="0" nodeType="afterEffect">
                                  <p:stCondLst>
                                    <p:cond delay="2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200"/>
                                  </p:stCondLst>
                                  <p:childTnLst>
                                    <p:animMotion origin="layout" path="M -2.08333E-6 -2.22222E-6 L -2.08333E-6 0.01968 " pathEditMode="relative" rAng="0" ptsTypes="AA">
                                      <p:cBhvr>
                                        <p:cTn id="49"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3" grpId="0"/>
      <p:bldP spid="3" grpId="1"/>
      <p:bldP spid="14" grpId="0"/>
      <p:bldP spid="14" grpId="1"/>
      <p:bldP spid="19" grpId="0" animBg="1"/>
      <p:bldP spid="19" grpId="1" animBg="1"/>
      <p:bldP spid="9" grpId="0"/>
      <p:bldP spid="9" grpId="1"/>
      <p:bldP spid="25" grpId="0" animBg="1"/>
      <p:bldP spid="25" grpId="1" animBg="1"/>
      <p:bldP spid="26" grpId="0" animBg="1"/>
      <p:bldP spid="26"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26564A6-F690-B776-7716-AB1D92FAD11C}"/>
              </a:ext>
              <a:ext uri="{C183D7F6-B498-43B3-948B-1728B52AA6E4}">
                <adec:decorative xmlns:adec="http://schemas.microsoft.com/office/drawing/2017/decorative" val="1"/>
              </a:ext>
            </a:extLst>
          </p:cNvPr>
          <p:cNvSpPr/>
          <p:nvPr/>
        </p:nvSpPr>
        <p:spPr bwMode="auto">
          <a:xfrm>
            <a:off x="4925149" y="457200"/>
            <a:ext cx="6705600" cy="3561669"/>
          </a:xfrm>
          <a:prstGeom prst="roundRect">
            <a:avLst>
              <a:gd name="adj" fmla="val 233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a:solidFill>
                <a:prstClr val="black"/>
              </a:solidFill>
              <a:latin typeface="Aptos Display" panose="02110004020202020204"/>
              <a:cs typeface="Segoe UI" pitchFamily="34" charset="0"/>
            </a:endParaRPr>
          </a:p>
        </p:txBody>
      </p:sp>
      <p:sp>
        <p:nvSpPr>
          <p:cNvPr id="3" name="Title 2">
            <a:extLst>
              <a:ext uri="{FF2B5EF4-FFF2-40B4-BE49-F238E27FC236}">
                <a16:creationId xmlns:a16="http://schemas.microsoft.com/office/drawing/2014/main" id="{86F3F633-795D-8B1D-C594-3A4D145F00A8}"/>
              </a:ext>
            </a:extLst>
          </p:cNvPr>
          <p:cNvSpPr>
            <a:spLocks noGrp="1"/>
          </p:cNvSpPr>
          <p:nvPr>
            <p:ph type="title"/>
          </p:nvPr>
        </p:nvSpPr>
        <p:spPr>
          <a:xfrm>
            <a:off x="588963" y="457200"/>
            <a:ext cx="4053770" cy="1661993"/>
          </a:xfrm>
        </p:spPr>
        <p:txBody>
          <a:bodyPr/>
          <a:lstStyle/>
          <a:p>
            <a:r>
              <a:rPr lang="en-US">
                <a:cs typeface="Segoe UI"/>
              </a:rPr>
              <a:t>Petronas gets faster access to more relevant data</a:t>
            </a:r>
            <a:endParaRPr lang="en-US" noProof="0"/>
          </a:p>
        </p:txBody>
      </p:sp>
      <p:sp>
        <p:nvSpPr>
          <p:cNvPr id="14" name="TextBox 13">
            <a:extLst>
              <a:ext uri="{FF2B5EF4-FFF2-40B4-BE49-F238E27FC236}">
                <a16:creationId xmlns:a16="http://schemas.microsoft.com/office/drawing/2014/main" id="{749A4AD8-9855-65DA-516E-9176CE94E649}"/>
              </a:ext>
            </a:extLst>
          </p:cNvPr>
          <p:cNvSpPr txBox="1"/>
          <p:nvPr/>
        </p:nvSpPr>
        <p:spPr>
          <a:xfrm>
            <a:off x="5982159" y="1099237"/>
            <a:ext cx="5173522" cy="2551981"/>
          </a:xfrm>
          <a:prstGeom prst="rect">
            <a:avLst/>
          </a:prstGeom>
          <a:noFill/>
        </p:spPr>
        <p:txBody>
          <a:bodyPr wrap="square" lIns="0" tIns="0" rIns="0" bIns="0" rtlCol="0" anchor="t">
            <a:spAutoFit/>
          </a:bodyPr>
          <a:lstStyle/>
          <a:p>
            <a:pPr>
              <a:defRPr/>
            </a:pPr>
            <a:r>
              <a:rPr lang="en-US" sz="2400">
                <a:ea typeface="+mn-lt"/>
                <a:cs typeface="+mn-lt"/>
              </a:rPr>
              <a:t>An employee used to spend hours searching for information. Now it happens immediately with just a few clicks.</a:t>
            </a:r>
            <a:endParaRPr lang="en-US" sz="2400">
              <a:cs typeface="Segoe UI"/>
            </a:endParaRPr>
          </a:p>
          <a:p>
            <a:pPr algn="r">
              <a:spcBef>
                <a:spcPts val="1900"/>
              </a:spcBef>
              <a:defRPr/>
            </a:pPr>
            <a:r>
              <a:rPr lang="en-US" sz="1800" b="1">
                <a:ea typeface="+mn-lt"/>
                <a:cs typeface="+mn-lt"/>
              </a:rPr>
              <a:t>Datin Habsah Nordin</a:t>
            </a:r>
            <a:endParaRPr lang="en-US" sz="1750">
              <a:ea typeface="+mn-lt"/>
              <a:cs typeface="+mn-lt"/>
            </a:endParaRPr>
          </a:p>
          <a:p>
            <a:pPr algn="r">
              <a:defRPr/>
            </a:pPr>
            <a:r>
              <a:rPr lang="en-US" sz="1800">
                <a:ea typeface="+mn-lt"/>
                <a:cs typeface="Segoe UI"/>
              </a:rPr>
              <a:t>Head of Enterprise Data</a:t>
            </a:r>
          </a:p>
          <a:p>
            <a:pPr algn="r">
              <a:defRPr/>
            </a:pPr>
            <a:r>
              <a:rPr lang="en-US" sz="1800">
                <a:cs typeface="Segoe UI"/>
              </a:rPr>
              <a:t>Petronas</a:t>
            </a:r>
          </a:p>
        </p:txBody>
      </p:sp>
      <p:sp>
        <p:nvSpPr>
          <p:cNvPr id="19" name="TextBox 18">
            <a:extLst>
              <a:ext uri="{FF2B5EF4-FFF2-40B4-BE49-F238E27FC236}">
                <a16:creationId xmlns:a16="http://schemas.microsoft.com/office/drawing/2014/main" id="{57294A30-98DE-6E37-CD52-79A069548CDF}"/>
              </a:ext>
            </a:extLst>
          </p:cNvPr>
          <p:cNvSpPr txBox="1"/>
          <p:nvPr/>
        </p:nvSpPr>
        <p:spPr>
          <a:xfrm>
            <a:off x="5321837" y="4300193"/>
            <a:ext cx="6305195" cy="2400544"/>
          </a:xfrm>
          <a:prstGeom prst="rect">
            <a:avLst/>
          </a:prstGeom>
          <a:noFill/>
        </p:spPr>
        <p:txBody>
          <a:bodyPr wrap="square" lIns="0" tIns="60904" rIns="0" bIns="60904" anchor="t">
            <a:spAutoFit/>
          </a:bodyPr>
          <a:lstStyle/>
          <a:p>
            <a:pPr lvl="0">
              <a:defRPr/>
            </a:pPr>
            <a:r>
              <a:rPr lang="en-US" sz="4800" b="1">
                <a:gradFill>
                  <a:gsLst>
                    <a:gs pos="0">
                      <a:srgbClr val="FF5C39"/>
                    </a:gs>
                    <a:gs pos="35000">
                      <a:srgbClr val="C03BC4"/>
                    </a:gs>
                  </a:gsLst>
                  <a:path path="circle">
                    <a:fillToRect l="100000" t="100000"/>
                  </a:path>
                </a:gradFill>
                <a:cs typeface="Segoe UI"/>
              </a:rPr>
              <a:t>16,000 em</a:t>
            </a:r>
            <a:r>
              <a:rPr lang="en-US" sz="4800" b="1">
                <a:gradFill>
                  <a:gsLst>
                    <a:gs pos="53000">
                      <a:schemeClr val="accent6"/>
                    </a:gs>
                    <a:gs pos="0">
                      <a:schemeClr val="tx2"/>
                    </a:gs>
                    <a:gs pos="100000">
                      <a:schemeClr val="accent5"/>
                    </a:gs>
                  </a:gsLst>
                  <a:path path="circle">
                    <a:fillToRect l="100000" t="100000"/>
                  </a:path>
                </a:gradFill>
                <a:cs typeface="Segoe UI"/>
              </a:rPr>
              <a:t>ployees</a:t>
            </a:r>
            <a:endParaRPr lang="en-US" sz="4800" b="1">
              <a:gradFill>
                <a:gsLst>
                  <a:gs pos="0">
                    <a:srgbClr val="FF5C39"/>
                  </a:gs>
                  <a:gs pos="35000">
                    <a:srgbClr val="C03BC4"/>
                  </a:gs>
                </a:gsLst>
                <a:path path="circle">
                  <a:fillToRect l="100000" t="100000"/>
                </a:path>
              </a:gradFill>
              <a:cs typeface="Segoe UI"/>
            </a:endParaRPr>
          </a:p>
          <a:p>
            <a:pPr>
              <a:defRPr/>
            </a:pPr>
            <a:r>
              <a:rPr lang="en-US" sz="2000">
                <a:cs typeface="Segoe UI"/>
              </a:rPr>
              <a:t>Number of employees using Data+, Petronas' self-service knowledge base, built with Azure AI Search and a knowledge graph, using natural language processing, automated tagging, and personalization to produce higher search accuracy</a:t>
            </a:r>
            <a:endParaRPr lang="en-US" sz="2000">
              <a:latin typeface="Segoe Sans Text"/>
              <a:cs typeface="Segoe UI"/>
            </a:endParaRPr>
          </a:p>
        </p:txBody>
      </p:sp>
      <p:sp>
        <p:nvSpPr>
          <p:cNvPr id="9" name="TextBox 8">
            <a:extLst>
              <a:ext uri="{FF2B5EF4-FFF2-40B4-BE49-F238E27FC236}">
                <a16:creationId xmlns:a16="http://schemas.microsoft.com/office/drawing/2014/main" id="{7A57E481-D27B-9F6F-43BD-0DE12A380CD3}"/>
              </a:ext>
            </a:extLst>
          </p:cNvPr>
          <p:cNvSpPr txBox="1"/>
          <p:nvPr/>
        </p:nvSpPr>
        <p:spPr>
          <a:xfrm>
            <a:off x="10126282" y="6366254"/>
            <a:ext cx="1502014" cy="246221"/>
          </a:xfrm>
          <a:prstGeom prst="rect">
            <a:avLst/>
          </a:prstGeom>
          <a:noFill/>
        </p:spPr>
        <p:txBody>
          <a:bodyPr wrap="none" lIns="0" tIns="0" rIns="0" bIns="0" rtlCol="0" anchor="t">
            <a:spAutoFit/>
          </a:bodyPr>
          <a:lstStyle/>
          <a:p>
            <a:pPr marR="0" lvl="0" indent="0" fontAlgn="auto">
              <a:lnSpc>
                <a:spcPct val="100000"/>
              </a:lnSpc>
              <a:spcBef>
                <a:spcPts val="0"/>
              </a:spcBef>
              <a:spcAft>
                <a:spcPts val="0"/>
              </a:spcAft>
              <a:buClrTx/>
              <a:buSzTx/>
              <a:buFontTx/>
              <a:buNone/>
              <a:tabLst/>
              <a:defRPr/>
            </a:pPr>
            <a:r>
              <a:rPr lang="en-US" sz="1600">
                <a:cs typeface="Segoe UI"/>
                <a:sym typeface="Wingdings" panose="05000000000000000000" pitchFamily="2" charset="2"/>
              </a:rPr>
              <a:t>Get the </a:t>
            </a:r>
            <a:r>
              <a:rPr lang="en-US" sz="1600">
                <a:solidFill>
                  <a:schemeClr val="accent1"/>
                </a:solidFill>
                <a:cs typeface="Segoe UI"/>
                <a:sym typeface="Wingdings" panose="05000000000000000000" pitchFamily="2" charset="2"/>
                <a:hlinkClick r:id="rId2">
                  <a:extLst>
                    <a:ext uri="{A12FA001-AC4F-418D-AE19-62706E023703}">
                      <ahyp:hlinkClr xmlns:ahyp="http://schemas.microsoft.com/office/drawing/2018/hyperlinkcolor" val="tx"/>
                    </a:ext>
                  </a:extLst>
                </a:hlinkClick>
              </a:rPr>
              <a:t>full story</a:t>
            </a:r>
            <a:endParaRPr lang="en-US" sz="1600">
              <a:solidFill>
                <a:schemeClr val="accent1"/>
              </a:solidFill>
              <a:cs typeface="Segoe UI"/>
              <a:hlinkClick r:id="rId2">
                <a:extLst>
                  <a:ext uri="{A12FA001-AC4F-418D-AE19-62706E023703}">
                    <ahyp:hlinkClr xmlns:ahyp="http://schemas.microsoft.com/office/drawing/2018/hyperlinkcolor" val="tx"/>
                  </a:ext>
                </a:extLst>
              </a:hlinkClick>
            </a:endParaRPr>
          </a:p>
        </p:txBody>
      </p:sp>
      <p:sp>
        <p:nvSpPr>
          <p:cNvPr id="25" name="Freeform: Shape 24">
            <a:extLst>
              <a:ext uri="{FF2B5EF4-FFF2-40B4-BE49-F238E27FC236}">
                <a16:creationId xmlns:a16="http://schemas.microsoft.com/office/drawing/2014/main" id="{50EF6B46-25D6-A5CE-6096-3D35C82251A6}"/>
              </a:ext>
              <a:ext uri="{C183D7F6-B498-43B3-948B-1728B52AA6E4}">
                <adec:decorative xmlns:adec="http://schemas.microsoft.com/office/drawing/2017/decorative" val="1"/>
              </a:ext>
            </a:extLst>
          </p:cNvPr>
          <p:cNvSpPr>
            <a:spLocks noChangeAspect="1"/>
          </p:cNvSpPr>
          <p:nvPr/>
        </p:nvSpPr>
        <p:spPr>
          <a:xfrm>
            <a:off x="5327129" y="988260"/>
            <a:ext cx="543466" cy="424844"/>
          </a:xfrm>
          <a:custGeom>
            <a:avLst/>
            <a:gdLst>
              <a:gd name="connsiteX0" fmla="*/ 139854 w 647327"/>
              <a:gd name="connsiteY0" fmla="*/ 252226 h 506035"/>
              <a:gd name="connsiteX1" fmla="*/ 151652 w 647327"/>
              <a:gd name="connsiteY1" fmla="*/ 252226 h 506035"/>
              <a:gd name="connsiteX2" fmla="*/ 238126 w 647327"/>
              <a:gd name="connsiteY2" fmla="*/ 288916 h 506035"/>
              <a:gd name="connsiteX3" fmla="*/ 276542 w 647327"/>
              <a:gd name="connsiteY3" fmla="*/ 380426 h 506035"/>
              <a:gd name="connsiteX4" fmla="*/ 238126 w 647327"/>
              <a:gd name="connsiteY4" fmla="*/ 469345 h 506035"/>
              <a:gd name="connsiteX5" fmla="*/ 143307 w 647327"/>
              <a:gd name="connsiteY5" fmla="*/ 504308 h 506035"/>
              <a:gd name="connsiteX6" fmla="*/ 40863 w 647327"/>
              <a:gd name="connsiteY6" fmla="*/ 454957 h 506035"/>
              <a:gd name="connsiteX7" fmla="*/ 0 w 647327"/>
              <a:gd name="connsiteY7" fmla="*/ 314527 h 506035"/>
              <a:gd name="connsiteX8" fmla="*/ 35827 w 647327"/>
              <a:gd name="connsiteY8" fmla="*/ 158127 h 506035"/>
              <a:gd name="connsiteX9" fmla="*/ 123451 w 647327"/>
              <a:gd name="connsiteY9" fmla="*/ 42589 h 506035"/>
              <a:gd name="connsiteX10" fmla="*/ 215680 w 647327"/>
              <a:gd name="connsiteY10" fmla="*/ 144 h 506035"/>
              <a:gd name="connsiteX11" fmla="*/ 257838 w 647327"/>
              <a:gd name="connsiteY11" fmla="*/ 16115 h 506035"/>
              <a:gd name="connsiteX12" fmla="*/ 272945 w 647327"/>
              <a:gd name="connsiteY12" fmla="*/ 57409 h 506035"/>
              <a:gd name="connsiteX13" fmla="*/ 239996 w 647327"/>
              <a:gd name="connsiteY13" fmla="*/ 112228 h 506035"/>
              <a:gd name="connsiteX14" fmla="*/ 169206 w 647327"/>
              <a:gd name="connsiteY14" fmla="*/ 169494 h 506035"/>
              <a:gd name="connsiteX15" fmla="*/ 139710 w 647327"/>
              <a:gd name="connsiteY15" fmla="*/ 252082 h 506035"/>
              <a:gd name="connsiteX16" fmla="*/ 512366 w 647327"/>
              <a:gd name="connsiteY16" fmla="*/ 252226 h 506035"/>
              <a:gd name="connsiteX17" fmla="*/ 523301 w 647327"/>
              <a:gd name="connsiteY17" fmla="*/ 252226 h 506035"/>
              <a:gd name="connsiteX18" fmla="*/ 608911 w 647327"/>
              <a:gd name="connsiteY18" fmla="*/ 288916 h 506035"/>
              <a:gd name="connsiteX19" fmla="*/ 647328 w 647327"/>
              <a:gd name="connsiteY19" fmla="*/ 380426 h 506035"/>
              <a:gd name="connsiteX20" fmla="*/ 608911 w 647327"/>
              <a:gd name="connsiteY20" fmla="*/ 469777 h 506035"/>
              <a:gd name="connsiteX21" fmla="*/ 514093 w 647327"/>
              <a:gd name="connsiteY21" fmla="*/ 506035 h 506035"/>
              <a:gd name="connsiteX22" fmla="*/ 411217 w 647327"/>
              <a:gd name="connsiteY22" fmla="*/ 455388 h 506035"/>
              <a:gd name="connsiteX23" fmla="*/ 370786 w 647327"/>
              <a:gd name="connsiteY23" fmla="*/ 314527 h 506035"/>
              <a:gd name="connsiteX24" fmla="*/ 391792 w 647327"/>
              <a:gd name="connsiteY24" fmla="*/ 192227 h 506035"/>
              <a:gd name="connsiteX25" fmla="*/ 446180 w 647327"/>
              <a:gd name="connsiteY25" fmla="*/ 92373 h 506035"/>
              <a:gd name="connsiteX26" fmla="*/ 517834 w 647327"/>
              <a:gd name="connsiteY26" fmla="*/ 24892 h 506035"/>
              <a:gd name="connsiteX27" fmla="*/ 586609 w 647327"/>
              <a:gd name="connsiteY27" fmla="*/ 0 h 506035"/>
              <a:gd name="connsiteX28" fmla="*/ 629199 w 647327"/>
              <a:gd name="connsiteY28" fmla="*/ 15539 h 506035"/>
              <a:gd name="connsiteX29" fmla="*/ 644019 w 647327"/>
              <a:gd name="connsiteY29" fmla="*/ 57265 h 506035"/>
              <a:gd name="connsiteX30" fmla="*/ 611070 w 647327"/>
              <a:gd name="connsiteY30" fmla="*/ 112085 h 506035"/>
              <a:gd name="connsiteX31" fmla="*/ 541143 w 647327"/>
              <a:gd name="connsiteY31" fmla="*/ 169781 h 506035"/>
              <a:gd name="connsiteX32" fmla="*/ 512510 w 647327"/>
              <a:gd name="connsiteY32" fmla="*/ 251938 h 50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7327" h="506035">
                <a:moveTo>
                  <a:pt x="139854" y="252226"/>
                </a:moveTo>
                <a:lnTo>
                  <a:pt x="151652" y="252226"/>
                </a:lnTo>
                <a:cubicBezTo>
                  <a:pt x="183738" y="252226"/>
                  <a:pt x="212515" y="264456"/>
                  <a:pt x="238126" y="288916"/>
                </a:cubicBezTo>
                <a:cubicBezTo>
                  <a:pt x="263737" y="313376"/>
                  <a:pt x="276542" y="343879"/>
                  <a:pt x="276542" y="380426"/>
                </a:cubicBezTo>
                <a:cubicBezTo>
                  <a:pt x="276542" y="416972"/>
                  <a:pt x="263737" y="446036"/>
                  <a:pt x="238126" y="469345"/>
                </a:cubicBezTo>
                <a:cubicBezTo>
                  <a:pt x="212515" y="492654"/>
                  <a:pt x="180860" y="504308"/>
                  <a:pt x="143307" y="504308"/>
                </a:cubicBezTo>
                <a:cubicBezTo>
                  <a:pt x="102301" y="504308"/>
                  <a:pt x="68200" y="487906"/>
                  <a:pt x="40863" y="454957"/>
                </a:cubicBezTo>
                <a:cubicBezTo>
                  <a:pt x="13525" y="422008"/>
                  <a:pt x="0" y="375246"/>
                  <a:pt x="0" y="314527"/>
                </a:cubicBezTo>
                <a:cubicBezTo>
                  <a:pt x="0" y="258845"/>
                  <a:pt x="11942" y="206759"/>
                  <a:pt x="35827" y="158127"/>
                </a:cubicBezTo>
                <a:cubicBezTo>
                  <a:pt x="59711" y="109495"/>
                  <a:pt x="88919" y="71078"/>
                  <a:pt x="123451" y="42589"/>
                </a:cubicBezTo>
                <a:cubicBezTo>
                  <a:pt x="157983" y="14388"/>
                  <a:pt x="188630" y="144"/>
                  <a:pt x="215680" y="144"/>
                </a:cubicBezTo>
                <a:cubicBezTo>
                  <a:pt x="233665" y="144"/>
                  <a:pt x="247766" y="5468"/>
                  <a:pt x="257838" y="16115"/>
                </a:cubicBezTo>
                <a:cubicBezTo>
                  <a:pt x="267909" y="26762"/>
                  <a:pt x="272945" y="40575"/>
                  <a:pt x="272945" y="57409"/>
                </a:cubicBezTo>
                <a:cubicBezTo>
                  <a:pt x="272945" y="82157"/>
                  <a:pt x="262010" y="100430"/>
                  <a:pt x="239996" y="112228"/>
                </a:cubicBezTo>
                <a:cubicBezTo>
                  <a:pt x="210213" y="128487"/>
                  <a:pt x="186616" y="147624"/>
                  <a:pt x="169206" y="169494"/>
                </a:cubicBezTo>
                <a:cubicBezTo>
                  <a:pt x="151796" y="191364"/>
                  <a:pt x="141868" y="218989"/>
                  <a:pt x="139710" y="252082"/>
                </a:cubicBezTo>
                <a:close/>
                <a:moveTo>
                  <a:pt x="512366" y="252226"/>
                </a:moveTo>
                <a:lnTo>
                  <a:pt x="523301" y="252226"/>
                </a:lnTo>
                <a:cubicBezTo>
                  <a:pt x="554811" y="252226"/>
                  <a:pt x="583300" y="264456"/>
                  <a:pt x="608911" y="288916"/>
                </a:cubicBezTo>
                <a:cubicBezTo>
                  <a:pt x="634522" y="313376"/>
                  <a:pt x="647328" y="343879"/>
                  <a:pt x="647328" y="380426"/>
                </a:cubicBezTo>
                <a:cubicBezTo>
                  <a:pt x="647328" y="416972"/>
                  <a:pt x="634522" y="445604"/>
                  <a:pt x="608911" y="469777"/>
                </a:cubicBezTo>
                <a:cubicBezTo>
                  <a:pt x="583300" y="493949"/>
                  <a:pt x="551646" y="506035"/>
                  <a:pt x="514093" y="506035"/>
                </a:cubicBezTo>
                <a:cubicBezTo>
                  <a:pt x="472511" y="506035"/>
                  <a:pt x="438266" y="489201"/>
                  <a:pt x="411217" y="455388"/>
                </a:cubicBezTo>
                <a:cubicBezTo>
                  <a:pt x="384167" y="421576"/>
                  <a:pt x="370786" y="374814"/>
                  <a:pt x="370786" y="314527"/>
                </a:cubicBezTo>
                <a:cubicBezTo>
                  <a:pt x="370786" y="271219"/>
                  <a:pt x="377836" y="230500"/>
                  <a:pt x="391792" y="192227"/>
                </a:cubicBezTo>
                <a:cubicBezTo>
                  <a:pt x="405893" y="153954"/>
                  <a:pt x="424022" y="120717"/>
                  <a:pt x="446180" y="92373"/>
                </a:cubicBezTo>
                <a:cubicBezTo>
                  <a:pt x="468338" y="64028"/>
                  <a:pt x="492222" y="41582"/>
                  <a:pt x="517834" y="24892"/>
                </a:cubicBezTo>
                <a:cubicBezTo>
                  <a:pt x="543445" y="8345"/>
                  <a:pt x="566322" y="0"/>
                  <a:pt x="586609" y="0"/>
                </a:cubicBezTo>
                <a:cubicBezTo>
                  <a:pt x="605170" y="0"/>
                  <a:pt x="619415" y="5180"/>
                  <a:pt x="629199" y="15539"/>
                </a:cubicBezTo>
                <a:cubicBezTo>
                  <a:pt x="638983" y="25899"/>
                  <a:pt x="644019" y="39855"/>
                  <a:pt x="644019" y="57265"/>
                </a:cubicBezTo>
                <a:cubicBezTo>
                  <a:pt x="644019" y="82589"/>
                  <a:pt x="633084" y="100862"/>
                  <a:pt x="611070" y="112085"/>
                </a:cubicBezTo>
                <a:cubicBezTo>
                  <a:pt x="580135" y="129494"/>
                  <a:pt x="556826" y="148775"/>
                  <a:pt x="541143" y="169781"/>
                </a:cubicBezTo>
                <a:cubicBezTo>
                  <a:pt x="525459" y="190788"/>
                  <a:pt x="515819" y="218270"/>
                  <a:pt x="512510" y="251938"/>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6" name="Freeform: Shape 25">
            <a:extLst>
              <a:ext uri="{FF2B5EF4-FFF2-40B4-BE49-F238E27FC236}">
                <a16:creationId xmlns:a16="http://schemas.microsoft.com/office/drawing/2014/main" id="{B776EC7A-655F-B10D-4B44-5BD27ADA0A67}"/>
              </a:ext>
              <a:ext uri="{C183D7F6-B498-43B3-948B-1728B52AA6E4}">
                <adec:decorative xmlns:adec="http://schemas.microsoft.com/office/drawing/2017/decorative" val="1"/>
              </a:ext>
            </a:extLst>
          </p:cNvPr>
          <p:cNvSpPr>
            <a:spLocks noChangeAspect="1"/>
          </p:cNvSpPr>
          <p:nvPr/>
        </p:nvSpPr>
        <p:spPr>
          <a:xfrm>
            <a:off x="10135146" y="2263058"/>
            <a:ext cx="543829" cy="424844"/>
          </a:xfrm>
          <a:custGeom>
            <a:avLst/>
            <a:gdLst>
              <a:gd name="connsiteX0" fmla="*/ 136689 w 647759"/>
              <a:gd name="connsiteY0" fmla="*/ 255535 h 506035"/>
              <a:gd name="connsiteX1" fmla="*/ 124027 w 647759"/>
              <a:gd name="connsiteY1" fmla="*/ 255535 h 506035"/>
              <a:gd name="connsiteX2" fmla="*/ 38417 w 647759"/>
              <a:gd name="connsiteY2" fmla="*/ 217119 h 506035"/>
              <a:gd name="connsiteX3" fmla="*/ 0 w 647759"/>
              <a:gd name="connsiteY3" fmla="*/ 126473 h 506035"/>
              <a:gd name="connsiteX4" fmla="*/ 38417 w 647759"/>
              <a:gd name="connsiteY4" fmla="*/ 36258 h 506035"/>
              <a:gd name="connsiteX5" fmla="*/ 132372 w 647759"/>
              <a:gd name="connsiteY5" fmla="*/ 0 h 506035"/>
              <a:gd name="connsiteX6" fmla="*/ 235680 w 647759"/>
              <a:gd name="connsiteY6" fmla="*/ 50647 h 506035"/>
              <a:gd name="connsiteX7" fmla="*/ 275679 w 647759"/>
              <a:gd name="connsiteY7" fmla="*/ 191508 h 506035"/>
              <a:gd name="connsiteX8" fmla="*/ 240716 w 647759"/>
              <a:gd name="connsiteY8" fmla="*/ 347045 h 506035"/>
              <a:gd name="connsiteX9" fmla="*/ 154674 w 647759"/>
              <a:gd name="connsiteY9" fmla="*/ 463014 h 506035"/>
              <a:gd name="connsiteX10" fmla="*/ 62301 w 647759"/>
              <a:gd name="connsiteY10" fmla="*/ 506035 h 506035"/>
              <a:gd name="connsiteX11" fmla="*/ 19712 w 647759"/>
              <a:gd name="connsiteY11" fmla="*/ 489632 h 506035"/>
              <a:gd name="connsiteX12" fmla="*/ 3309 w 647759"/>
              <a:gd name="connsiteY12" fmla="*/ 449633 h 506035"/>
              <a:gd name="connsiteX13" fmla="*/ 37841 w 647759"/>
              <a:gd name="connsiteY13" fmla="*/ 393951 h 506035"/>
              <a:gd name="connsiteX14" fmla="*/ 107768 w 647759"/>
              <a:gd name="connsiteY14" fmla="*/ 336685 h 506035"/>
              <a:gd name="connsiteX15" fmla="*/ 136401 w 647759"/>
              <a:gd name="connsiteY15" fmla="*/ 255823 h 506035"/>
              <a:gd name="connsiteX16" fmla="*/ 507618 w 647759"/>
              <a:gd name="connsiteY16" fmla="*/ 255535 h 506035"/>
              <a:gd name="connsiteX17" fmla="*/ 497546 w 647759"/>
              <a:gd name="connsiteY17" fmla="*/ 255535 h 506035"/>
              <a:gd name="connsiteX18" fmla="*/ 410353 w 647759"/>
              <a:gd name="connsiteY18" fmla="*/ 217550 h 506035"/>
              <a:gd name="connsiteX19" fmla="*/ 371217 w 647759"/>
              <a:gd name="connsiteY19" fmla="*/ 126473 h 506035"/>
              <a:gd name="connsiteX20" fmla="*/ 410065 w 647759"/>
              <a:gd name="connsiteY20" fmla="*/ 36690 h 506035"/>
              <a:gd name="connsiteX21" fmla="*/ 504453 w 647759"/>
              <a:gd name="connsiteY21" fmla="*/ 0 h 506035"/>
              <a:gd name="connsiteX22" fmla="*/ 608192 w 647759"/>
              <a:gd name="connsiteY22" fmla="*/ 49783 h 506035"/>
              <a:gd name="connsiteX23" fmla="*/ 647760 w 647759"/>
              <a:gd name="connsiteY23" fmla="*/ 191364 h 506035"/>
              <a:gd name="connsiteX24" fmla="*/ 612796 w 647759"/>
              <a:gd name="connsiteY24" fmla="*/ 348627 h 506035"/>
              <a:gd name="connsiteX25" fmla="*/ 526754 w 647759"/>
              <a:gd name="connsiteY25" fmla="*/ 463302 h 506035"/>
              <a:gd name="connsiteX26" fmla="*/ 433662 w 647759"/>
              <a:gd name="connsiteY26" fmla="*/ 505891 h 506035"/>
              <a:gd name="connsiteX27" fmla="*/ 390641 w 647759"/>
              <a:gd name="connsiteY27" fmla="*/ 489920 h 506035"/>
              <a:gd name="connsiteX28" fmla="*/ 374670 w 647759"/>
              <a:gd name="connsiteY28" fmla="*/ 449489 h 506035"/>
              <a:gd name="connsiteX29" fmla="*/ 409202 w 647759"/>
              <a:gd name="connsiteY29" fmla="*/ 393807 h 506035"/>
              <a:gd name="connsiteX30" fmla="*/ 480856 w 647759"/>
              <a:gd name="connsiteY30" fmla="*/ 336110 h 506035"/>
              <a:gd name="connsiteX31" fmla="*/ 507906 w 647759"/>
              <a:gd name="connsiteY31" fmla="*/ 255535 h 50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7759" h="506035">
                <a:moveTo>
                  <a:pt x="136689" y="255535"/>
                </a:moveTo>
                <a:lnTo>
                  <a:pt x="124027" y="255535"/>
                </a:lnTo>
                <a:cubicBezTo>
                  <a:pt x="92517" y="255535"/>
                  <a:pt x="64028" y="242730"/>
                  <a:pt x="38417" y="217119"/>
                </a:cubicBezTo>
                <a:cubicBezTo>
                  <a:pt x="12806" y="191508"/>
                  <a:pt x="0" y="161292"/>
                  <a:pt x="0" y="126473"/>
                </a:cubicBezTo>
                <a:cubicBezTo>
                  <a:pt x="0" y="91653"/>
                  <a:pt x="12806" y="60431"/>
                  <a:pt x="38417" y="36258"/>
                </a:cubicBezTo>
                <a:cubicBezTo>
                  <a:pt x="64028" y="12086"/>
                  <a:pt x="95394" y="0"/>
                  <a:pt x="132372" y="0"/>
                </a:cubicBezTo>
                <a:cubicBezTo>
                  <a:pt x="174530" y="0"/>
                  <a:pt x="208918" y="16834"/>
                  <a:pt x="235680" y="50647"/>
                </a:cubicBezTo>
                <a:cubicBezTo>
                  <a:pt x="262298" y="84315"/>
                  <a:pt x="275679" y="131365"/>
                  <a:pt x="275679" y="191508"/>
                </a:cubicBezTo>
                <a:cubicBezTo>
                  <a:pt x="275679" y="246615"/>
                  <a:pt x="264025" y="298412"/>
                  <a:pt x="240716" y="347045"/>
                </a:cubicBezTo>
                <a:cubicBezTo>
                  <a:pt x="217407" y="395677"/>
                  <a:pt x="188774" y="434238"/>
                  <a:pt x="154674" y="463014"/>
                </a:cubicBezTo>
                <a:cubicBezTo>
                  <a:pt x="120718" y="491647"/>
                  <a:pt x="89927" y="506035"/>
                  <a:pt x="62301" y="506035"/>
                </a:cubicBezTo>
                <a:cubicBezTo>
                  <a:pt x="44891" y="506035"/>
                  <a:pt x="30647" y="500567"/>
                  <a:pt x="19712" y="489632"/>
                </a:cubicBezTo>
                <a:cubicBezTo>
                  <a:pt x="8777" y="478697"/>
                  <a:pt x="3309" y="465316"/>
                  <a:pt x="3309" y="449633"/>
                </a:cubicBezTo>
                <a:cubicBezTo>
                  <a:pt x="3309" y="424310"/>
                  <a:pt x="14820" y="405749"/>
                  <a:pt x="37841" y="393951"/>
                </a:cubicBezTo>
                <a:cubicBezTo>
                  <a:pt x="67625" y="376541"/>
                  <a:pt x="90934" y="357404"/>
                  <a:pt x="107768" y="336685"/>
                </a:cubicBezTo>
                <a:cubicBezTo>
                  <a:pt x="124602" y="315966"/>
                  <a:pt x="134242" y="288916"/>
                  <a:pt x="136401" y="255823"/>
                </a:cubicBezTo>
                <a:close/>
                <a:moveTo>
                  <a:pt x="507618" y="255535"/>
                </a:moveTo>
                <a:lnTo>
                  <a:pt x="497546" y="255535"/>
                </a:lnTo>
                <a:cubicBezTo>
                  <a:pt x="465460" y="255535"/>
                  <a:pt x="436396" y="242874"/>
                  <a:pt x="410353" y="217550"/>
                </a:cubicBezTo>
                <a:cubicBezTo>
                  <a:pt x="384311" y="192227"/>
                  <a:pt x="371217" y="161868"/>
                  <a:pt x="371217" y="126473"/>
                </a:cubicBezTo>
                <a:cubicBezTo>
                  <a:pt x="371217" y="91078"/>
                  <a:pt x="384167" y="61150"/>
                  <a:pt x="410065" y="36690"/>
                </a:cubicBezTo>
                <a:cubicBezTo>
                  <a:pt x="435964" y="12230"/>
                  <a:pt x="467331" y="0"/>
                  <a:pt x="504453" y="0"/>
                </a:cubicBezTo>
                <a:cubicBezTo>
                  <a:pt x="547186" y="0"/>
                  <a:pt x="581717" y="16546"/>
                  <a:pt x="608192" y="49783"/>
                </a:cubicBezTo>
                <a:cubicBezTo>
                  <a:pt x="634666" y="83020"/>
                  <a:pt x="647760" y="130214"/>
                  <a:pt x="647760" y="191364"/>
                </a:cubicBezTo>
                <a:cubicBezTo>
                  <a:pt x="647760" y="248197"/>
                  <a:pt x="636105" y="300571"/>
                  <a:pt x="612796" y="348627"/>
                </a:cubicBezTo>
                <a:cubicBezTo>
                  <a:pt x="589487" y="396684"/>
                  <a:pt x="560855" y="434957"/>
                  <a:pt x="526754" y="463302"/>
                </a:cubicBezTo>
                <a:cubicBezTo>
                  <a:pt x="492798" y="491647"/>
                  <a:pt x="461719" y="505891"/>
                  <a:pt x="433662" y="505891"/>
                </a:cubicBezTo>
                <a:cubicBezTo>
                  <a:pt x="415677" y="505891"/>
                  <a:pt x="401289" y="500567"/>
                  <a:pt x="390641" y="489920"/>
                </a:cubicBezTo>
                <a:cubicBezTo>
                  <a:pt x="379994" y="479273"/>
                  <a:pt x="374670" y="465748"/>
                  <a:pt x="374670" y="449489"/>
                </a:cubicBezTo>
                <a:cubicBezTo>
                  <a:pt x="374670" y="424741"/>
                  <a:pt x="386181" y="406181"/>
                  <a:pt x="409202" y="393807"/>
                </a:cubicBezTo>
                <a:cubicBezTo>
                  <a:pt x="441288" y="375246"/>
                  <a:pt x="465173" y="355965"/>
                  <a:pt x="480856" y="336110"/>
                </a:cubicBezTo>
                <a:cubicBezTo>
                  <a:pt x="496539" y="316110"/>
                  <a:pt x="505604" y="289348"/>
                  <a:pt x="507906" y="255535"/>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pic>
        <p:nvPicPr>
          <p:cNvPr id="4" name="Picture 3">
            <a:extLst>
              <a:ext uri="{FF2B5EF4-FFF2-40B4-BE49-F238E27FC236}">
                <a16:creationId xmlns:a16="http://schemas.microsoft.com/office/drawing/2014/main" id="{A4A3FF8D-3EF3-8897-AB67-73ED6159BF82}"/>
              </a:ext>
              <a:ext uri="{C183D7F6-B498-43B3-948B-1728B52AA6E4}">
                <adec:decorative xmlns:adec="http://schemas.microsoft.com/office/drawing/2017/decorative" val="1"/>
              </a:ext>
            </a:extLst>
          </p:cNvPr>
          <p:cNvPicPr>
            <a:picLocks noChangeAspect="1"/>
          </p:cNvPicPr>
          <p:nvPr/>
        </p:nvPicPr>
        <p:blipFill rotWithShape="1">
          <a:blip r:embed="rId3"/>
          <a:srcRect l="28541" r="10148"/>
          <a:stretch/>
        </p:blipFill>
        <p:spPr>
          <a:xfrm>
            <a:off x="683680" y="2963912"/>
            <a:ext cx="3657600" cy="2827492"/>
          </a:xfrm>
          <a:prstGeom prst="roundRect">
            <a:avLst/>
          </a:prstGeom>
          <a:effectLst>
            <a:outerShdw blurRad="63500" dist="139700" dir="2700000">
              <a:srgbClr val="000000">
                <a:alpha val="20000"/>
              </a:srgbClr>
            </a:outerShdw>
          </a:effectLst>
        </p:spPr>
      </p:pic>
      <p:pic>
        <p:nvPicPr>
          <p:cNvPr id="5" name="Picture 4">
            <a:extLst>
              <a:ext uri="{FF2B5EF4-FFF2-40B4-BE49-F238E27FC236}">
                <a16:creationId xmlns:a16="http://schemas.microsoft.com/office/drawing/2014/main" id="{1B4C0576-F138-06A9-12E2-93F48D61B49C}"/>
              </a:ext>
              <a:ext uri="{C183D7F6-B498-43B3-948B-1728B52AA6E4}">
                <adec:decorative xmlns:adec="http://schemas.microsoft.com/office/drawing/2017/decorative" val="1"/>
              </a:ext>
            </a:extLst>
          </p:cNvPr>
          <p:cNvPicPr>
            <a:picLocks noChangeAspect="1"/>
          </p:cNvPicPr>
          <p:nvPr/>
        </p:nvPicPr>
        <p:blipFill rotWithShape="1">
          <a:blip r:embed="rId4"/>
          <a:srcRect t="28873" r="-524" b="29920"/>
          <a:stretch/>
        </p:blipFill>
        <p:spPr>
          <a:xfrm>
            <a:off x="99811" y="2475663"/>
            <a:ext cx="2301105" cy="976499"/>
          </a:xfrm>
          <a:prstGeom prst="roundRect">
            <a:avLst/>
          </a:prstGeom>
          <a:ln>
            <a:solidFill>
              <a:schemeClr val="bg2"/>
            </a:solidFill>
          </a:ln>
          <a:effectLst>
            <a:outerShdw blurRad="63500" dist="114300" dir="2700000">
              <a:srgbClr val="000000">
                <a:alpha val="20000"/>
              </a:srgbClr>
            </a:outerShdw>
          </a:effectLst>
        </p:spPr>
      </p:pic>
    </p:spTree>
    <p:extLst>
      <p:ext uri="{BB962C8B-B14F-4D97-AF65-F5344CB8AC3E}">
        <p14:creationId xmlns:p14="http://schemas.microsoft.com/office/powerpoint/2010/main" val="850535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33333E-6 -1.48148E-6 L -3.33333E-6 0.01968 " pathEditMode="relative" rAng="0" ptsTypes="AA">
                                      <p:cBhvr>
                                        <p:cTn id="9" dur="500" spd="-100000" fill="hold"/>
                                        <p:tgtEl>
                                          <p:spTgt spid="3"/>
                                        </p:tgtEl>
                                        <p:attrNameLst>
                                          <p:attrName>ppt_x</p:attrName>
                                          <p:attrName>ppt_y</p:attrName>
                                        </p:attrNameLst>
                                      </p:cBhvr>
                                      <p:rCtr x="0" y="972"/>
                                    </p:animMotion>
                                  </p:childTnLst>
                                </p:cTn>
                              </p:par>
                            </p:childTnLst>
                          </p:cTn>
                        </p:par>
                        <p:par>
                          <p:cTn id="10" fill="hold">
                            <p:stCondLst>
                              <p:cond delay="500"/>
                            </p:stCondLst>
                            <p:childTnLst>
                              <p:par>
                                <p:cTn id="11" presetID="10" presetClass="entr" presetSubtype="0" fill="hold" grpId="0" nodeType="afterEffect">
                                  <p:stCondLst>
                                    <p:cond delay="2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35" presetClass="path" presetSubtype="0" decel="100000" fill="hold" grpId="1" nodeType="withEffect">
                                  <p:stCondLst>
                                    <p:cond delay="200"/>
                                  </p:stCondLst>
                                  <p:childTnLst>
                                    <p:animMotion origin="layout" path="M 2.77556E-17 -1.48148E-6 L 0.01471 -1.48148E-6 " pathEditMode="relative" rAng="0" ptsTypes="AA">
                                      <p:cBhvr>
                                        <p:cTn id="15" dur="500" spd="-100000" fill="hold"/>
                                        <p:tgtEl>
                                          <p:spTgt spid="17"/>
                                        </p:tgtEl>
                                        <p:attrNameLst>
                                          <p:attrName>ppt_x</p:attrName>
                                          <p:attrName>ppt_y</p:attrName>
                                        </p:attrNameLst>
                                      </p:cBhvr>
                                      <p:rCtr x="729" y="0"/>
                                    </p:animMotion>
                                  </p:childTnLst>
                                </p:cTn>
                              </p:par>
                              <p:par>
                                <p:cTn id="16" presetID="10" presetClass="entr" presetSubtype="0" fill="hold" grpId="0" nodeType="withEffect">
                                  <p:stCondLst>
                                    <p:cond delay="2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grpId="1" nodeType="withEffect">
                                  <p:stCondLst>
                                    <p:cond delay="200"/>
                                  </p:stCondLst>
                                  <p:childTnLst>
                                    <p:animMotion origin="layout" path="M -2.08333E-6 -2.22222E-6 L -2.08333E-6 0.01968 " pathEditMode="relative" rAng="0" ptsTypes="AA">
                                      <p:cBhvr>
                                        <p:cTn id="20" dur="500" spd="-100000" fill="hold"/>
                                        <p:tgtEl>
                                          <p:spTgt spid="14"/>
                                        </p:tgtEl>
                                        <p:attrNameLst>
                                          <p:attrName>ppt_x</p:attrName>
                                          <p:attrName>ppt_y</p:attrName>
                                        </p:attrNameLst>
                                      </p:cBhvr>
                                      <p:rCtr x="0" y="972"/>
                                    </p:animMotion>
                                  </p:childTnLst>
                                </p:cTn>
                              </p:par>
                              <p:par>
                                <p:cTn id="21" presetID="23" presetClass="entr" presetSubtype="16" fill="hold" grpId="0"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p:cTn id="23" dur="300" fill="hold"/>
                                        <p:tgtEl>
                                          <p:spTgt spid="25"/>
                                        </p:tgtEl>
                                        <p:attrNameLst>
                                          <p:attrName>ppt_w</p:attrName>
                                        </p:attrNameLst>
                                      </p:cBhvr>
                                      <p:tavLst>
                                        <p:tav tm="0">
                                          <p:val>
                                            <p:fltVal val="0"/>
                                          </p:val>
                                        </p:tav>
                                        <p:tav tm="100000">
                                          <p:val>
                                            <p:strVal val="#ppt_w"/>
                                          </p:val>
                                        </p:tav>
                                      </p:tavLst>
                                    </p:anim>
                                    <p:anim calcmode="lin" valueType="num">
                                      <p:cBhvr>
                                        <p:cTn id="24" dur="300" fill="hold"/>
                                        <p:tgtEl>
                                          <p:spTgt spid="25"/>
                                        </p:tgtEl>
                                        <p:attrNameLst>
                                          <p:attrName>ppt_h</p:attrName>
                                        </p:attrNameLst>
                                      </p:cBhvr>
                                      <p:tavLst>
                                        <p:tav tm="0">
                                          <p:val>
                                            <p:fltVal val="0"/>
                                          </p:val>
                                        </p:tav>
                                        <p:tav tm="100000">
                                          <p:val>
                                            <p:strVal val="#ppt_h"/>
                                          </p:val>
                                        </p:tav>
                                      </p:tavLst>
                                    </p:anim>
                                  </p:childTnLst>
                                </p:cTn>
                              </p:par>
                              <p:par>
                                <p:cTn id="25" presetID="6" presetClass="emph" presetSubtype="0" accel="100000" autoRev="1" fill="hold" grpId="1" nodeType="withEffect">
                                  <p:stCondLst>
                                    <p:cond delay="400"/>
                                  </p:stCondLst>
                                  <p:childTnLst>
                                    <p:animScale>
                                      <p:cBhvr>
                                        <p:cTn id="26" dur="300" fill="hold"/>
                                        <p:tgtEl>
                                          <p:spTgt spid="25"/>
                                        </p:tgtEl>
                                      </p:cBhvr>
                                      <p:by x="110000" y="110000"/>
                                    </p:animScale>
                                  </p:childTnLst>
                                </p:cTn>
                              </p:par>
                              <p:par>
                                <p:cTn id="27" presetID="23" presetClass="entr" presetSubtype="16" fill="hold" grpId="0" nodeType="withEffect">
                                  <p:stCondLst>
                                    <p:cond delay="400"/>
                                  </p:stCondLst>
                                  <p:childTnLst>
                                    <p:set>
                                      <p:cBhvr>
                                        <p:cTn id="28" dur="1" fill="hold">
                                          <p:stCondLst>
                                            <p:cond delay="0"/>
                                          </p:stCondLst>
                                        </p:cTn>
                                        <p:tgtEl>
                                          <p:spTgt spid="26"/>
                                        </p:tgtEl>
                                        <p:attrNameLst>
                                          <p:attrName>style.visibility</p:attrName>
                                        </p:attrNameLst>
                                      </p:cBhvr>
                                      <p:to>
                                        <p:strVal val="visible"/>
                                      </p:to>
                                    </p:set>
                                    <p:anim calcmode="lin" valueType="num">
                                      <p:cBhvr>
                                        <p:cTn id="29" dur="300" fill="hold"/>
                                        <p:tgtEl>
                                          <p:spTgt spid="26"/>
                                        </p:tgtEl>
                                        <p:attrNameLst>
                                          <p:attrName>ppt_w</p:attrName>
                                        </p:attrNameLst>
                                      </p:cBhvr>
                                      <p:tavLst>
                                        <p:tav tm="0">
                                          <p:val>
                                            <p:fltVal val="0"/>
                                          </p:val>
                                        </p:tav>
                                        <p:tav tm="100000">
                                          <p:val>
                                            <p:strVal val="#ppt_w"/>
                                          </p:val>
                                        </p:tav>
                                      </p:tavLst>
                                    </p:anim>
                                    <p:anim calcmode="lin" valueType="num">
                                      <p:cBhvr>
                                        <p:cTn id="30" dur="300" fill="hold"/>
                                        <p:tgtEl>
                                          <p:spTgt spid="26"/>
                                        </p:tgtEl>
                                        <p:attrNameLst>
                                          <p:attrName>ppt_h</p:attrName>
                                        </p:attrNameLst>
                                      </p:cBhvr>
                                      <p:tavLst>
                                        <p:tav tm="0">
                                          <p:val>
                                            <p:fltVal val="0"/>
                                          </p:val>
                                        </p:tav>
                                        <p:tav tm="100000">
                                          <p:val>
                                            <p:strVal val="#ppt_h"/>
                                          </p:val>
                                        </p:tav>
                                      </p:tavLst>
                                    </p:anim>
                                  </p:childTnLst>
                                </p:cTn>
                              </p:par>
                              <p:par>
                                <p:cTn id="31" presetID="6" presetClass="emph" presetSubtype="0" accel="100000" autoRev="1" fill="hold" grpId="1" nodeType="withEffect">
                                  <p:stCondLst>
                                    <p:cond delay="400"/>
                                  </p:stCondLst>
                                  <p:childTnLst>
                                    <p:animScale>
                                      <p:cBhvr>
                                        <p:cTn id="32" dur="300" fill="hold"/>
                                        <p:tgtEl>
                                          <p:spTgt spid="26"/>
                                        </p:tgtEl>
                                      </p:cBhvr>
                                      <p:by x="110000" y="110000"/>
                                    </p:animScale>
                                  </p:childTnLst>
                                </p:cTn>
                              </p:par>
                            </p:childTnLst>
                          </p:cTn>
                        </p:par>
                        <p:par>
                          <p:cTn id="33" fill="hold">
                            <p:stCondLst>
                              <p:cond delay="1500"/>
                            </p:stCondLst>
                            <p:childTnLst>
                              <p:par>
                                <p:cTn id="34" presetID="10" presetClass="entr" presetSubtype="0" fill="hold" grpId="0" nodeType="afterEffect">
                                  <p:stCondLst>
                                    <p:cond delay="2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42" presetClass="path" presetSubtype="0" decel="100000" fill="hold" grpId="1" nodeType="withEffect">
                                  <p:stCondLst>
                                    <p:cond delay="200"/>
                                  </p:stCondLst>
                                  <p:childTnLst>
                                    <p:animMotion origin="layout" path="M -2.08333E-6 -2.22222E-6 L -2.08333E-6 0.01968 " pathEditMode="relative" rAng="0" ptsTypes="AA">
                                      <p:cBhvr>
                                        <p:cTn id="38" dur="500" spd="-100000" fill="hold"/>
                                        <p:tgtEl>
                                          <p:spTgt spid="19"/>
                                        </p:tgtEl>
                                        <p:attrNameLst>
                                          <p:attrName>ppt_x</p:attrName>
                                          <p:attrName>ppt_y</p:attrName>
                                        </p:attrNameLst>
                                      </p:cBhvr>
                                      <p:rCtr x="0" y="972"/>
                                    </p:animMotion>
                                  </p:childTnLst>
                                </p:cTn>
                              </p:par>
                            </p:childTnLst>
                          </p:cTn>
                        </p:par>
                        <p:par>
                          <p:cTn id="39" fill="hold">
                            <p:stCondLst>
                              <p:cond delay="2200"/>
                            </p:stCondLst>
                            <p:childTnLst>
                              <p:par>
                                <p:cTn id="40" presetID="10" presetClass="entr" presetSubtype="0" fill="hold" grpId="0" nodeType="afterEffect">
                                  <p:stCondLst>
                                    <p:cond delay="2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grpId="1" nodeType="withEffect">
                                  <p:stCondLst>
                                    <p:cond delay="200"/>
                                  </p:stCondLst>
                                  <p:childTnLst>
                                    <p:animMotion origin="layout" path="M -2.08333E-6 -2.22222E-6 L -2.08333E-6 0.01968 " pathEditMode="relative" rAng="0" ptsTypes="AA">
                                      <p:cBhvr>
                                        <p:cTn id="44"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3" grpId="0"/>
      <p:bldP spid="3" grpId="1"/>
      <p:bldP spid="14" grpId="0"/>
      <p:bldP spid="14" grpId="1"/>
      <p:bldP spid="19" grpId="0"/>
      <p:bldP spid="19" grpId="1"/>
      <p:bldP spid="9" grpId="0"/>
      <p:bldP spid="9" grpId="1"/>
      <p:bldP spid="25" grpId="0" animBg="1"/>
      <p:bldP spid="25" grpId="1" animBg="1"/>
      <p:bldP spid="26" grpId="0" animBg="1"/>
      <p:bldP spid="2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A2DE2F-7396-5738-E97E-321CA4CA3E87}"/>
              </a:ext>
            </a:extLst>
          </p:cNvPr>
          <p:cNvSpPr>
            <a:spLocks noGrp="1"/>
          </p:cNvSpPr>
          <p:nvPr>
            <p:ph type="title"/>
          </p:nvPr>
        </p:nvSpPr>
        <p:spPr>
          <a:xfrm>
            <a:off x="585216" y="2980408"/>
            <a:ext cx="9144000" cy="553998"/>
          </a:xfrm>
        </p:spPr>
        <p:txBody>
          <a:bodyPr/>
          <a:lstStyle/>
          <a:p>
            <a:r>
              <a:rPr lang="en-US"/>
              <a:t>What’s new</a:t>
            </a:r>
          </a:p>
        </p:txBody>
      </p:sp>
    </p:spTree>
    <p:extLst>
      <p:ext uri="{BB962C8B-B14F-4D97-AF65-F5344CB8AC3E}">
        <p14:creationId xmlns:p14="http://schemas.microsoft.com/office/powerpoint/2010/main" val="220260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a:xfrm>
            <a:off x="588263" y="457200"/>
            <a:ext cx="11018520" cy="553998"/>
          </a:xfrm>
        </p:spPr>
        <p:txBody>
          <a:bodyPr wrap="square" anchor="t">
            <a:normAutofit/>
          </a:bodyPr>
          <a:lstStyle/>
          <a:p>
            <a:r>
              <a:rPr lang="en-US">
                <a:cs typeface="Segoe UI"/>
              </a:rPr>
              <a:t>Bring domain knowledge to LLMs</a:t>
            </a:r>
          </a:p>
        </p:txBody>
      </p:sp>
      <p:sp>
        <p:nvSpPr>
          <p:cNvPr id="7" name="Rounded Rectangle 1">
            <a:extLst>
              <a:ext uri="{FF2B5EF4-FFF2-40B4-BE49-F238E27FC236}">
                <a16:creationId xmlns:a16="http://schemas.microsoft.com/office/drawing/2014/main" id="{B505A015-CA37-3CF5-C8F4-B587C1E98A2B}"/>
              </a:ext>
              <a:ext uri="{C183D7F6-B498-43B3-948B-1728B52AA6E4}">
                <adec:decorative xmlns:adec="http://schemas.microsoft.com/office/drawing/2017/decorative" val="1"/>
              </a:ext>
            </a:extLst>
          </p:cNvPr>
          <p:cNvSpPr/>
          <p:nvPr/>
        </p:nvSpPr>
        <p:spPr bwMode="auto">
          <a:xfrm>
            <a:off x="590560" y="2019300"/>
            <a:ext cx="3291840" cy="3931920"/>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solidFill>
                  <a:schemeClr val="tx1"/>
                </a:solidFill>
                <a:latin typeface="+mj-lt"/>
                <a:cs typeface="Segoe UI" panose="020B0502040204020203" pitchFamily="34" charset="0"/>
              </a:rPr>
              <a:t>Prompt</a:t>
            </a:r>
            <a:br>
              <a:rPr lang="en-US" sz="2400">
                <a:solidFill>
                  <a:schemeClr val="tx1"/>
                </a:solidFill>
                <a:latin typeface="+mj-lt"/>
                <a:cs typeface="Segoe UI" panose="020B0502040204020203" pitchFamily="34" charset="0"/>
              </a:rPr>
            </a:br>
            <a:r>
              <a:rPr lang="en-US" sz="2400">
                <a:solidFill>
                  <a:schemeClr val="tx1"/>
                </a:solidFill>
                <a:latin typeface="+mj-lt"/>
                <a:cs typeface="Segoe UI" panose="020B0502040204020203" pitchFamily="34" charset="0"/>
              </a:rPr>
              <a:t>engineering</a:t>
            </a:r>
          </a:p>
          <a:p>
            <a:pPr algn="ctr" defTabSz="932742" fontAlgn="base">
              <a:spcBef>
                <a:spcPts val="1200"/>
              </a:spcBef>
              <a:spcAft>
                <a:spcPct val="0"/>
              </a:spcAft>
              <a:buSzPct val="90000"/>
            </a:pPr>
            <a:r>
              <a:rPr lang="en-US" sz="2000">
                <a:solidFill>
                  <a:schemeClr val="tx1"/>
                </a:solidFill>
                <a:cs typeface="Segoe UI" panose="020B0502040204020203" pitchFamily="34" charset="0"/>
              </a:rPr>
              <a:t>In-context learning</a:t>
            </a:r>
          </a:p>
        </p:txBody>
      </p:sp>
      <p:sp>
        <p:nvSpPr>
          <p:cNvPr id="8" name="Rounded Rectangle 299">
            <a:extLst>
              <a:ext uri="{FF2B5EF4-FFF2-40B4-BE49-F238E27FC236}">
                <a16:creationId xmlns:a16="http://schemas.microsoft.com/office/drawing/2014/main" id="{B2F54202-E0B7-F265-85F3-BBD7381F0DC8}"/>
              </a:ext>
              <a:ext uri="{C183D7F6-B498-43B3-948B-1728B52AA6E4}">
                <adec:decorative xmlns:adec="http://schemas.microsoft.com/office/drawing/2017/decorative" val="1"/>
              </a:ext>
            </a:extLst>
          </p:cNvPr>
          <p:cNvSpPr/>
          <p:nvPr/>
        </p:nvSpPr>
        <p:spPr bwMode="auto">
          <a:xfrm>
            <a:off x="4453954" y="2019300"/>
            <a:ext cx="3291840" cy="3931920"/>
          </a:xfrm>
          <a:prstGeom prst="roundRect">
            <a:avLst>
              <a:gd name="adj" fmla="val 289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solidFill>
                  <a:schemeClr val="tx1"/>
                </a:solidFill>
                <a:latin typeface="+mj-lt"/>
                <a:cs typeface="Segoe UI" panose="020B0502040204020203" pitchFamily="34" charset="0"/>
              </a:rPr>
              <a:t>Fine</a:t>
            </a:r>
            <a:br>
              <a:rPr lang="en-US" sz="2400">
                <a:solidFill>
                  <a:schemeClr val="tx1"/>
                </a:solidFill>
                <a:latin typeface="+mj-lt"/>
                <a:cs typeface="Segoe UI" panose="020B0502040204020203" pitchFamily="34" charset="0"/>
              </a:rPr>
            </a:br>
            <a:r>
              <a:rPr lang="en-US" sz="2400">
                <a:solidFill>
                  <a:schemeClr val="tx1"/>
                </a:solidFill>
                <a:latin typeface="+mj-lt"/>
                <a:cs typeface="Segoe UI" panose="020B0502040204020203" pitchFamily="34" charset="0"/>
              </a:rPr>
              <a:t>tuning</a:t>
            </a:r>
          </a:p>
          <a:p>
            <a:pPr algn="ctr" defTabSz="932742" fontAlgn="base">
              <a:spcBef>
                <a:spcPts val="1200"/>
              </a:spcBef>
              <a:spcAft>
                <a:spcPct val="0"/>
              </a:spcAft>
              <a:buSzPct val="90000"/>
            </a:pPr>
            <a:r>
              <a:rPr lang="en-US" sz="2000">
                <a:solidFill>
                  <a:schemeClr val="tx1"/>
                </a:solidFill>
                <a:cs typeface="Segoe UI" panose="020B0502040204020203" pitchFamily="34" charset="0"/>
              </a:rPr>
              <a:t>Learn new skills</a:t>
            </a:r>
          </a:p>
        </p:txBody>
      </p:sp>
      <p:sp>
        <p:nvSpPr>
          <p:cNvPr id="9" name="Rounded Rectangle 300">
            <a:extLst>
              <a:ext uri="{FF2B5EF4-FFF2-40B4-BE49-F238E27FC236}">
                <a16:creationId xmlns:a16="http://schemas.microsoft.com/office/drawing/2014/main" id="{B1361FDD-4748-6E89-073E-3F6EBB5A996A}"/>
              </a:ext>
              <a:ext uri="{C183D7F6-B498-43B3-948B-1728B52AA6E4}">
                <adec:decorative xmlns:adec="http://schemas.microsoft.com/office/drawing/2017/decorative" val="1"/>
              </a:ext>
            </a:extLst>
          </p:cNvPr>
          <p:cNvSpPr/>
          <p:nvPr/>
        </p:nvSpPr>
        <p:spPr bwMode="auto">
          <a:xfrm>
            <a:off x="8317349" y="2019300"/>
            <a:ext cx="3291840" cy="3931920"/>
          </a:xfrm>
          <a:prstGeom prst="roundRect">
            <a:avLst>
              <a:gd name="adj" fmla="val 270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solidFill>
                  <a:schemeClr val="tx1"/>
                </a:solidFill>
                <a:latin typeface="+mj-lt"/>
                <a:cs typeface="Segoe UI" panose="020B0502040204020203" pitchFamily="34" charset="0"/>
              </a:rPr>
              <a:t>Retrieval augmentation</a:t>
            </a:r>
          </a:p>
          <a:p>
            <a:pPr algn="ctr" defTabSz="932742" fontAlgn="base">
              <a:spcBef>
                <a:spcPts val="1200"/>
              </a:spcBef>
              <a:spcAft>
                <a:spcPct val="0"/>
              </a:spcAft>
              <a:buSzPct val="90000"/>
            </a:pPr>
            <a:r>
              <a:rPr lang="en-US" sz="2000">
                <a:solidFill>
                  <a:schemeClr val="tx1"/>
                </a:solidFill>
                <a:cs typeface="Segoe UI" panose="020B0502040204020203" pitchFamily="34" charset="0"/>
              </a:rPr>
              <a:t>Learn new facts</a:t>
            </a:r>
          </a:p>
        </p:txBody>
      </p:sp>
      <p:sp>
        <p:nvSpPr>
          <p:cNvPr id="20" name="Graphic 13">
            <a:extLst>
              <a:ext uri="{FF2B5EF4-FFF2-40B4-BE49-F238E27FC236}">
                <a16:creationId xmlns:a16="http://schemas.microsoft.com/office/drawing/2014/main" id="{5D8E2E9E-6143-9973-A3F7-F22BC81E55C4}"/>
              </a:ext>
              <a:ext uri="{C183D7F6-B498-43B3-948B-1728B52AA6E4}">
                <adec:decorative xmlns:adec="http://schemas.microsoft.com/office/drawing/2017/decorative" val="1"/>
              </a:ext>
            </a:extLst>
          </p:cNvPr>
          <p:cNvSpPr>
            <a:spLocks noChangeAspect="1"/>
          </p:cNvSpPr>
          <p:nvPr/>
        </p:nvSpPr>
        <p:spPr>
          <a:xfrm>
            <a:off x="1881884" y="2956173"/>
            <a:ext cx="709193" cy="702619"/>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1" name="Graphic 16">
            <a:extLst>
              <a:ext uri="{FF2B5EF4-FFF2-40B4-BE49-F238E27FC236}">
                <a16:creationId xmlns:a16="http://schemas.microsoft.com/office/drawing/2014/main" id="{9BB6D89C-578F-9531-D800-1280C62E48CD}"/>
              </a:ext>
              <a:ext uri="{C183D7F6-B498-43B3-948B-1728B52AA6E4}">
                <adec:decorative xmlns:adec="http://schemas.microsoft.com/office/drawing/2017/decorative" val="1"/>
              </a:ext>
            </a:extLst>
          </p:cNvPr>
          <p:cNvSpPr>
            <a:spLocks noChangeAspect="1"/>
          </p:cNvSpPr>
          <p:nvPr/>
        </p:nvSpPr>
        <p:spPr>
          <a:xfrm>
            <a:off x="9622573" y="2934402"/>
            <a:ext cx="681392" cy="715462"/>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2" name="Graphic 18">
            <a:extLst>
              <a:ext uri="{FF2B5EF4-FFF2-40B4-BE49-F238E27FC236}">
                <a16:creationId xmlns:a16="http://schemas.microsoft.com/office/drawing/2014/main" id="{DE9FA9BE-B5CA-8EED-4B1D-3722EE794A23}"/>
              </a:ext>
              <a:ext uri="{C183D7F6-B498-43B3-948B-1728B52AA6E4}">
                <adec:decorative xmlns:adec="http://schemas.microsoft.com/office/drawing/2017/decorative" val="1"/>
              </a:ext>
            </a:extLst>
          </p:cNvPr>
          <p:cNvSpPr>
            <a:spLocks noChangeAspect="1"/>
          </p:cNvSpPr>
          <p:nvPr/>
        </p:nvSpPr>
        <p:spPr>
          <a:xfrm>
            <a:off x="5759178" y="2967199"/>
            <a:ext cx="681392" cy="681051"/>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Tree>
    <p:extLst>
      <p:ext uri="{BB962C8B-B14F-4D97-AF65-F5344CB8AC3E}">
        <p14:creationId xmlns:p14="http://schemas.microsoft.com/office/powerpoint/2010/main" val="199952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00"/>
                                  </p:stCondLst>
                                  <p:childTnLst>
                                    <p:animMotion origin="layout" path="M -3.54167E-6 7.40741E-7 L -3.54167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400"/>
                                  </p:stCondLst>
                                  <p:childTnLst>
                                    <p:animMotion origin="layout" path="M -3.54167E-6 7.40741E-7 L -3.54167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600"/>
                                  </p:stCondLst>
                                  <p:childTnLst>
                                    <p:animMotion origin="layout" path="M -3.54167E-6 7.40741E-7 L -3.54167E-6 0.03542 " pathEditMode="relative" rAng="0" ptsTypes="AA">
                                      <p:cBhvr>
                                        <p:cTn id="19" dur="700" spd="-100000" fill="hold"/>
                                        <p:tgtEl>
                                          <p:spTgt spid="9"/>
                                        </p:tgtEl>
                                        <p:attrNameLst>
                                          <p:attrName>ppt_x</p:attrName>
                                          <p:attrName>ppt_y</p:attrName>
                                        </p:attrNameLst>
                                      </p:cBhvr>
                                      <p:rCtr x="0" y="1759"/>
                                    </p:animMotion>
                                  </p:childTnLst>
                                </p:cTn>
                              </p:par>
                              <p:par>
                                <p:cTn id="20" presetID="23" presetClass="entr" presetSubtype="16"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400" fill="hold"/>
                                        <p:tgtEl>
                                          <p:spTgt spid="20"/>
                                        </p:tgtEl>
                                        <p:attrNameLst>
                                          <p:attrName>ppt_w</p:attrName>
                                        </p:attrNameLst>
                                      </p:cBhvr>
                                      <p:tavLst>
                                        <p:tav tm="0">
                                          <p:val>
                                            <p:fltVal val="0"/>
                                          </p:val>
                                        </p:tav>
                                        <p:tav tm="100000">
                                          <p:val>
                                            <p:strVal val="#ppt_w"/>
                                          </p:val>
                                        </p:tav>
                                      </p:tavLst>
                                    </p:anim>
                                    <p:anim calcmode="lin" valueType="num">
                                      <p:cBhvr>
                                        <p:cTn id="23" dur="400" fill="hold"/>
                                        <p:tgtEl>
                                          <p:spTgt spid="20"/>
                                        </p:tgtEl>
                                        <p:attrNameLst>
                                          <p:attrName>ppt_h</p:attrName>
                                        </p:attrNameLst>
                                      </p:cBhvr>
                                      <p:tavLst>
                                        <p:tav tm="0">
                                          <p:val>
                                            <p:fltVal val="0"/>
                                          </p:val>
                                        </p:tav>
                                        <p:tav tm="100000">
                                          <p:val>
                                            <p:strVal val="#ppt_h"/>
                                          </p:val>
                                        </p:tav>
                                      </p:tavLst>
                                    </p:anim>
                                  </p:childTnLst>
                                </p:cTn>
                              </p:par>
                              <p:par>
                                <p:cTn id="24" presetID="6" presetClass="emph" presetSubtype="0" accel="100000" autoRev="1" fill="hold" grpId="1" nodeType="withEffect">
                                  <p:stCondLst>
                                    <p:cond delay="200"/>
                                  </p:stCondLst>
                                  <p:childTnLst>
                                    <p:animScale>
                                      <p:cBhvr>
                                        <p:cTn id="25" dur="400" fill="hold"/>
                                        <p:tgtEl>
                                          <p:spTgt spid="20"/>
                                        </p:tgtEl>
                                      </p:cBhvr>
                                      <p:by x="110000" y="110000"/>
                                    </p:animScale>
                                  </p:childTnLst>
                                </p:cTn>
                              </p:par>
                              <p:par>
                                <p:cTn id="26" presetID="23" presetClass="entr" presetSubtype="16" fill="hold" grpId="0" nodeType="withEffect">
                                  <p:stCondLst>
                                    <p:cond delay="400"/>
                                  </p:stCondLst>
                                  <p:childTnLst>
                                    <p:set>
                                      <p:cBhvr>
                                        <p:cTn id="27" dur="1" fill="hold">
                                          <p:stCondLst>
                                            <p:cond delay="0"/>
                                          </p:stCondLst>
                                        </p:cTn>
                                        <p:tgtEl>
                                          <p:spTgt spid="22"/>
                                        </p:tgtEl>
                                        <p:attrNameLst>
                                          <p:attrName>style.visibility</p:attrName>
                                        </p:attrNameLst>
                                      </p:cBhvr>
                                      <p:to>
                                        <p:strVal val="visible"/>
                                      </p:to>
                                    </p:set>
                                    <p:anim calcmode="lin" valueType="num">
                                      <p:cBhvr>
                                        <p:cTn id="28" dur="400" fill="hold"/>
                                        <p:tgtEl>
                                          <p:spTgt spid="22"/>
                                        </p:tgtEl>
                                        <p:attrNameLst>
                                          <p:attrName>ppt_w</p:attrName>
                                        </p:attrNameLst>
                                      </p:cBhvr>
                                      <p:tavLst>
                                        <p:tav tm="0">
                                          <p:val>
                                            <p:fltVal val="0"/>
                                          </p:val>
                                        </p:tav>
                                        <p:tav tm="100000">
                                          <p:val>
                                            <p:strVal val="#ppt_w"/>
                                          </p:val>
                                        </p:tav>
                                      </p:tavLst>
                                    </p:anim>
                                    <p:anim calcmode="lin" valueType="num">
                                      <p:cBhvr>
                                        <p:cTn id="29" dur="400" fill="hold"/>
                                        <p:tgtEl>
                                          <p:spTgt spid="22"/>
                                        </p:tgtEl>
                                        <p:attrNameLst>
                                          <p:attrName>ppt_h</p:attrName>
                                        </p:attrNameLst>
                                      </p:cBhvr>
                                      <p:tavLst>
                                        <p:tav tm="0">
                                          <p:val>
                                            <p:fltVal val="0"/>
                                          </p:val>
                                        </p:tav>
                                        <p:tav tm="100000">
                                          <p:val>
                                            <p:strVal val="#ppt_h"/>
                                          </p:val>
                                        </p:tav>
                                      </p:tavLst>
                                    </p:anim>
                                  </p:childTnLst>
                                </p:cTn>
                              </p:par>
                              <p:par>
                                <p:cTn id="30" presetID="6" presetClass="emph" presetSubtype="0" accel="100000" autoRev="1" fill="hold" grpId="1" nodeType="withEffect">
                                  <p:stCondLst>
                                    <p:cond delay="400"/>
                                  </p:stCondLst>
                                  <p:childTnLst>
                                    <p:animScale>
                                      <p:cBhvr>
                                        <p:cTn id="31" dur="400" fill="hold"/>
                                        <p:tgtEl>
                                          <p:spTgt spid="22"/>
                                        </p:tgtEl>
                                      </p:cBhvr>
                                      <p:by x="110000" y="110000"/>
                                    </p:animScale>
                                  </p:childTnLst>
                                </p:cTn>
                              </p:par>
                              <p:par>
                                <p:cTn id="32" presetID="23" presetClass="entr" presetSubtype="16" fill="hold" grpId="0" nodeType="withEffect">
                                  <p:stCondLst>
                                    <p:cond delay="6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400" fill="hold"/>
                                        <p:tgtEl>
                                          <p:spTgt spid="21"/>
                                        </p:tgtEl>
                                        <p:attrNameLst>
                                          <p:attrName>ppt_w</p:attrName>
                                        </p:attrNameLst>
                                      </p:cBhvr>
                                      <p:tavLst>
                                        <p:tav tm="0">
                                          <p:val>
                                            <p:fltVal val="0"/>
                                          </p:val>
                                        </p:tav>
                                        <p:tav tm="100000">
                                          <p:val>
                                            <p:strVal val="#ppt_w"/>
                                          </p:val>
                                        </p:tav>
                                      </p:tavLst>
                                    </p:anim>
                                    <p:anim calcmode="lin" valueType="num">
                                      <p:cBhvr>
                                        <p:cTn id="35" dur="400" fill="hold"/>
                                        <p:tgtEl>
                                          <p:spTgt spid="21"/>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600"/>
                                  </p:stCondLst>
                                  <p:childTnLst>
                                    <p:animScale>
                                      <p:cBhvr>
                                        <p:cTn id="37" dur="40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20" grpId="0" animBg="1"/>
      <p:bldP spid="20" grpId="1" animBg="1"/>
      <p:bldP spid="21" grpId="0" animBg="1"/>
      <p:bldP spid="21" grpId="1" animBg="1"/>
      <p:bldP spid="22" grpId="0" animBg="1"/>
      <p:bldP spid="2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783408-D7B0-6BD1-E313-25D77FDA94C5}"/>
              </a:ext>
            </a:extLst>
          </p:cNvPr>
          <p:cNvSpPr>
            <a:spLocks noGrp="1"/>
          </p:cNvSpPr>
          <p:nvPr>
            <p:ph type="title"/>
          </p:nvPr>
        </p:nvSpPr>
        <p:spPr>
          <a:xfrm>
            <a:off x="588263" y="2596417"/>
            <a:ext cx="3182027" cy="1661993"/>
          </a:xfrm>
        </p:spPr>
        <p:txBody>
          <a:bodyPr/>
          <a:lstStyle/>
          <a:p>
            <a:r>
              <a:rPr lang="en-US"/>
              <a:t>Product Releases: what’s new</a:t>
            </a:r>
          </a:p>
        </p:txBody>
      </p:sp>
      <p:sp>
        <p:nvSpPr>
          <p:cNvPr id="4" name="Text Placeholder 3">
            <a:extLst>
              <a:ext uri="{FF2B5EF4-FFF2-40B4-BE49-F238E27FC236}">
                <a16:creationId xmlns:a16="http://schemas.microsoft.com/office/drawing/2014/main" id="{294EC0B8-B533-9FF4-A692-0C6D434B7033}"/>
              </a:ext>
            </a:extLst>
          </p:cNvPr>
          <p:cNvSpPr>
            <a:spLocks noGrp="1"/>
          </p:cNvSpPr>
          <p:nvPr>
            <p:ph type="body" sz="quarter" idx="11"/>
          </p:nvPr>
        </p:nvSpPr>
        <p:spPr>
          <a:xfrm>
            <a:off x="4941888" y="758996"/>
            <a:ext cx="6667500" cy="5336846"/>
          </a:xfrm>
        </p:spPr>
        <p:txBody>
          <a:bodyPr/>
          <a:lstStyle/>
          <a:p>
            <a:r>
              <a:rPr lang="en-US" sz="2400"/>
              <a:t>GA: Integrated vectorization – </a:t>
            </a:r>
            <a:r>
              <a:rPr lang="en-US" sz="2400">
                <a:hlinkClick r:id="rId2" action="ppaction://hlinksldjump"/>
              </a:rPr>
              <a:t>July 2024</a:t>
            </a:r>
            <a:endParaRPr lang="en-US" sz="2400"/>
          </a:p>
          <a:p>
            <a:r>
              <a:rPr lang="en-US" sz="2400"/>
              <a:t>GA: More capacity per dollar – </a:t>
            </a:r>
            <a:r>
              <a:rPr lang="en-US" sz="2400">
                <a:hlinkClick r:id="rId3" action="ppaction://hlinksldjump"/>
              </a:rPr>
              <a:t>May 2024</a:t>
            </a:r>
            <a:endParaRPr lang="en-US" sz="2400"/>
          </a:p>
          <a:p>
            <a:r>
              <a:rPr lang="en-US" sz="2400"/>
              <a:t>Preview: Fabric </a:t>
            </a:r>
            <a:r>
              <a:rPr lang="en-US" sz="2400" err="1"/>
              <a:t>OneLake</a:t>
            </a:r>
            <a:r>
              <a:rPr lang="en-US" sz="2400"/>
              <a:t> integration – </a:t>
            </a:r>
            <a:r>
              <a:rPr lang="en-US" sz="2400">
                <a:hlinkClick r:id="rId4" action="ppaction://hlinksldjump"/>
              </a:rPr>
              <a:t>May 2024</a:t>
            </a:r>
            <a:endParaRPr lang="en-US" sz="2400"/>
          </a:p>
          <a:p>
            <a:r>
              <a:rPr lang="en-US" sz="2400"/>
              <a:t>Preview: Embeddings via AI Studio model catalog – </a:t>
            </a:r>
            <a:r>
              <a:rPr lang="en-US" sz="2400">
                <a:hlinkClick r:id="rId5" action="ppaction://hlinksldjump"/>
              </a:rPr>
              <a:t>May 2024</a:t>
            </a:r>
            <a:endParaRPr lang="en-US" sz="2400"/>
          </a:p>
          <a:p>
            <a:r>
              <a:rPr lang="en-US" sz="2400"/>
              <a:t>GA: Vector and hybrid search features for reduced storage costs – </a:t>
            </a:r>
            <a:r>
              <a:rPr lang="en-US" sz="2400">
                <a:hlinkClick r:id="rId6" action="ppaction://hlinksldjump"/>
              </a:rPr>
              <a:t>July 2024</a:t>
            </a:r>
            <a:endParaRPr lang="en-US" sz="2400"/>
          </a:p>
          <a:p>
            <a:r>
              <a:rPr lang="en-US" sz="2400"/>
              <a:t>GA: Vector weighting for more relevant results – </a:t>
            </a:r>
            <a:r>
              <a:rPr lang="en-US" sz="2400">
                <a:hlinkClick r:id="rId7" action="ppaction://hlinksldjump"/>
              </a:rPr>
              <a:t>July 2024</a:t>
            </a:r>
            <a:endParaRPr lang="en-US" sz="2400"/>
          </a:p>
          <a:p>
            <a:r>
              <a:rPr lang="en-US" sz="2400"/>
              <a:t>Full list of vector and hybrid search features for more relevant results – </a:t>
            </a:r>
            <a:r>
              <a:rPr lang="en-US" sz="2400">
                <a:hlinkClick r:id="rId8" action="ppaction://hlinksldjump"/>
              </a:rPr>
              <a:t>May 2024</a:t>
            </a:r>
            <a:endParaRPr lang="en-US" sz="2400"/>
          </a:p>
        </p:txBody>
      </p:sp>
    </p:spTree>
    <p:extLst>
      <p:ext uri="{BB962C8B-B14F-4D97-AF65-F5344CB8AC3E}">
        <p14:creationId xmlns:p14="http://schemas.microsoft.com/office/powerpoint/2010/main" val="11232015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EE9FA0-6953-6929-D69D-3F0453116BFD}"/>
              </a:ext>
            </a:extLst>
          </p:cNvPr>
          <p:cNvSpPr>
            <a:spLocks noGrp="1"/>
          </p:cNvSpPr>
          <p:nvPr>
            <p:ph type="title"/>
          </p:nvPr>
        </p:nvSpPr>
        <p:spPr/>
        <p:txBody>
          <a:bodyPr/>
          <a:lstStyle/>
          <a:p>
            <a:r>
              <a:rPr lang="en-US"/>
              <a:t>Integrated vectorization</a:t>
            </a:r>
          </a:p>
        </p:txBody>
      </p:sp>
      <p:grpSp>
        <p:nvGrpSpPr>
          <p:cNvPr id="54" name="Group 53" descr="Data source access">
            <a:extLst>
              <a:ext uri="{FF2B5EF4-FFF2-40B4-BE49-F238E27FC236}">
                <a16:creationId xmlns:a16="http://schemas.microsoft.com/office/drawing/2014/main" id="{E95CC70E-2EBC-CCFE-D678-041E228FD796}"/>
              </a:ext>
            </a:extLst>
          </p:cNvPr>
          <p:cNvGrpSpPr/>
          <p:nvPr/>
        </p:nvGrpSpPr>
        <p:grpSpPr>
          <a:xfrm>
            <a:off x="584199" y="1619252"/>
            <a:ext cx="1885951" cy="4649786"/>
            <a:chOff x="584199" y="1619252"/>
            <a:chExt cx="1885951" cy="4649786"/>
          </a:xfrm>
        </p:grpSpPr>
        <p:grpSp>
          <p:nvGrpSpPr>
            <p:cNvPr id="26" name="Group 25">
              <a:extLst>
                <a:ext uri="{FF2B5EF4-FFF2-40B4-BE49-F238E27FC236}">
                  <a16:creationId xmlns:a16="http://schemas.microsoft.com/office/drawing/2014/main" id="{85B5B4AC-E26F-3FE4-72B1-2C0B0BF8AAF8}"/>
                </a:ext>
              </a:extLst>
            </p:cNvPr>
            <p:cNvGrpSpPr/>
            <p:nvPr/>
          </p:nvGrpSpPr>
          <p:grpSpPr>
            <a:xfrm>
              <a:off x="584199" y="1619252"/>
              <a:ext cx="1885951" cy="4649786"/>
              <a:chOff x="584199" y="1619252"/>
              <a:chExt cx="1885951" cy="4649786"/>
            </a:xfrm>
          </p:grpSpPr>
          <p:sp>
            <p:nvSpPr>
              <p:cNvPr id="9" name="Rounded Rectangle 8">
                <a:extLst>
                  <a:ext uri="{FF2B5EF4-FFF2-40B4-BE49-F238E27FC236}">
                    <a16:creationId xmlns:a16="http://schemas.microsoft.com/office/drawing/2014/main" id="{C00BE791-3857-4723-8B4A-65A0FB1AB7EE}"/>
                  </a:ext>
                </a:extLst>
              </p:cNvPr>
              <p:cNvSpPr/>
              <p:nvPr/>
            </p:nvSpPr>
            <p:spPr bwMode="auto">
              <a:xfrm>
                <a:off x="584199" y="1619252"/>
                <a:ext cx="1885951" cy="4649786"/>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Oval 22">
                <a:extLst>
                  <a:ext uri="{FF2B5EF4-FFF2-40B4-BE49-F238E27FC236}">
                    <a16:creationId xmlns:a16="http://schemas.microsoft.com/office/drawing/2014/main" id="{08D9ABA0-0482-F808-224F-8B668BCA1D3B}"/>
                  </a:ext>
                </a:extLst>
              </p:cNvPr>
              <p:cNvSpPr/>
              <p:nvPr/>
            </p:nvSpPr>
            <p:spPr bwMode="auto">
              <a:xfrm>
                <a:off x="1188305" y="1972665"/>
                <a:ext cx="639638" cy="639638"/>
              </a:xfrm>
              <a:prstGeom prst="ellipse">
                <a:avLst/>
              </a:prstGeom>
              <a:gradFill>
                <a:gsLst>
                  <a:gs pos="0">
                    <a:srgbClr val="C03BC4"/>
                  </a:gs>
                  <a:gs pos="80000">
                    <a:srgbClr val="0A74D4"/>
                  </a:gs>
                </a:gsLst>
                <a:path path="circle">
                  <a:fillToRect l="100000" t="100000"/>
                </a:path>
              </a:gra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5" name="TextBox 24">
                <a:extLst>
                  <a:ext uri="{FF2B5EF4-FFF2-40B4-BE49-F238E27FC236}">
                    <a16:creationId xmlns:a16="http://schemas.microsoft.com/office/drawing/2014/main" id="{5EDB8861-8162-9A77-C7AE-FCD1DFEEE052}"/>
                  </a:ext>
                </a:extLst>
              </p:cNvPr>
              <p:cNvSpPr txBox="1"/>
              <p:nvPr/>
            </p:nvSpPr>
            <p:spPr>
              <a:xfrm>
                <a:off x="644260" y="2985212"/>
                <a:ext cx="1682784" cy="2092881"/>
              </a:xfrm>
              <a:prstGeom prst="rect">
                <a:avLst/>
              </a:prstGeom>
              <a:noFill/>
              <a:ln>
                <a:noFill/>
              </a:ln>
            </p:spPr>
            <p:txBody>
              <a:bodyPr wrap="square" lIns="91440" tIns="45720" rIns="91440" bIns="45720" anchor="t">
                <a:spAutoFit/>
              </a:bodyPr>
              <a:lstStyle/>
              <a:p>
                <a:pPr algn="ctr" defTabSz="932472" fontAlgn="base">
                  <a:spcBef>
                    <a:spcPct val="0"/>
                  </a:spcBef>
                  <a:spcAft>
                    <a:spcPts val="600"/>
                  </a:spcAft>
                  <a:defRPr/>
                </a:pPr>
                <a:r>
                  <a:rPr lang="en-US" sz="1600" kern="0">
                    <a:solidFill>
                      <a:srgbClr val="000000"/>
                    </a:solidFill>
                    <a:latin typeface="Segoe UI Semibold"/>
                    <a:cs typeface="Segoe UI"/>
                  </a:rPr>
                  <a:t>Data import</a:t>
                </a:r>
                <a:endParaRPr lang="en-US" sz="1600" b="0" i="0" u="none" strike="noStrike" kern="0" cap="none" spc="0" normalizeH="0" baseline="0" noProof="0">
                  <a:ln>
                    <a:noFill/>
                  </a:ln>
                  <a:solidFill>
                    <a:srgbClr val="000000"/>
                  </a:solidFill>
                  <a:effectLst/>
                  <a:uLnTx/>
                  <a:uFillTx/>
                  <a:latin typeface="Segoe UI Semibold"/>
                  <a:cs typeface="Segoe UI" pitchFamily="34" charset="0"/>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err="1">
                    <a:ln>
                      <a:noFill/>
                    </a:ln>
                    <a:solidFill>
                      <a:srgbClr val="000000"/>
                    </a:solidFill>
                    <a:effectLst/>
                    <a:uLnTx/>
                    <a:uFillTx/>
                    <a:latin typeface="Segoe UI"/>
                    <a:ea typeface="+mn-ea"/>
                    <a:cs typeface="Segoe UI" pitchFamily="34" charset="0"/>
                  </a:rPr>
                  <a:t>OneLake</a:t>
                </a: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Blob Storage</a:t>
                </a:r>
                <a:endParaRPr lang="en-US" sz="1200" b="0" i="0" u="none" strike="noStrike" kern="0" cap="none" spc="0" normalizeH="0" baseline="0" noProof="0">
                  <a:ln>
                    <a:noFill/>
                  </a:ln>
                  <a:solidFill>
                    <a:srgbClr val="000000"/>
                  </a:solidFill>
                  <a:effectLst/>
                  <a:uLnTx/>
                  <a:uFillTx/>
                  <a:latin typeface="Segoe UI"/>
                  <a:cs typeface="Segoe UI"/>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ADLSv2</a:t>
                </a:r>
                <a:endParaRPr lang="en-US" sz="1200" b="0" i="0" u="none" strike="noStrike" kern="0" cap="none" spc="0" normalizeH="0" baseline="0" noProof="0">
                  <a:ln>
                    <a:noFill/>
                  </a:ln>
                  <a:solidFill>
                    <a:srgbClr val="000000"/>
                  </a:solidFill>
                  <a:effectLst/>
                  <a:uLnTx/>
                  <a:uFillTx/>
                  <a:latin typeface="Segoe UI"/>
                  <a:cs typeface="Segoe UI"/>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SQL DB</a:t>
                </a:r>
                <a:endParaRPr lang="en-US" sz="1200" b="0" i="0" u="none" strike="noStrike" kern="0" cap="none" spc="0" normalizeH="0" baseline="0" noProof="0">
                  <a:ln>
                    <a:noFill/>
                  </a:ln>
                  <a:solidFill>
                    <a:srgbClr val="000000"/>
                  </a:solidFill>
                  <a:effectLst/>
                  <a:uLnTx/>
                  <a:uFillTx/>
                  <a:latin typeface="Segoe UI"/>
                  <a:cs typeface="Segoe UI"/>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err="1">
                    <a:ln>
                      <a:noFill/>
                    </a:ln>
                    <a:solidFill>
                      <a:srgbClr val="000000"/>
                    </a:solidFill>
                    <a:effectLst/>
                    <a:uLnTx/>
                    <a:uFillTx/>
                    <a:latin typeface="Segoe UI"/>
                    <a:ea typeface="+mn-ea"/>
                    <a:cs typeface="Segoe UI" pitchFamily="34" charset="0"/>
                  </a:rPr>
                  <a:t>CosmosDB</a:t>
                </a: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ts val="600"/>
                  </a:spcAft>
                  <a:buClrTx/>
                  <a:buSzTx/>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Incremental </a:t>
                </a:r>
                <a:br>
                  <a:rPr lang="en-US" sz="1200" b="0" i="0" u="none" strike="noStrike" kern="0" cap="none" spc="0" normalizeH="0" baseline="0" noProof="0">
                    <a:ln>
                      <a:noFill/>
                    </a:ln>
                    <a:effectLst/>
                    <a:uLnTx/>
                    <a:uFillTx/>
                    <a:latin typeface="Segoe UI"/>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a:rPr>
                  <a:t>change tracking</a:t>
                </a:r>
                <a:endParaRPr lang="en-US" sz="1200" b="0" i="0" u="none" strike="noStrike" kern="0" cap="none" spc="0" normalizeH="0" baseline="0" noProof="0">
                  <a:ln>
                    <a:noFill/>
                  </a:ln>
                  <a:solidFill>
                    <a:srgbClr val="000000"/>
                  </a:solidFill>
                  <a:effectLst/>
                  <a:uLnTx/>
                  <a:uFillTx/>
                  <a:latin typeface="Segoe UI"/>
                  <a:cs typeface="Segoe UI"/>
                </a:endParaRPr>
              </a:p>
            </p:txBody>
          </p:sp>
        </p:grpSp>
        <p:sp>
          <p:nvSpPr>
            <p:cNvPr id="52" name="Graphic 39">
              <a:extLst>
                <a:ext uri="{FF2B5EF4-FFF2-40B4-BE49-F238E27FC236}">
                  <a16:creationId xmlns:a16="http://schemas.microsoft.com/office/drawing/2014/main" id="{247AD18B-BFF0-A83E-901F-509989610BB9}"/>
                </a:ext>
              </a:extLst>
            </p:cNvPr>
            <p:cNvSpPr>
              <a:spLocks/>
            </p:cNvSpPr>
            <p:nvPr/>
          </p:nvSpPr>
          <p:spPr>
            <a:xfrm>
              <a:off x="1378524" y="2130484"/>
              <a:ext cx="259200" cy="324000"/>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solidFill>
              <a:schemeClr val="bg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5" name="Group 54" descr="file format cracking">
            <a:extLst>
              <a:ext uri="{FF2B5EF4-FFF2-40B4-BE49-F238E27FC236}">
                <a16:creationId xmlns:a16="http://schemas.microsoft.com/office/drawing/2014/main" id="{BFD52FCD-7D99-6C89-0794-B7B0822A5564}"/>
              </a:ext>
            </a:extLst>
          </p:cNvPr>
          <p:cNvGrpSpPr/>
          <p:nvPr/>
        </p:nvGrpSpPr>
        <p:grpSpPr>
          <a:xfrm>
            <a:off x="2868215" y="1619252"/>
            <a:ext cx="1885951" cy="4649785"/>
            <a:chOff x="2868215" y="1619252"/>
            <a:chExt cx="1885951" cy="4649785"/>
          </a:xfrm>
        </p:grpSpPr>
        <p:grpSp>
          <p:nvGrpSpPr>
            <p:cNvPr id="27" name="Group 26">
              <a:extLst>
                <a:ext uri="{FF2B5EF4-FFF2-40B4-BE49-F238E27FC236}">
                  <a16:creationId xmlns:a16="http://schemas.microsoft.com/office/drawing/2014/main" id="{2590D56C-E88A-2772-F70F-CEB81711E7E1}"/>
                </a:ext>
              </a:extLst>
            </p:cNvPr>
            <p:cNvGrpSpPr/>
            <p:nvPr/>
          </p:nvGrpSpPr>
          <p:grpSpPr>
            <a:xfrm>
              <a:off x="2868215" y="1619252"/>
              <a:ext cx="1885951" cy="4649785"/>
              <a:chOff x="584199" y="1619252"/>
              <a:chExt cx="1885951" cy="4649785"/>
            </a:xfrm>
          </p:grpSpPr>
          <p:sp>
            <p:nvSpPr>
              <p:cNvPr id="28" name="Rounded Rectangle 27">
                <a:extLst>
                  <a:ext uri="{FF2B5EF4-FFF2-40B4-BE49-F238E27FC236}">
                    <a16:creationId xmlns:a16="http://schemas.microsoft.com/office/drawing/2014/main" id="{4A00852A-811E-4D0F-6933-AF1F15BCA7D7}"/>
                  </a:ext>
                </a:extLst>
              </p:cNvPr>
              <p:cNvSpPr/>
              <p:nvPr/>
            </p:nvSpPr>
            <p:spPr bwMode="auto">
              <a:xfrm>
                <a:off x="584199" y="1619252"/>
                <a:ext cx="1885951" cy="4649785"/>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 name="Oval 28">
                <a:extLst>
                  <a:ext uri="{FF2B5EF4-FFF2-40B4-BE49-F238E27FC236}">
                    <a16:creationId xmlns:a16="http://schemas.microsoft.com/office/drawing/2014/main" id="{225350DE-67E3-8133-79B8-304459789EA4}"/>
                  </a:ext>
                </a:extLst>
              </p:cNvPr>
              <p:cNvSpPr/>
              <p:nvPr/>
            </p:nvSpPr>
            <p:spPr bwMode="auto">
              <a:xfrm>
                <a:off x="1207355" y="1972665"/>
                <a:ext cx="639638" cy="639638"/>
              </a:xfrm>
              <a:prstGeom prst="ellipse">
                <a:avLst/>
              </a:prstGeom>
              <a:gradFill>
                <a:gsLst>
                  <a:gs pos="0">
                    <a:srgbClr val="C03BC4"/>
                  </a:gs>
                  <a:gs pos="80000">
                    <a:srgbClr val="0A74D4"/>
                  </a:gs>
                </a:gsLst>
                <a:path path="circle">
                  <a:fillToRect l="100000" t="100000"/>
                </a:path>
              </a:gradFill>
              <a:ln>
                <a:solidFill>
                  <a:schemeClr val="bg2">
                    <a:lumMod val="90000"/>
                  </a:schemeClr>
                </a:solid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0" name="TextBox 29">
                <a:extLst>
                  <a:ext uri="{FF2B5EF4-FFF2-40B4-BE49-F238E27FC236}">
                    <a16:creationId xmlns:a16="http://schemas.microsoft.com/office/drawing/2014/main" id="{B5B880AF-B5FF-3188-06B0-D3109BB85A4B}"/>
                  </a:ext>
                </a:extLst>
              </p:cNvPr>
              <p:cNvSpPr txBox="1"/>
              <p:nvPr/>
            </p:nvSpPr>
            <p:spPr>
              <a:xfrm>
                <a:off x="685782" y="2987266"/>
                <a:ext cx="1682784" cy="1554272"/>
              </a:xfrm>
              <a:prstGeom prst="rect">
                <a:avLst/>
              </a:prstGeom>
              <a:noFill/>
              <a:ln>
                <a:noFill/>
              </a:ln>
            </p:spPr>
            <p:txBody>
              <a:bodyPr wrap="square" lIns="91440" tIns="45720" rIns="91440" bIns="45720" anchor="t">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kern="0">
                    <a:solidFill>
                      <a:srgbClr val="000000"/>
                    </a:solidFill>
                    <a:latin typeface="Segoe UI Semibold"/>
                    <a:cs typeface="Segoe UI"/>
                  </a:rPr>
                  <a:t>Document</a:t>
                </a:r>
                <a:r>
                  <a:rPr kumimoji="0" lang="en-US" sz="1600" b="0" i="0" u="none" strike="noStrike" kern="0" cap="none" spc="0" normalizeH="0" baseline="0" noProof="0">
                    <a:ln>
                      <a:noFill/>
                    </a:ln>
                    <a:solidFill>
                      <a:srgbClr val="000000"/>
                    </a:solidFill>
                    <a:effectLst/>
                    <a:uLnTx/>
                    <a:uFillTx/>
                    <a:latin typeface="Segoe UI Semibold"/>
                    <a:ea typeface="+mn-ea"/>
                    <a:cs typeface="Segoe UI"/>
                  </a:rPr>
                  <a:t> cracking</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fr-FR" sz="1200" b="0" i="0" u="none" strike="noStrike" kern="0" cap="none" spc="0" normalizeH="0" baseline="0" noProof="0" err="1">
                    <a:ln>
                      <a:noFill/>
                    </a:ln>
                    <a:solidFill>
                      <a:srgbClr val="000000"/>
                    </a:solidFill>
                    <a:effectLst/>
                    <a:uLnTx/>
                    <a:uFillTx/>
                    <a:latin typeface="Segoe UI"/>
                    <a:ea typeface="+mn-ea"/>
                    <a:cs typeface="Segoe UI"/>
                  </a:rPr>
                  <a:t>PDFs</a:t>
                </a:r>
                <a:r>
                  <a:rPr kumimoji="0" lang="fr-FR" sz="1200" b="0" i="0" u="none" strike="noStrike" kern="0" cap="none" spc="0" normalizeH="0" baseline="0" noProof="0">
                    <a:ln>
                      <a:noFill/>
                    </a:ln>
                    <a:solidFill>
                      <a:srgbClr val="000000"/>
                    </a:solidFill>
                    <a:effectLst/>
                    <a:uLnTx/>
                    <a:uFillTx/>
                    <a:latin typeface="Segoe UI"/>
                    <a:ea typeface="+mn-ea"/>
                    <a:cs typeface="Segoe UI"/>
                  </a:rPr>
                  <a:t>, Office docs</a:t>
                </a:r>
                <a:endParaRPr lang="fr-FR" sz="1200" b="0" i="0" u="none" strike="noStrike" kern="0" cap="none" spc="0" normalizeH="0" baseline="0" noProof="0">
                  <a:ln>
                    <a:noFill/>
                  </a:ln>
                  <a:solidFill>
                    <a:srgbClr val="000000"/>
                  </a:solidFill>
                  <a:effectLst/>
                  <a:uLnTx/>
                  <a:uFillTx/>
                  <a:latin typeface="Segoe UI"/>
                  <a:cs typeface="Segoe UI"/>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fr-FR" sz="1200" b="0" i="0" u="none" strike="noStrike" kern="0" cap="none" spc="0" normalizeH="0" baseline="0" noProof="0">
                    <a:ln>
                      <a:noFill/>
                    </a:ln>
                    <a:solidFill>
                      <a:srgbClr val="000000"/>
                    </a:solidFill>
                    <a:effectLst/>
                    <a:uLnTx/>
                    <a:uFillTx/>
                    <a:latin typeface="Segoe UI"/>
                    <a:ea typeface="+mn-ea"/>
                    <a:cs typeface="Segoe UI"/>
                  </a:rPr>
                  <a:t>Image files</a:t>
                </a:r>
                <a:endParaRPr lang="fr-FR" sz="1200" b="0" i="0" u="none" strike="noStrike" kern="0" cap="none" spc="0" normalizeH="0" baseline="0" noProof="0">
                  <a:ln>
                    <a:noFill/>
                  </a:ln>
                  <a:solidFill>
                    <a:srgbClr val="000000"/>
                  </a:solidFill>
                  <a:effectLst/>
                  <a:uLnTx/>
                  <a:uFillTx/>
                  <a:latin typeface="Segoe UI"/>
                  <a:cs typeface="Segoe UI"/>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fr-FR" sz="1200" b="0" i="0" u="none" strike="noStrike" kern="0" cap="none" spc="0" normalizeH="0" baseline="0" noProof="0" err="1">
                    <a:ln>
                      <a:noFill/>
                    </a:ln>
                    <a:solidFill>
                      <a:srgbClr val="000000"/>
                    </a:solidFill>
                    <a:effectLst/>
                    <a:uLnTx/>
                    <a:uFillTx/>
                    <a:latin typeface="Segoe UI"/>
                    <a:ea typeface="+mn-ea"/>
                    <a:cs typeface="Segoe UI"/>
                  </a:rPr>
                  <a:t>Nested</a:t>
                </a:r>
                <a:r>
                  <a:rPr kumimoji="0" lang="fr-FR" sz="1200" b="0" i="0" u="none" strike="noStrike" kern="0" cap="none" spc="0" normalizeH="0" baseline="0" noProof="0">
                    <a:ln>
                      <a:noFill/>
                    </a:ln>
                    <a:solidFill>
                      <a:srgbClr val="000000"/>
                    </a:solidFill>
                    <a:effectLst/>
                    <a:uLnTx/>
                    <a:uFillTx/>
                    <a:latin typeface="Segoe UI"/>
                    <a:ea typeface="+mn-ea"/>
                    <a:cs typeface="Segoe UI"/>
                  </a:rPr>
                  <a:t> images in </a:t>
                </a:r>
                <a:r>
                  <a:rPr kumimoji="0" lang="fr-FR" sz="1200" b="0" i="0" u="none" strike="noStrike" kern="0" cap="none" spc="0" normalizeH="0" baseline="0" noProof="0" err="1">
                    <a:ln>
                      <a:noFill/>
                    </a:ln>
                    <a:solidFill>
                      <a:srgbClr val="000000"/>
                    </a:solidFill>
                    <a:effectLst/>
                    <a:uLnTx/>
                    <a:uFillTx/>
                    <a:latin typeface="Segoe UI"/>
                    <a:ea typeface="+mn-ea"/>
                    <a:cs typeface="Segoe UI"/>
                  </a:rPr>
                  <a:t>PDFs</a:t>
                </a:r>
                <a:r>
                  <a:rPr kumimoji="0" lang="fr-FR" sz="1200" b="0" i="0" u="none" strike="noStrike" kern="0" cap="none" spc="0" normalizeH="0" baseline="0" noProof="0">
                    <a:ln>
                      <a:noFill/>
                    </a:ln>
                    <a:solidFill>
                      <a:srgbClr val="000000"/>
                    </a:solidFill>
                    <a:effectLst/>
                    <a:uLnTx/>
                    <a:uFillTx/>
                    <a:latin typeface="Segoe UI"/>
                    <a:ea typeface="+mn-ea"/>
                    <a:cs typeface="Segoe UI"/>
                  </a:rPr>
                  <a:t>, Office docs</a:t>
                </a:r>
                <a:endParaRPr lang="fr-FR" sz="1200" b="0" i="0" u="none" strike="noStrike" kern="0" cap="none" spc="0" normalizeH="0" baseline="0" noProof="0">
                  <a:ln>
                    <a:noFill/>
                  </a:ln>
                  <a:solidFill>
                    <a:srgbClr val="000000"/>
                  </a:solidFill>
                  <a:effectLst/>
                  <a:uLnTx/>
                  <a:uFillTx/>
                  <a:latin typeface="Segoe UI"/>
                  <a:cs typeface="Segoe UI"/>
                </a:endParaRPr>
              </a:p>
            </p:txBody>
          </p:sp>
        </p:grpSp>
        <p:sp>
          <p:nvSpPr>
            <p:cNvPr id="53" name="Freeform: Shape 68">
              <a:extLst>
                <a:ext uri="{FF2B5EF4-FFF2-40B4-BE49-F238E27FC236}">
                  <a16:creationId xmlns:a16="http://schemas.microsoft.com/office/drawing/2014/main" id="{1BBF2DE8-569D-9E5F-333E-4C0469485BAC}"/>
                </a:ext>
              </a:extLst>
            </p:cNvPr>
            <p:cNvSpPr>
              <a:spLocks noChangeAspect="1"/>
            </p:cNvSpPr>
            <p:nvPr/>
          </p:nvSpPr>
          <p:spPr>
            <a:xfrm>
              <a:off x="3681590" y="2130484"/>
              <a:ext cx="259201" cy="324000"/>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solidFill>
              <a:schemeClr val="bg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6" name="Group 55" descr="Chunking">
            <a:extLst>
              <a:ext uri="{FF2B5EF4-FFF2-40B4-BE49-F238E27FC236}">
                <a16:creationId xmlns:a16="http://schemas.microsoft.com/office/drawing/2014/main" id="{317402F0-DB6C-2402-63B4-8B0332DC048C}"/>
              </a:ext>
            </a:extLst>
          </p:cNvPr>
          <p:cNvGrpSpPr/>
          <p:nvPr/>
        </p:nvGrpSpPr>
        <p:grpSpPr>
          <a:xfrm>
            <a:off x="5152231" y="1619252"/>
            <a:ext cx="1885951" cy="4649785"/>
            <a:chOff x="5152231" y="1619252"/>
            <a:chExt cx="1885951" cy="4649785"/>
          </a:xfrm>
        </p:grpSpPr>
        <p:grpSp>
          <p:nvGrpSpPr>
            <p:cNvPr id="31" name="Group 30">
              <a:extLst>
                <a:ext uri="{FF2B5EF4-FFF2-40B4-BE49-F238E27FC236}">
                  <a16:creationId xmlns:a16="http://schemas.microsoft.com/office/drawing/2014/main" id="{AEBA0D89-EB10-153B-8177-728C4DEEA9BA}"/>
                </a:ext>
              </a:extLst>
            </p:cNvPr>
            <p:cNvGrpSpPr/>
            <p:nvPr/>
          </p:nvGrpSpPr>
          <p:grpSpPr>
            <a:xfrm>
              <a:off x="5152231" y="1619252"/>
              <a:ext cx="1885951" cy="4649785"/>
              <a:chOff x="584199" y="1619252"/>
              <a:chExt cx="1885951" cy="4649785"/>
            </a:xfrm>
          </p:grpSpPr>
          <p:sp>
            <p:nvSpPr>
              <p:cNvPr id="32" name="Rounded Rectangle 31">
                <a:extLst>
                  <a:ext uri="{FF2B5EF4-FFF2-40B4-BE49-F238E27FC236}">
                    <a16:creationId xmlns:a16="http://schemas.microsoft.com/office/drawing/2014/main" id="{7A038812-3748-1FBC-1A12-D9373ACA0862}"/>
                  </a:ext>
                </a:extLst>
              </p:cNvPr>
              <p:cNvSpPr/>
              <p:nvPr/>
            </p:nvSpPr>
            <p:spPr bwMode="auto">
              <a:xfrm>
                <a:off x="584199" y="1619252"/>
                <a:ext cx="1885951" cy="4649785"/>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Oval 32">
                <a:extLst>
                  <a:ext uri="{FF2B5EF4-FFF2-40B4-BE49-F238E27FC236}">
                    <a16:creationId xmlns:a16="http://schemas.microsoft.com/office/drawing/2014/main" id="{7CA104F0-BB43-194C-C4BB-7397F4723904}"/>
                  </a:ext>
                </a:extLst>
              </p:cNvPr>
              <p:cNvSpPr/>
              <p:nvPr/>
            </p:nvSpPr>
            <p:spPr bwMode="auto">
              <a:xfrm>
                <a:off x="1208149" y="1972665"/>
                <a:ext cx="639638" cy="639638"/>
              </a:xfrm>
              <a:prstGeom prst="ellipse">
                <a:avLst/>
              </a:prstGeom>
              <a:gradFill>
                <a:gsLst>
                  <a:gs pos="0">
                    <a:srgbClr val="C03BC4"/>
                  </a:gs>
                  <a:gs pos="80000">
                    <a:srgbClr val="0A74D4"/>
                  </a:gs>
                </a:gsLst>
                <a:path path="circle">
                  <a:fillToRect l="100000" t="100000"/>
                </a:path>
              </a:gra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4" name="TextBox 33">
                <a:extLst>
                  <a:ext uri="{FF2B5EF4-FFF2-40B4-BE49-F238E27FC236}">
                    <a16:creationId xmlns:a16="http://schemas.microsoft.com/office/drawing/2014/main" id="{CD1DCD47-D86C-F135-C29B-25E877ECF9D2}"/>
                  </a:ext>
                </a:extLst>
              </p:cNvPr>
              <p:cNvSpPr txBox="1"/>
              <p:nvPr/>
            </p:nvSpPr>
            <p:spPr>
              <a:xfrm>
                <a:off x="720751" y="3062538"/>
                <a:ext cx="1682784" cy="1600438"/>
              </a:xfrm>
              <a:prstGeom prst="rect">
                <a:avLst/>
              </a:prstGeom>
              <a:noFill/>
              <a:ln>
                <a:noFill/>
              </a:ln>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Chunking</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Split text</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into passages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(for text portions)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Propagate document metadata</a:t>
                </a:r>
              </a:p>
            </p:txBody>
          </p:sp>
        </p:grpSp>
        <p:sp>
          <p:nvSpPr>
            <p:cNvPr id="51" name="Graphic 36">
              <a:extLst>
                <a:ext uri="{FF2B5EF4-FFF2-40B4-BE49-F238E27FC236}">
                  <a16:creationId xmlns:a16="http://schemas.microsoft.com/office/drawing/2014/main" id="{4E17B46F-6B70-C890-2B18-D2CCB4B3B932}"/>
                </a:ext>
              </a:extLst>
            </p:cNvPr>
            <p:cNvSpPr>
              <a:spLocks noChangeAspect="1"/>
            </p:cNvSpPr>
            <p:nvPr/>
          </p:nvSpPr>
          <p:spPr>
            <a:xfrm>
              <a:off x="5934016" y="2130484"/>
              <a:ext cx="323969" cy="324000"/>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solidFill>
              <a:schemeClr val="bg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9" name="Group 58" descr="Vectorization">
            <a:extLst>
              <a:ext uri="{FF2B5EF4-FFF2-40B4-BE49-F238E27FC236}">
                <a16:creationId xmlns:a16="http://schemas.microsoft.com/office/drawing/2014/main" id="{D8CCFA07-B278-5D5E-A0E7-E1E2F80A3448}"/>
              </a:ext>
            </a:extLst>
          </p:cNvPr>
          <p:cNvGrpSpPr/>
          <p:nvPr/>
        </p:nvGrpSpPr>
        <p:grpSpPr>
          <a:xfrm>
            <a:off x="7436247" y="1619252"/>
            <a:ext cx="1885951" cy="4649785"/>
            <a:chOff x="7436247" y="1619252"/>
            <a:chExt cx="1885951" cy="4649785"/>
          </a:xfrm>
        </p:grpSpPr>
        <p:grpSp>
          <p:nvGrpSpPr>
            <p:cNvPr id="35" name="Group 34">
              <a:extLst>
                <a:ext uri="{FF2B5EF4-FFF2-40B4-BE49-F238E27FC236}">
                  <a16:creationId xmlns:a16="http://schemas.microsoft.com/office/drawing/2014/main" id="{A2989302-494C-D3F9-1A29-9683698E6079}"/>
                </a:ext>
              </a:extLst>
            </p:cNvPr>
            <p:cNvGrpSpPr/>
            <p:nvPr/>
          </p:nvGrpSpPr>
          <p:grpSpPr>
            <a:xfrm>
              <a:off x="7436247" y="1619252"/>
              <a:ext cx="1885951" cy="4649785"/>
              <a:chOff x="584199" y="1619252"/>
              <a:chExt cx="1885951" cy="4649785"/>
            </a:xfrm>
          </p:grpSpPr>
          <p:sp>
            <p:nvSpPr>
              <p:cNvPr id="36" name="Rounded Rectangle 35">
                <a:extLst>
                  <a:ext uri="{FF2B5EF4-FFF2-40B4-BE49-F238E27FC236}">
                    <a16:creationId xmlns:a16="http://schemas.microsoft.com/office/drawing/2014/main" id="{29FBD68A-5E8B-6770-3B7A-6EA275F89A0C}"/>
                  </a:ext>
                </a:extLst>
              </p:cNvPr>
              <p:cNvSpPr/>
              <p:nvPr/>
            </p:nvSpPr>
            <p:spPr bwMode="auto">
              <a:xfrm>
                <a:off x="584199" y="1619252"/>
                <a:ext cx="1885951" cy="4649785"/>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Oval 36">
                <a:extLst>
                  <a:ext uri="{FF2B5EF4-FFF2-40B4-BE49-F238E27FC236}">
                    <a16:creationId xmlns:a16="http://schemas.microsoft.com/office/drawing/2014/main" id="{E5AE09EA-CA7B-42D7-7737-F649ABECE6B7}"/>
                  </a:ext>
                </a:extLst>
              </p:cNvPr>
              <p:cNvSpPr/>
              <p:nvPr/>
            </p:nvSpPr>
            <p:spPr bwMode="auto">
              <a:xfrm>
                <a:off x="1159731" y="1972788"/>
                <a:ext cx="639638" cy="639638"/>
              </a:xfrm>
              <a:prstGeom prst="ellipse">
                <a:avLst/>
              </a:prstGeom>
              <a:gradFill>
                <a:gsLst>
                  <a:gs pos="0">
                    <a:srgbClr val="C03BC4"/>
                  </a:gs>
                  <a:gs pos="80000">
                    <a:srgbClr val="0A74D4"/>
                  </a:gs>
                </a:gsLst>
                <a:path path="circle">
                  <a:fillToRect l="100000" t="100000"/>
                </a:path>
              </a:gradFill>
              <a:ln>
                <a:solidFill>
                  <a:schemeClr val="bg2">
                    <a:lumMod val="90000"/>
                  </a:schemeClr>
                </a:solid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8" name="TextBox 37">
                <a:extLst>
                  <a:ext uri="{FF2B5EF4-FFF2-40B4-BE49-F238E27FC236}">
                    <a16:creationId xmlns:a16="http://schemas.microsoft.com/office/drawing/2014/main" id="{F4014F15-9675-BE57-9D82-C805AA5ABC50}"/>
                  </a:ext>
                </a:extLst>
              </p:cNvPr>
              <p:cNvSpPr txBox="1"/>
              <p:nvPr/>
            </p:nvSpPr>
            <p:spPr>
              <a:xfrm>
                <a:off x="687370" y="3062538"/>
                <a:ext cx="1682784" cy="1731243"/>
              </a:xfrm>
              <a:prstGeom prst="rect">
                <a:avLst/>
              </a:prstGeom>
              <a:noFill/>
              <a:ln>
                <a:noFill/>
              </a:ln>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Vectorization</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Image → vector </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Text → vector </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Embeddings from OpenAI, AI Vision,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or custom models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sp>
          <p:nvSpPr>
            <p:cNvPr id="50" name="Graphic 34">
              <a:extLst>
                <a:ext uri="{FF2B5EF4-FFF2-40B4-BE49-F238E27FC236}">
                  <a16:creationId xmlns:a16="http://schemas.microsoft.com/office/drawing/2014/main" id="{A89666F5-2CC7-1047-C651-6168C04A6FEA}"/>
                </a:ext>
              </a:extLst>
            </p:cNvPr>
            <p:cNvSpPr>
              <a:spLocks noChangeAspect="1"/>
            </p:cNvSpPr>
            <p:nvPr/>
          </p:nvSpPr>
          <p:spPr>
            <a:xfrm rot="16200000">
              <a:off x="8169722" y="2130607"/>
              <a:ext cx="323753" cy="324000"/>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solidFill>
              <a:schemeClr val="bg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Semibold"/>
                <a:ea typeface="+mn-ea"/>
                <a:cs typeface="Segoe UI" pitchFamily="34" charset="0"/>
              </a:endParaRPr>
            </a:p>
          </p:txBody>
        </p:sp>
      </p:grpSp>
      <p:grpSp>
        <p:nvGrpSpPr>
          <p:cNvPr id="39" name="Group 38" descr="indexing">
            <a:extLst>
              <a:ext uri="{FF2B5EF4-FFF2-40B4-BE49-F238E27FC236}">
                <a16:creationId xmlns:a16="http://schemas.microsoft.com/office/drawing/2014/main" id="{377471D5-A45E-5F18-E83C-C8C63629C47F}"/>
              </a:ext>
            </a:extLst>
          </p:cNvPr>
          <p:cNvGrpSpPr/>
          <p:nvPr/>
        </p:nvGrpSpPr>
        <p:grpSpPr>
          <a:xfrm>
            <a:off x="9720262" y="1619252"/>
            <a:ext cx="1885951" cy="4649785"/>
            <a:chOff x="584199" y="1619252"/>
            <a:chExt cx="1885951" cy="4649785"/>
          </a:xfrm>
        </p:grpSpPr>
        <p:sp>
          <p:nvSpPr>
            <p:cNvPr id="40" name="Rounded Rectangle 39">
              <a:extLst>
                <a:ext uri="{FF2B5EF4-FFF2-40B4-BE49-F238E27FC236}">
                  <a16:creationId xmlns:a16="http://schemas.microsoft.com/office/drawing/2014/main" id="{B308075A-B942-E317-010E-4ADCF293C8BB}"/>
                </a:ext>
              </a:extLst>
            </p:cNvPr>
            <p:cNvSpPr/>
            <p:nvPr/>
          </p:nvSpPr>
          <p:spPr bwMode="auto">
            <a:xfrm>
              <a:off x="584199" y="1619252"/>
              <a:ext cx="1885951" cy="4649785"/>
            </a:xfrm>
            <a:prstGeom prst="roundRect">
              <a:avLst>
                <a:gd name="adj" fmla="val 9109"/>
              </a:avLst>
            </a:prstGeom>
            <a:noFill/>
            <a:ln w="12700" cap="rnd">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Oval 40">
              <a:extLst>
                <a:ext uri="{FF2B5EF4-FFF2-40B4-BE49-F238E27FC236}">
                  <a16:creationId xmlns:a16="http://schemas.microsoft.com/office/drawing/2014/main" id="{84BE5F25-6980-EBCA-DC99-5E5D88E1E2DE}"/>
                </a:ext>
              </a:extLst>
            </p:cNvPr>
            <p:cNvSpPr/>
            <p:nvPr/>
          </p:nvSpPr>
          <p:spPr bwMode="auto">
            <a:xfrm>
              <a:off x="1156527" y="1918605"/>
              <a:ext cx="639638" cy="639638"/>
            </a:xfrm>
            <a:prstGeom prst="ellipse">
              <a:avLst/>
            </a:prstGeom>
            <a:gradFill>
              <a:gsLst>
                <a:gs pos="0">
                  <a:srgbClr val="C03BC4">
                    <a:alpha val="97000"/>
                  </a:srgbClr>
                </a:gs>
                <a:gs pos="80000">
                  <a:srgbClr val="0A74D4"/>
                </a:gs>
              </a:gsLst>
              <a:path path="circle">
                <a:fillToRect l="100000" t="100000"/>
              </a:path>
            </a:gradFill>
            <a:ln>
              <a:solidFill>
                <a:schemeClr val="bg2">
                  <a:lumMod val="90000"/>
                </a:schemeClr>
              </a:solid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2" name="TextBox 41">
              <a:extLst>
                <a:ext uri="{FF2B5EF4-FFF2-40B4-BE49-F238E27FC236}">
                  <a16:creationId xmlns:a16="http://schemas.microsoft.com/office/drawing/2014/main" id="{7A6116D3-31B3-DA6C-54FA-5EF407ECE92A}"/>
                </a:ext>
              </a:extLst>
            </p:cNvPr>
            <p:cNvSpPr txBox="1"/>
            <p:nvPr/>
          </p:nvSpPr>
          <p:spPr>
            <a:xfrm>
              <a:off x="692104" y="3062538"/>
              <a:ext cx="1682784" cy="1361911"/>
            </a:xfrm>
            <a:prstGeom prst="rect">
              <a:avLst/>
            </a:prstGeom>
            <a:noFill/>
            <a:ln>
              <a:noFill/>
            </a:ln>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Indexing</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Document index</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Chunk index</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Both</a:t>
              </a:r>
            </a:p>
            <a:p>
              <a:pPr marL="174625" marR="0" lvl="0" indent="-174625" algn="l" defTabSz="932472" rtl="0" eaLnBrk="1" fontAlgn="base" latinLnBrk="0" hangingPunct="1">
                <a:lnSpc>
                  <a:spcPct val="100000"/>
                </a:lnSpc>
                <a:spcBef>
                  <a:spcPct val="0"/>
                </a:spcBef>
                <a:spcAft>
                  <a:spcPts val="600"/>
                </a:spcAft>
                <a:buClrTx/>
                <a:buSzTx/>
                <a:buFont typeface="Segoe UI" panose="020B0502040204020203" pitchFamily="34" charset="0"/>
                <a:buChar char="+"/>
                <a:tabLst/>
                <a:defRPr/>
              </a:pPr>
              <a:endParaRPr kumimoji="0" lang="en-US" sz="105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cxnSp>
        <p:nvCxnSpPr>
          <p:cNvPr id="60" name="Straight Arrow Connector 59">
            <a:extLst>
              <a:ext uri="{FF2B5EF4-FFF2-40B4-BE49-F238E27FC236}">
                <a16:creationId xmlns:a16="http://schemas.microsoft.com/office/drawing/2014/main" id="{CB836223-51B8-7110-684F-9AA382ADA503}"/>
              </a:ext>
              <a:ext uri="{C183D7F6-B498-43B3-948B-1728B52AA6E4}">
                <adec:decorative xmlns:adec="http://schemas.microsoft.com/office/drawing/2017/decorative" val="1"/>
              </a:ext>
            </a:extLst>
          </p:cNvPr>
          <p:cNvCxnSpPr>
            <a:cxnSpLocks/>
          </p:cNvCxnSpPr>
          <p:nvPr/>
        </p:nvCxnSpPr>
        <p:spPr>
          <a:xfrm>
            <a:off x="2526076" y="3977273"/>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cxnSp>
        <p:nvCxnSpPr>
          <p:cNvPr id="63" name="Straight Arrow Connector 62">
            <a:extLst>
              <a:ext uri="{FF2B5EF4-FFF2-40B4-BE49-F238E27FC236}">
                <a16:creationId xmlns:a16="http://schemas.microsoft.com/office/drawing/2014/main" id="{1AD9F87B-CECD-C397-FA59-3CD0AF69537B}"/>
              </a:ext>
              <a:ext uri="{C183D7F6-B498-43B3-948B-1728B52AA6E4}">
                <adec:decorative xmlns:adec="http://schemas.microsoft.com/office/drawing/2017/decorative" val="1"/>
              </a:ext>
            </a:extLst>
          </p:cNvPr>
          <p:cNvCxnSpPr>
            <a:cxnSpLocks/>
          </p:cNvCxnSpPr>
          <p:nvPr/>
        </p:nvCxnSpPr>
        <p:spPr>
          <a:xfrm>
            <a:off x="4810092" y="3977273"/>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cxnSp>
        <p:nvCxnSpPr>
          <p:cNvPr id="64" name="Straight Arrow Connector 63">
            <a:extLst>
              <a:ext uri="{FF2B5EF4-FFF2-40B4-BE49-F238E27FC236}">
                <a16:creationId xmlns:a16="http://schemas.microsoft.com/office/drawing/2014/main" id="{A2370A45-B5A6-C688-79B1-32E2600A76A3}"/>
              </a:ext>
              <a:ext uri="{C183D7F6-B498-43B3-948B-1728B52AA6E4}">
                <adec:decorative xmlns:adec="http://schemas.microsoft.com/office/drawing/2017/decorative" val="1"/>
              </a:ext>
            </a:extLst>
          </p:cNvPr>
          <p:cNvCxnSpPr>
            <a:cxnSpLocks/>
          </p:cNvCxnSpPr>
          <p:nvPr/>
        </p:nvCxnSpPr>
        <p:spPr>
          <a:xfrm>
            <a:off x="7094108" y="3977273"/>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cxnSp>
        <p:nvCxnSpPr>
          <p:cNvPr id="65" name="Straight Arrow Connector 64">
            <a:extLst>
              <a:ext uri="{FF2B5EF4-FFF2-40B4-BE49-F238E27FC236}">
                <a16:creationId xmlns:a16="http://schemas.microsoft.com/office/drawing/2014/main" id="{3DFB3732-256E-6F29-BB5F-2EDD00A314CD}"/>
              </a:ext>
              <a:ext uri="{C183D7F6-B498-43B3-948B-1728B52AA6E4}">
                <adec:decorative xmlns:adec="http://schemas.microsoft.com/office/drawing/2017/decorative" val="1"/>
              </a:ext>
            </a:extLst>
          </p:cNvPr>
          <p:cNvCxnSpPr>
            <a:cxnSpLocks/>
          </p:cNvCxnSpPr>
          <p:nvPr/>
        </p:nvCxnSpPr>
        <p:spPr>
          <a:xfrm>
            <a:off x="9378124" y="3977273"/>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grpSp>
        <p:nvGrpSpPr>
          <p:cNvPr id="10" name="Group 9">
            <a:extLst>
              <a:ext uri="{FF2B5EF4-FFF2-40B4-BE49-F238E27FC236}">
                <a16:creationId xmlns:a16="http://schemas.microsoft.com/office/drawing/2014/main" id="{67ADA432-D8AF-1B0E-E09F-5649F5B82FB6}"/>
              </a:ext>
              <a:ext uri="{C183D7F6-B498-43B3-948B-1728B52AA6E4}">
                <adec:decorative xmlns:adec="http://schemas.microsoft.com/office/drawing/2017/decorative" val="1"/>
              </a:ext>
            </a:extLst>
          </p:cNvPr>
          <p:cNvGrpSpPr/>
          <p:nvPr/>
        </p:nvGrpSpPr>
        <p:grpSpPr>
          <a:xfrm>
            <a:off x="10417865" y="2040424"/>
            <a:ext cx="395611" cy="396000"/>
            <a:chOff x="10462433" y="3384789"/>
            <a:chExt cx="395611" cy="396000"/>
          </a:xfrm>
        </p:grpSpPr>
        <p:pic>
          <p:nvPicPr>
            <p:cNvPr id="57" name="Graphic 437806336">
              <a:extLst>
                <a:ext uri="{FF2B5EF4-FFF2-40B4-BE49-F238E27FC236}">
                  <a16:creationId xmlns:a16="http://schemas.microsoft.com/office/drawing/2014/main" id="{1B1945A7-12CC-B2B8-DE8D-C01D3AAD60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62433" y="3384789"/>
              <a:ext cx="395611" cy="396000"/>
            </a:xfrm>
            <a:prstGeom prst="rect">
              <a:avLst/>
            </a:prstGeom>
          </p:spPr>
        </p:pic>
        <p:sp>
          <p:nvSpPr>
            <p:cNvPr id="8" name="Graphic 7">
              <a:extLst>
                <a:ext uri="{FF2B5EF4-FFF2-40B4-BE49-F238E27FC236}">
                  <a16:creationId xmlns:a16="http://schemas.microsoft.com/office/drawing/2014/main" id="{0BC86946-CB22-B6E1-EA6C-AD56F8233495}"/>
                </a:ext>
                <a:ext uri="{C183D7F6-B498-43B3-948B-1728B52AA6E4}">
                  <adec:decorative xmlns:adec="http://schemas.microsoft.com/office/drawing/2017/decorative" val="1"/>
                </a:ext>
              </a:extLst>
            </p:cNvPr>
            <p:cNvSpPr/>
            <p:nvPr/>
          </p:nvSpPr>
          <p:spPr>
            <a:xfrm rot="5400000">
              <a:off x="10569005" y="3498077"/>
              <a:ext cx="175944" cy="175946"/>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endParaRPr>
            </a:p>
          </p:txBody>
        </p:sp>
      </p:grpSp>
      <p:sp>
        <p:nvSpPr>
          <p:cNvPr id="13" name="Flowchart: Terminator 12">
            <a:extLst>
              <a:ext uri="{FF2B5EF4-FFF2-40B4-BE49-F238E27FC236}">
                <a16:creationId xmlns:a16="http://schemas.microsoft.com/office/drawing/2014/main" id="{99B3BE5E-8C12-5711-8379-862993534773}"/>
              </a:ext>
            </a:extLst>
          </p:cNvPr>
          <p:cNvSpPr/>
          <p:nvPr/>
        </p:nvSpPr>
        <p:spPr bwMode="auto">
          <a:xfrm>
            <a:off x="8687691" y="520067"/>
            <a:ext cx="2916046" cy="673356"/>
          </a:xfrm>
          <a:prstGeom prst="flowChartTerminator">
            <a:avLst/>
          </a:prstGeom>
          <a:gradFill>
            <a:gsLst>
              <a:gs pos="0">
                <a:srgbClr val="C03BC4"/>
              </a:gs>
              <a:gs pos="80000">
                <a:srgbClr val="0A74D4"/>
              </a:gs>
            </a:gsLst>
            <a:path path="circle">
              <a:fillToRect l="100000" t="100000"/>
            </a:path>
          </a:gradFill>
          <a:ln>
            <a:solidFill>
              <a:schemeClr val="bg2">
                <a:lumMod val="90000"/>
              </a:schemeClr>
            </a:solid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Generally available</a:t>
            </a:r>
          </a:p>
        </p:txBody>
      </p:sp>
    </p:spTree>
    <p:extLst>
      <p:ext uri="{BB962C8B-B14F-4D97-AF65-F5344CB8AC3E}">
        <p14:creationId xmlns:p14="http://schemas.microsoft.com/office/powerpoint/2010/main" val="1968292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42" presetClass="path" presetSubtype="0" decel="100000" fill="hold" nodeType="withEffect">
                                  <p:stCondLst>
                                    <p:cond delay="0"/>
                                  </p:stCondLst>
                                  <p:childTnLst>
                                    <p:animMotion origin="layout" path="M -4.16667E-7 -2.22222E-6 L -4.16667E-7 0.03542 " pathEditMode="relative" rAng="0" ptsTypes="AA">
                                      <p:cBhvr>
                                        <p:cTn id="9" dur="500" spd="-100000" fill="hold"/>
                                        <p:tgtEl>
                                          <p:spTgt spid="5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nodeType="withEffect">
                                  <p:stCondLst>
                                    <p:cond delay="0"/>
                                  </p:stCondLst>
                                  <p:childTnLst>
                                    <p:animMotion origin="layout" path="M -4.58333E-6 -1.85185E-6 L -4.58333E-6 0.03542 " pathEditMode="relative" rAng="0" ptsTypes="AA">
                                      <p:cBhvr>
                                        <p:cTn id="14" dur="500" spd="-100000" fill="hold"/>
                                        <p:tgtEl>
                                          <p:spTgt spid="60"/>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nodeType="withEffect">
                                  <p:stCondLst>
                                    <p:cond delay="0"/>
                                  </p:stCondLst>
                                  <p:childTnLst>
                                    <p:animMotion origin="layout" path="M -4.58333E-6 -1.85185E-6 L -4.58333E-6 0.03542 " pathEditMode="relative" rAng="0" ptsTypes="AA">
                                      <p:cBhvr>
                                        <p:cTn id="19" dur="500" spd="-100000" fill="hold"/>
                                        <p:tgtEl>
                                          <p:spTgt spid="55"/>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42" presetClass="path" presetSubtype="0" decel="100000" fill="hold" nodeType="withEffect">
                                  <p:stCondLst>
                                    <p:cond delay="0"/>
                                  </p:stCondLst>
                                  <p:childTnLst>
                                    <p:animMotion origin="layout" path="M -4.58333E-6 -1.85185E-6 L -4.58333E-6 0.03542 " pathEditMode="relative" rAng="0" ptsTypes="AA">
                                      <p:cBhvr>
                                        <p:cTn id="24" dur="500" spd="-100000" fill="hold"/>
                                        <p:tgtEl>
                                          <p:spTgt spid="63"/>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42" presetClass="path" presetSubtype="0" decel="100000" fill="hold" nodeType="withEffect">
                                  <p:stCondLst>
                                    <p:cond delay="0"/>
                                  </p:stCondLst>
                                  <p:childTnLst>
                                    <p:animMotion origin="layout" path="M -4.58333E-6 -1.85185E-6 L -4.58333E-6 0.03542 " pathEditMode="relative" rAng="0" ptsTypes="AA">
                                      <p:cBhvr>
                                        <p:cTn id="29" dur="500" spd="-100000" fill="hold"/>
                                        <p:tgtEl>
                                          <p:spTgt spid="56"/>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par>
                                <p:cTn id="33" presetID="42" presetClass="path" presetSubtype="0" decel="100000" fill="hold" nodeType="withEffect">
                                  <p:stCondLst>
                                    <p:cond delay="0"/>
                                  </p:stCondLst>
                                  <p:childTnLst>
                                    <p:animMotion origin="layout" path="M -4.58333E-6 -1.85185E-6 L -4.58333E-6 0.03542 " pathEditMode="relative" rAng="0" ptsTypes="AA">
                                      <p:cBhvr>
                                        <p:cTn id="34" dur="500" spd="-100000" fill="hold"/>
                                        <p:tgtEl>
                                          <p:spTgt spid="64"/>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42" presetClass="path" presetSubtype="0" decel="100000" fill="hold" nodeType="withEffect">
                                  <p:stCondLst>
                                    <p:cond delay="0"/>
                                  </p:stCondLst>
                                  <p:childTnLst>
                                    <p:animMotion origin="layout" path="M -4.58333E-6 -1.85185E-6 L -4.58333E-6 0.03542 " pathEditMode="relative" rAng="0" ptsTypes="AA">
                                      <p:cBhvr>
                                        <p:cTn id="39" dur="500" spd="-100000" fill="hold"/>
                                        <p:tgtEl>
                                          <p:spTgt spid="59"/>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42" presetClass="path" presetSubtype="0" decel="100000" fill="hold" nodeType="withEffect">
                                  <p:stCondLst>
                                    <p:cond delay="0"/>
                                  </p:stCondLst>
                                  <p:childTnLst>
                                    <p:animMotion origin="layout" path="M -4.58333E-6 -1.85185E-6 L -4.58333E-6 0.03542 " pathEditMode="relative" rAng="0" ptsTypes="AA">
                                      <p:cBhvr>
                                        <p:cTn id="44" dur="500" spd="-100000" fill="hold"/>
                                        <p:tgtEl>
                                          <p:spTgt spid="6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588264" y="304800"/>
            <a:ext cx="3914464" cy="1107996"/>
          </a:xfrm>
        </p:spPr>
        <p:txBody>
          <a:bodyPr/>
          <a:lstStyle/>
          <a:p>
            <a:r>
              <a:rPr lang="en-US" sz="3600"/>
              <a:t>Integrated vectorization</a:t>
            </a:r>
          </a:p>
        </p:txBody>
      </p:sp>
      <p:sp>
        <p:nvSpPr>
          <p:cNvPr id="9" name="Flowchart: Terminator 8">
            <a:extLst>
              <a:ext uri="{FF2B5EF4-FFF2-40B4-BE49-F238E27FC236}">
                <a16:creationId xmlns:a16="http://schemas.microsoft.com/office/drawing/2014/main" id="{8D691464-14A4-EAAB-4F5B-7404957D5DFA}"/>
              </a:ext>
            </a:extLst>
          </p:cNvPr>
          <p:cNvSpPr/>
          <p:nvPr/>
        </p:nvSpPr>
        <p:spPr bwMode="auto">
          <a:xfrm>
            <a:off x="9094743" y="936187"/>
            <a:ext cx="2950127" cy="673356"/>
          </a:xfrm>
          <a:prstGeom prst="flowChartTerminator">
            <a:avLst/>
          </a:prstGeom>
          <a:gradFill>
            <a:gsLst>
              <a:gs pos="0">
                <a:srgbClr val="C03BC4"/>
              </a:gs>
              <a:gs pos="80000">
                <a:srgbClr val="0A74D4"/>
              </a:gs>
            </a:gsLst>
            <a:path path="circle">
              <a:fillToRect l="100000" t="100000"/>
            </a:path>
          </a:gra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Generally available</a:t>
            </a:r>
          </a:p>
        </p:txBody>
      </p:sp>
      <p:sp>
        <p:nvSpPr>
          <p:cNvPr id="17" name="TextBox 16">
            <a:extLst>
              <a:ext uri="{FF2B5EF4-FFF2-40B4-BE49-F238E27FC236}">
                <a16:creationId xmlns:a16="http://schemas.microsoft.com/office/drawing/2014/main" id="{227CA447-1F85-A8BD-4C35-8A9415B4496B}"/>
              </a:ext>
            </a:extLst>
          </p:cNvPr>
          <p:cNvSpPr txBox="1"/>
          <p:nvPr/>
        </p:nvSpPr>
        <p:spPr>
          <a:xfrm>
            <a:off x="582168" y="2040032"/>
            <a:ext cx="4289635" cy="338554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a:t>Simplifies development for RAG apps, enhancing efficiency​</a:t>
            </a:r>
          </a:p>
          <a:p>
            <a:pPr marL="342900" indent="-342900">
              <a:buFont typeface="Arial" panose="020B0604020202020204" pitchFamily="34" charset="0"/>
              <a:buChar char="•"/>
            </a:pPr>
            <a:r>
              <a:rPr lang="en-US" sz="2000"/>
              <a:t>Utilizes Azure OpenAI embedding models out of the box during data processing at indexing and query time​</a:t>
            </a:r>
          </a:p>
          <a:p>
            <a:pPr marL="342900" indent="-342900">
              <a:buFont typeface="Arial" panose="020B0604020202020204" pitchFamily="34" charset="0"/>
              <a:buChar char="•"/>
            </a:pPr>
            <a:r>
              <a:rPr lang="en-US" sz="2000"/>
              <a:t>Integrates data chunking, embedding, indexing and vectorization </a:t>
            </a:r>
          </a:p>
          <a:p>
            <a:pPr marL="342900" indent="-342900">
              <a:buFont typeface="Arial" panose="020B0604020202020204" pitchFamily="34" charset="0"/>
              <a:buChar char="•"/>
            </a:pPr>
            <a:r>
              <a:rPr lang="en-US" sz="2000"/>
              <a:t>PAYG pricing for Azure OpenAI embedding models</a:t>
            </a:r>
          </a:p>
        </p:txBody>
      </p:sp>
      <p:pic>
        <p:nvPicPr>
          <p:cNvPr id="4" name="Picture 3" descr="screenshot of model catalog in ai studio">
            <a:extLst>
              <a:ext uri="{FF2B5EF4-FFF2-40B4-BE49-F238E27FC236}">
                <a16:creationId xmlns:a16="http://schemas.microsoft.com/office/drawing/2014/main" id="{261D0297-180E-592C-025D-A66B6978299C}"/>
              </a:ext>
            </a:extLst>
          </p:cNvPr>
          <p:cNvPicPr>
            <a:picLocks noChangeAspect="1"/>
          </p:cNvPicPr>
          <p:nvPr/>
        </p:nvPicPr>
        <p:blipFill rotWithShape="1">
          <a:blip r:embed="rId3"/>
          <a:srcRect t="8112"/>
          <a:stretch/>
        </p:blipFill>
        <p:spPr>
          <a:xfrm>
            <a:off x="5832794" y="1512368"/>
            <a:ext cx="5788469" cy="4756670"/>
          </a:xfrm>
          <a:prstGeom prst="roundRect">
            <a:avLst>
              <a:gd name="adj" fmla="val 2650"/>
            </a:avLst>
          </a:prstGeom>
        </p:spPr>
      </p:pic>
      <p:sp>
        <p:nvSpPr>
          <p:cNvPr id="3" name="Picture Placeholder 2">
            <a:extLst>
              <a:ext uri="{FF2B5EF4-FFF2-40B4-BE49-F238E27FC236}">
                <a16:creationId xmlns:a16="http://schemas.microsoft.com/office/drawing/2014/main" id="{80841313-E266-C61B-5B10-C03BE55BDE9B}"/>
              </a:ext>
              <a:ext uri="{C183D7F6-B498-43B3-948B-1728B52AA6E4}">
                <adec:decorative xmlns:adec="http://schemas.microsoft.com/office/drawing/2017/decorative" val="1"/>
              </a:ext>
            </a:extLst>
          </p:cNvPr>
          <p:cNvSpPr>
            <a:spLocks noGrp="1"/>
          </p:cNvSpPr>
          <p:nvPr>
            <p:ph type="pic" sz="quarter" idx="11"/>
          </p:nvPr>
        </p:nvSpPr>
        <p:spPr/>
        <p:txBody>
          <a:bodyPr/>
          <a:lstStyle/>
          <a:p>
            <a:endParaRPr lang="en-US"/>
          </a:p>
        </p:txBody>
      </p:sp>
      <p:grpSp>
        <p:nvGrpSpPr>
          <p:cNvPr id="7" name="Group 6" descr="screenshot of import/vectorize feature">
            <a:extLst>
              <a:ext uri="{FF2B5EF4-FFF2-40B4-BE49-F238E27FC236}">
                <a16:creationId xmlns:a16="http://schemas.microsoft.com/office/drawing/2014/main" id="{82959079-BC7F-246B-3EB9-3242A2612B71}"/>
              </a:ext>
            </a:extLst>
          </p:cNvPr>
          <p:cNvGrpSpPr/>
          <p:nvPr/>
        </p:nvGrpSpPr>
        <p:grpSpPr>
          <a:xfrm>
            <a:off x="5388265" y="1277003"/>
            <a:ext cx="6803735" cy="3932466"/>
            <a:chOff x="1968729" y="1413165"/>
            <a:chExt cx="6803735" cy="3932466"/>
          </a:xfrm>
          <a:effectLst>
            <a:outerShdw blurRad="50800" dist="101600" dir="2700000" algn="tl" rotWithShape="0">
              <a:schemeClr val="bg2">
                <a:lumMod val="50000"/>
                <a:alpha val="40000"/>
              </a:schemeClr>
            </a:outerShdw>
          </a:effectLst>
        </p:grpSpPr>
        <p:sp>
          <p:nvSpPr>
            <p:cNvPr id="5" name="Flowchart: Alternate Process 4">
              <a:extLst>
                <a:ext uri="{FF2B5EF4-FFF2-40B4-BE49-F238E27FC236}">
                  <a16:creationId xmlns:a16="http://schemas.microsoft.com/office/drawing/2014/main" id="{1C7D6B46-D227-532B-A913-A7FF2229CD82}"/>
                </a:ext>
              </a:extLst>
            </p:cNvPr>
            <p:cNvSpPr/>
            <p:nvPr/>
          </p:nvSpPr>
          <p:spPr bwMode="auto">
            <a:xfrm>
              <a:off x="1968729" y="1413165"/>
              <a:ext cx="6803735" cy="3932466"/>
            </a:xfrm>
            <a:prstGeom prst="flowChartAlternateProcess">
              <a:avLst/>
            </a:prstGeom>
            <a:solidFill>
              <a:schemeClr val="bg1"/>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26" name="Picture 2">
              <a:extLst>
                <a:ext uri="{FF2B5EF4-FFF2-40B4-BE49-F238E27FC236}">
                  <a16:creationId xmlns:a16="http://schemas.microsoft.com/office/drawing/2014/main" id="{4CEBEF04-2D0A-97D0-2771-547C1FA9F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059" y="1661311"/>
              <a:ext cx="6500275" cy="344177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33800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D261-B35F-EC03-BD06-DE159DDC1A77}"/>
              </a:ext>
            </a:extLst>
          </p:cNvPr>
          <p:cNvSpPr>
            <a:spLocks noGrp="1"/>
          </p:cNvSpPr>
          <p:nvPr>
            <p:ph type="title"/>
          </p:nvPr>
        </p:nvSpPr>
        <p:spPr>
          <a:xfrm>
            <a:off x="582612" y="2460069"/>
            <a:ext cx="3182027" cy="2215991"/>
          </a:xfrm>
        </p:spPr>
        <p:txBody>
          <a:bodyPr/>
          <a:lstStyle/>
          <a:p>
            <a:r>
              <a:rPr lang="en-US"/>
              <a:t>Integrated vectorization</a:t>
            </a:r>
            <a:br>
              <a:rPr lang="en-US"/>
            </a:br>
            <a:r>
              <a:rPr lang="en-US">
                <a:latin typeface="+mn-lt"/>
              </a:rPr>
              <a:t>for streamlined development</a:t>
            </a:r>
            <a:endParaRPr lang="en-US" sz="2800">
              <a:latin typeface="+mn-lt"/>
            </a:endParaRPr>
          </a:p>
        </p:txBody>
      </p:sp>
      <p:sp>
        <p:nvSpPr>
          <p:cNvPr id="4" name="Rounded Rectangle 18" descr="In preview&#10;">
            <a:extLst>
              <a:ext uri="{FF2B5EF4-FFF2-40B4-BE49-F238E27FC236}">
                <a16:creationId xmlns:a16="http://schemas.microsoft.com/office/drawing/2014/main" id="{AA19A661-50B1-E066-98EB-4CC0937F42EB}"/>
              </a:ext>
            </a:extLst>
          </p:cNvPr>
          <p:cNvSpPr/>
          <p:nvPr/>
        </p:nvSpPr>
        <p:spPr bwMode="auto">
          <a:xfrm>
            <a:off x="588263" y="1658262"/>
            <a:ext cx="2385667" cy="523679"/>
          </a:xfrm>
          <a:prstGeom prst="roundRect">
            <a:avLst>
              <a:gd name="adj" fmla="val 50000"/>
            </a:avLst>
          </a:prstGeom>
          <a:gradFill flip="none" rotWithShape="1">
            <a:gsLst>
              <a:gs pos="76000">
                <a:schemeClr val="accent1"/>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defPPr>
              <a:defRPr lang="en-US"/>
            </a:defPPr>
            <a:lvl1pPr marL="0" algn="l" defTabSz="914367" rtl="0" eaLnBrk="1" latinLnBrk="0" hangingPunct="1">
              <a:defRPr sz="1765" kern="1200">
                <a:solidFill>
                  <a:srgbClr val="000000"/>
                </a:solidFill>
                <a:latin typeface="Segoe UI"/>
              </a:defRPr>
            </a:lvl1pPr>
            <a:lvl2pPr marL="457183" algn="l" defTabSz="914367" rtl="0" eaLnBrk="1" latinLnBrk="0" hangingPunct="1">
              <a:defRPr sz="1765" kern="1200">
                <a:solidFill>
                  <a:srgbClr val="000000"/>
                </a:solidFill>
                <a:latin typeface="Segoe UI"/>
              </a:defRPr>
            </a:lvl2pPr>
            <a:lvl3pPr marL="914367" algn="l" defTabSz="914367" rtl="0" eaLnBrk="1" latinLnBrk="0" hangingPunct="1">
              <a:defRPr sz="1765" kern="1200">
                <a:solidFill>
                  <a:srgbClr val="000000"/>
                </a:solidFill>
                <a:latin typeface="Segoe UI"/>
              </a:defRPr>
            </a:lvl3pPr>
            <a:lvl4pPr marL="1371550" algn="l" defTabSz="914367" rtl="0" eaLnBrk="1" latinLnBrk="0" hangingPunct="1">
              <a:defRPr sz="1765" kern="1200">
                <a:solidFill>
                  <a:srgbClr val="000000"/>
                </a:solidFill>
                <a:latin typeface="Segoe UI"/>
              </a:defRPr>
            </a:lvl4pPr>
            <a:lvl5pPr marL="1828734" algn="l" defTabSz="914367" rtl="0" eaLnBrk="1" latinLnBrk="0" hangingPunct="1">
              <a:defRPr sz="1765" kern="1200">
                <a:solidFill>
                  <a:srgbClr val="000000"/>
                </a:solidFill>
                <a:latin typeface="Segoe UI"/>
              </a:defRPr>
            </a:lvl5pPr>
            <a:lvl6pPr marL="2285918" algn="l" defTabSz="914367" rtl="0" eaLnBrk="1" latinLnBrk="0" hangingPunct="1">
              <a:defRPr sz="1765" kern="1200">
                <a:solidFill>
                  <a:srgbClr val="000000"/>
                </a:solidFill>
                <a:latin typeface="Segoe UI"/>
              </a:defRPr>
            </a:lvl6pPr>
            <a:lvl7pPr marL="2743101" algn="l" defTabSz="914367" rtl="0" eaLnBrk="1" latinLnBrk="0" hangingPunct="1">
              <a:defRPr sz="1765" kern="1200">
                <a:solidFill>
                  <a:srgbClr val="000000"/>
                </a:solidFill>
                <a:latin typeface="Segoe UI"/>
              </a:defRPr>
            </a:lvl7pPr>
            <a:lvl8pPr marL="3200284" algn="l" defTabSz="914367" rtl="0" eaLnBrk="1" latinLnBrk="0" hangingPunct="1">
              <a:defRPr sz="1765" kern="1200">
                <a:solidFill>
                  <a:srgbClr val="000000"/>
                </a:solidFill>
                <a:latin typeface="Segoe UI"/>
              </a:defRPr>
            </a:lvl8pPr>
            <a:lvl9pPr marL="3657469" algn="l" defTabSz="914367" rtl="0" eaLnBrk="1" latinLnBrk="0" hangingPunct="1">
              <a:defRPr sz="1765" kern="1200">
                <a:solidFill>
                  <a:srgbClr val="000000"/>
                </a:solidFill>
                <a:latin typeface="Segoe UI"/>
              </a:defRPr>
            </a:lvl9pPr>
          </a:lstStyle>
          <a:p>
            <a:pPr algn="ctr">
              <a:spcBef>
                <a:spcPct val="0"/>
              </a:spcBef>
              <a:spcAft>
                <a:spcPct val="0"/>
              </a:spcAft>
            </a:pPr>
            <a:r>
              <a:rPr lang="en-CA" sz="2000">
                <a:ln w="3175">
                  <a:noFill/>
                </a:ln>
                <a:solidFill>
                  <a:srgbClr val="FFFFFF"/>
                </a:solidFill>
                <a:latin typeface="+mj-lt"/>
                <a:cs typeface="Segoe UI"/>
              </a:rPr>
              <a:t>Generally available</a:t>
            </a:r>
          </a:p>
        </p:txBody>
      </p:sp>
      <p:sp>
        <p:nvSpPr>
          <p:cNvPr id="3" name="Text Placeholder 2">
            <a:extLst>
              <a:ext uri="{FF2B5EF4-FFF2-40B4-BE49-F238E27FC236}">
                <a16:creationId xmlns:a16="http://schemas.microsoft.com/office/drawing/2014/main" id="{A5B81081-01F9-242F-AFD7-976E1A632B1C}"/>
              </a:ext>
              <a:ext uri="{C183D7F6-B498-43B3-948B-1728B52AA6E4}">
                <adec:decorative xmlns:adec="http://schemas.microsoft.com/office/drawing/2017/decorative" val="0"/>
              </a:ext>
            </a:extLst>
          </p:cNvPr>
          <p:cNvSpPr>
            <a:spLocks noGrp="1"/>
          </p:cNvSpPr>
          <p:nvPr>
            <p:ph type="body" sz="quarter" idx="11"/>
          </p:nvPr>
        </p:nvSpPr>
        <p:spPr>
          <a:xfrm>
            <a:off x="4941888" y="1243741"/>
            <a:ext cx="6667500" cy="4367349"/>
          </a:xfrm>
        </p:spPr>
        <p:txBody>
          <a:bodyPr/>
          <a:lstStyle/>
          <a:p>
            <a:r>
              <a:rPr lang="en-US">
                <a:cs typeface="Segoe UI"/>
              </a:rPr>
              <a:t>Simplifies development for RAG apps, enhancing efficiency​</a:t>
            </a:r>
          </a:p>
          <a:p>
            <a:r>
              <a:rPr lang="en-US">
                <a:cs typeface="Segoe UI"/>
              </a:rPr>
              <a:t>Utilizes Azure OpenAI embedding models out of the box during data processing at indexing and query time​</a:t>
            </a:r>
          </a:p>
          <a:p>
            <a:r>
              <a:rPr lang="en-US">
                <a:cs typeface="Segoe UI"/>
              </a:rPr>
              <a:t>Integrates data chunking, embedding, indexing and vectorization </a:t>
            </a:r>
          </a:p>
          <a:p>
            <a:r>
              <a:rPr lang="en-US">
                <a:cs typeface="Segoe UI"/>
              </a:rPr>
              <a:t>PAYG pricing for Azure OpenAI embedding models</a:t>
            </a:r>
            <a:endParaRPr lang="en-US"/>
          </a:p>
        </p:txBody>
      </p:sp>
    </p:spTree>
    <p:extLst>
      <p:ext uri="{BB962C8B-B14F-4D97-AF65-F5344CB8AC3E}">
        <p14:creationId xmlns:p14="http://schemas.microsoft.com/office/powerpoint/2010/main" val="16861236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2F6EF-224E-42F7-E71A-A8B5FA950A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382AB66-36C4-7F96-D894-D0E758B18068}"/>
              </a:ext>
              <a:ext uri="{C183D7F6-B498-43B3-948B-1728B52AA6E4}">
                <adec:decorative xmlns:adec="http://schemas.microsoft.com/office/drawing/2017/decorative" val="1"/>
              </a:ext>
            </a:extLst>
          </p:cNvPr>
          <p:cNvPicPr>
            <a:picLocks noChangeAspect="1"/>
          </p:cNvPicPr>
          <p:nvPr/>
        </p:nvPicPr>
        <p:blipFill rotWithShape="1">
          <a:blip r:embed="rId3"/>
          <a:srcRect l="32774" r="30144"/>
          <a:stretch/>
        </p:blipFill>
        <p:spPr>
          <a:xfrm>
            <a:off x="7439189" y="0"/>
            <a:ext cx="4752812" cy="7200931"/>
          </a:xfrm>
          <a:prstGeom prst="rect">
            <a:avLst/>
          </a:prstGeom>
        </p:spPr>
      </p:pic>
      <p:sp>
        <p:nvSpPr>
          <p:cNvPr id="2" name="Title 1">
            <a:extLst>
              <a:ext uri="{FF2B5EF4-FFF2-40B4-BE49-F238E27FC236}">
                <a16:creationId xmlns:a16="http://schemas.microsoft.com/office/drawing/2014/main" id="{663C939E-0523-D24A-35C2-7AE53FB5A6EF}"/>
              </a:ext>
            </a:extLst>
          </p:cNvPr>
          <p:cNvSpPr>
            <a:spLocks noGrp="1"/>
          </p:cNvSpPr>
          <p:nvPr>
            <p:ph type="title"/>
          </p:nvPr>
        </p:nvSpPr>
        <p:spPr>
          <a:xfrm>
            <a:off x="588963" y="370803"/>
            <a:ext cx="6052469" cy="923330"/>
          </a:xfrm>
        </p:spPr>
        <p:txBody>
          <a:bodyPr/>
          <a:lstStyle/>
          <a:p>
            <a:r>
              <a:rPr lang="en-US"/>
              <a:t>Launch RAG faster</a:t>
            </a:r>
            <a:br>
              <a:rPr lang="en-US"/>
            </a:br>
            <a:r>
              <a:rPr lang="en-US" sz="2400" spc="0">
                <a:solidFill>
                  <a:schemeClr val="tx1"/>
                </a:solidFill>
                <a:latin typeface="+mn-lt"/>
              </a:rPr>
              <a:t>Integrated vectorization in Azure AI Search</a:t>
            </a:r>
          </a:p>
        </p:txBody>
      </p:sp>
      <p:sp>
        <p:nvSpPr>
          <p:cNvPr id="16" name="TextBox 15">
            <a:extLst>
              <a:ext uri="{FF2B5EF4-FFF2-40B4-BE49-F238E27FC236}">
                <a16:creationId xmlns:a16="http://schemas.microsoft.com/office/drawing/2014/main" id="{5D25A5AC-3A19-AD7B-FC00-F1521BB2C4BF}"/>
              </a:ext>
            </a:extLst>
          </p:cNvPr>
          <p:cNvSpPr txBox="1"/>
          <p:nvPr/>
        </p:nvSpPr>
        <p:spPr>
          <a:xfrm>
            <a:off x="588963" y="2195733"/>
            <a:ext cx="6328013" cy="4044697"/>
          </a:xfrm>
          <a:prstGeom prst="rect">
            <a:avLst/>
          </a:prstGeom>
          <a:noFill/>
        </p:spPr>
        <p:txBody>
          <a:bodyPr wrap="square" lIns="0" tIns="0" rIns="0" bIns="0" rtlCol="0" anchor="t">
            <a:spAutoFit/>
          </a:bodyPr>
          <a:lstStyle/>
          <a:p>
            <a:pPr algn="l">
              <a:spcBef>
                <a:spcPts val="1200"/>
              </a:spcBef>
            </a:pPr>
            <a:r>
              <a:rPr lang="en-US" sz="2000">
                <a:solidFill>
                  <a:srgbClr val="0078D4"/>
                </a:solidFill>
                <a:latin typeface="+mj-lt"/>
              </a:rPr>
              <a:t>Overview</a:t>
            </a:r>
          </a:p>
          <a:p>
            <a:pPr algn="l">
              <a:spcBef>
                <a:spcPts val="480"/>
              </a:spcBef>
            </a:pPr>
            <a:r>
              <a:rPr lang="en-US" sz="1600"/>
              <a:t>Streamline indexing pipelines and RAG workflows from source file to index query. Integrated vectorization incorporates data chunking and text/image vector conversions into one flow, enabling effective vector search across your proprietary data with minimal friction. </a:t>
            </a:r>
          </a:p>
          <a:p>
            <a:pPr>
              <a:spcBef>
                <a:spcPts val="1200"/>
              </a:spcBef>
            </a:pPr>
            <a:r>
              <a:rPr lang="en-US" sz="2000">
                <a:solidFill>
                  <a:srgbClr val="0078D4"/>
                </a:solidFill>
                <a:latin typeface="+mj-lt"/>
              </a:rPr>
              <a:t>Included in GA release</a:t>
            </a:r>
          </a:p>
          <a:p>
            <a:pPr marL="285750" indent="-285750">
              <a:spcBef>
                <a:spcPts val="480"/>
              </a:spcBef>
              <a:buFont typeface="Arial" panose="020B0604020202020204" pitchFamily="34" charset="0"/>
              <a:buChar char="•"/>
            </a:pPr>
            <a:r>
              <a:rPr lang="en-US" sz="1600">
                <a:cs typeface="Segoe UI"/>
              </a:rPr>
              <a:t>Integrate vector index with Azure OpenAI embedding models out-of-the-box</a:t>
            </a:r>
          </a:p>
          <a:p>
            <a:pPr marL="285750" indent="-285750">
              <a:spcBef>
                <a:spcPts val="480"/>
              </a:spcBef>
              <a:buFont typeface="Arial" panose="020B0604020202020204" pitchFamily="34" charset="0"/>
              <a:buChar char="•"/>
            </a:pPr>
            <a:r>
              <a:rPr lang="en-US" sz="1600">
                <a:cs typeface="Segoe UI"/>
              </a:rPr>
              <a:t>Automatically chunk and vectorize text during your indexing process </a:t>
            </a:r>
          </a:p>
          <a:p>
            <a:pPr marL="285750" indent="-285750">
              <a:spcBef>
                <a:spcPts val="480"/>
              </a:spcBef>
              <a:buFont typeface="Arial" panose="020B0604020202020204" pitchFamily="34" charset="0"/>
              <a:buChar char="•"/>
            </a:pPr>
            <a:r>
              <a:rPr lang="en-US" sz="1600">
                <a:cs typeface="Segoe UI"/>
              </a:rPr>
              <a:t>Use index projections to support one-to-many indexing, helpful for chunking scenarios</a:t>
            </a:r>
          </a:p>
          <a:p>
            <a:pPr marL="285750" indent="-285750">
              <a:spcBef>
                <a:spcPts val="480"/>
              </a:spcBef>
              <a:buFont typeface="Arial" panose="020B0604020202020204" pitchFamily="34" charset="0"/>
              <a:buChar char="•"/>
            </a:pPr>
            <a:r>
              <a:rPr lang="en-US" sz="1600">
                <a:cs typeface="Segoe UI"/>
              </a:rPr>
              <a:t>Automatically vectorize queries using Azure to generate embeddings for text</a:t>
            </a:r>
            <a:endParaRPr lang="en-US" sz="1600" b="1" i="1">
              <a:cs typeface="Segoe UI" panose="020B0502040204020203" pitchFamily="34" charset="0"/>
            </a:endParaRPr>
          </a:p>
        </p:txBody>
      </p:sp>
      <p:sp>
        <p:nvSpPr>
          <p:cNvPr id="6" name="Rectangle: Rounded Corners 16">
            <a:extLst>
              <a:ext uri="{FF2B5EF4-FFF2-40B4-BE49-F238E27FC236}">
                <a16:creationId xmlns:a16="http://schemas.microsoft.com/office/drawing/2014/main" id="{73B8988F-2362-2A88-EAF4-2D58B0A7CC54}"/>
              </a:ext>
              <a:ext uri="{C183D7F6-B498-43B3-948B-1728B52AA6E4}">
                <adec:decorative xmlns:adec="http://schemas.microsoft.com/office/drawing/2017/decorative" val="0"/>
              </a:ext>
            </a:extLst>
          </p:cNvPr>
          <p:cNvSpPr/>
          <p:nvPr/>
        </p:nvSpPr>
        <p:spPr bwMode="auto">
          <a:xfrm>
            <a:off x="8495296" y="370803"/>
            <a:ext cx="3107741" cy="481298"/>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Generally available</a:t>
            </a:r>
          </a:p>
        </p:txBody>
      </p:sp>
    </p:spTree>
    <p:extLst>
      <p:ext uri="{BB962C8B-B14F-4D97-AF65-F5344CB8AC3E}">
        <p14:creationId xmlns:p14="http://schemas.microsoft.com/office/powerpoint/2010/main" val="2195887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25E-6 -3.7037E-7 L 1.25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EE9FA0-6953-6929-D69D-3F0453116BFD}"/>
              </a:ext>
            </a:extLst>
          </p:cNvPr>
          <p:cNvSpPr>
            <a:spLocks noGrp="1"/>
          </p:cNvSpPr>
          <p:nvPr>
            <p:ph type="title"/>
          </p:nvPr>
        </p:nvSpPr>
        <p:spPr/>
        <p:txBody>
          <a:bodyPr/>
          <a:lstStyle/>
          <a:p>
            <a:r>
              <a:rPr lang="en-US"/>
              <a:t>Integrated Vectorization for Images</a:t>
            </a:r>
          </a:p>
        </p:txBody>
      </p:sp>
      <p:sp>
        <p:nvSpPr>
          <p:cNvPr id="3" name="Rectangle: Rounded Corners 16">
            <a:extLst>
              <a:ext uri="{FF2B5EF4-FFF2-40B4-BE49-F238E27FC236}">
                <a16:creationId xmlns:a16="http://schemas.microsoft.com/office/drawing/2014/main" id="{D3CF1B47-62E2-053A-B88E-3AC851037820}"/>
              </a:ext>
              <a:ext uri="{C183D7F6-B498-43B3-948B-1728B52AA6E4}">
                <adec:decorative xmlns:adec="http://schemas.microsoft.com/office/drawing/2017/decorative" val="0"/>
              </a:ext>
            </a:extLst>
          </p:cNvPr>
          <p:cNvSpPr/>
          <p:nvPr/>
        </p:nvSpPr>
        <p:spPr bwMode="auto">
          <a:xfrm>
            <a:off x="9525959" y="509368"/>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Preview</a:t>
            </a:r>
          </a:p>
        </p:txBody>
      </p:sp>
      <p:sp>
        <p:nvSpPr>
          <p:cNvPr id="2" name="Text Placeholder 4">
            <a:extLst>
              <a:ext uri="{FF2B5EF4-FFF2-40B4-BE49-F238E27FC236}">
                <a16:creationId xmlns:a16="http://schemas.microsoft.com/office/drawing/2014/main" id="{50E2B35B-3714-48E2-B96C-A2B31C800D21}"/>
              </a:ext>
            </a:extLst>
          </p:cNvPr>
          <p:cNvSpPr txBox="1">
            <a:spLocks/>
          </p:cNvSpPr>
          <p:nvPr/>
        </p:nvSpPr>
        <p:spPr>
          <a:xfrm>
            <a:off x="560450" y="1353561"/>
            <a:ext cx="7541610" cy="1342137"/>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80000">
                      <a:srgbClr val="8DC8E8"/>
                    </a:gs>
                    <a:gs pos="0">
                      <a:srgbClr val="D59ED7"/>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End-to-end support for image data</a:t>
            </a:r>
          </a:p>
          <a:p>
            <a:pPr marL="187325" marR="0" lvl="1" indent="-176213" algn="l" defTabSz="932742"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Extract images nested in PDFs, Office docs</a:t>
            </a:r>
          </a:p>
          <a:p>
            <a:pPr marL="187325" marR="0" lvl="1" indent="-176213" algn="l" defTabSz="932742"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Compute vector embeddings for images during ingestion using Azure AI Vision</a:t>
            </a:r>
          </a:p>
          <a:p>
            <a:pPr marL="187325" marR="0" lvl="1" indent="-176213" algn="l" defTabSz="932742" rtl="0" eaLnBrk="1" fontAlgn="auto" latinLnBrk="0" hangingPunct="1">
              <a:lnSpc>
                <a:spcPct val="100000"/>
              </a:lnSpc>
              <a:spcBef>
                <a:spcPts val="0"/>
              </a:spcBef>
              <a:spcAft>
                <a:spcPts val="3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Query directly with an image, or execute hybrid + multi-vector queries</a:t>
            </a:r>
          </a:p>
        </p:txBody>
      </p:sp>
      <p:sp>
        <p:nvSpPr>
          <p:cNvPr id="5" name="Text Placeholder 4">
            <a:extLst>
              <a:ext uri="{FF2B5EF4-FFF2-40B4-BE49-F238E27FC236}">
                <a16:creationId xmlns:a16="http://schemas.microsoft.com/office/drawing/2014/main" id="{ABC6E1D0-8743-D896-013F-B3020E8D7D16}"/>
              </a:ext>
            </a:extLst>
          </p:cNvPr>
          <p:cNvSpPr txBox="1">
            <a:spLocks/>
          </p:cNvSpPr>
          <p:nvPr/>
        </p:nvSpPr>
        <p:spPr>
          <a:xfrm>
            <a:off x="9231333" y="1447001"/>
            <a:ext cx="2499750" cy="914456"/>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anose="020B0502040204020203" pitchFamily="34" charset="0"/>
              </a:rPr>
              <a:t>Start in the Azure Portal: “import and vectorize data”</a:t>
            </a:r>
          </a:p>
        </p:txBody>
      </p:sp>
      <p:grpSp>
        <p:nvGrpSpPr>
          <p:cNvPr id="54" name="Group 53" descr="data source access">
            <a:extLst>
              <a:ext uri="{FF2B5EF4-FFF2-40B4-BE49-F238E27FC236}">
                <a16:creationId xmlns:a16="http://schemas.microsoft.com/office/drawing/2014/main" id="{E95CC70E-2EBC-CCFE-D678-041E228FD796}"/>
              </a:ext>
            </a:extLst>
          </p:cNvPr>
          <p:cNvGrpSpPr/>
          <p:nvPr/>
        </p:nvGrpSpPr>
        <p:grpSpPr>
          <a:xfrm>
            <a:off x="584199" y="3038060"/>
            <a:ext cx="1885951" cy="3230977"/>
            <a:chOff x="584199" y="3038060"/>
            <a:chExt cx="1885951" cy="3230977"/>
          </a:xfrm>
        </p:grpSpPr>
        <p:grpSp>
          <p:nvGrpSpPr>
            <p:cNvPr id="26" name="Group 25">
              <a:extLst>
                <a:ext uri="{FF2B5EF4-FFF2-40B4-BE49-F238E27FC236}">
                  <a16:creationId xmlns:a16="http://schemas.microsoft.com/office/drawing/2014/main" id="{85B5B4AC-E26F-3FE4-72B1-2C0B0BF8AAF8}"/>
                </a:ext>
              </a:extLst>
            </p:cNvPr>
            <p:cNvGrpSpPr/>
            <p:nvPr/>
          </p:nvGrpSpPr>
          <p:grpSpPr>
            <a:xfrm>
              <a:off x="584199" y="3038060"/>
              <a:ext cx="1885951" cy="3230977"/>
              <a:chOff x="584199" y="3038060"/>
              <a:chExt cx="1885951" cy="3230977"/>
            </a:xfrm>
          </p:grpSpPr>
          <p:sp>
            <p:nvSpPr>
              <p:cNvPr id="9" name="Rounded Rectangle 8">
                <a:extLst>
                  <a:ext uri="{FF2B5EF4-FFF2-40B4-BE49-F238E27FC236}">
                    <a16:creationId xmlns:a16="http://schemas.microsoft.com/office/drawing/2014/main" id="{C00BE791-3857-4723-8B4A-65A0FB1AB7EE}"/>
                  </a:ext>
                </a:extLst>
              </p:cNvPr>
              <p:cNvSpPr/>
              <p:nvPr/>
            </p:nvSpPr>
            <p:spPr bwMode="auto">
              <a:xfrm>
                <a:off x="584199" y="3038060"/>
                <a:ext cx="1885951" cy="3230977"/>
              </a:xfrm>
              <a:prstGeom prst="roundRect">
                <a:avLst>
                  <a:gd name="adj" fmla="val 91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Oval 22">
                <a:extLst>
                  <a:ext uri="{FF2B5EF4-FFF2-40B4-BE49-F238E27FC236}">
                    <a16:creationId xmlns:a16="http://schemas.microsoft.com/office/drawing/2014/main" id="{08D9ABA0-0482-F808-224F-8B668BCA1D3B}"/>
                  </a:ext>
                </a:extLst>
              </p:cNvPr>
              <p:cNvSpPr/>
              <p:nvPr/>
            </p:nvSpPr>
            <p:spPr bwMode="auto">
              <a:xfrm>
                <a:off x="1207355" y="3277590"/>
                <a:ext cx="639638" cy="639638"/>
              </a:xfrm>
              <a:prstGeom prst="ellipse">
                <a:avLst/>
              </a:prstGeom>
              <a:gradFill>
                <a:gsLst>
                  <a:gs pos="0">
                    <a:srgbClr val="C03BC4"/>
                  </a:gs>
                  <a:gs pos="80000">
                    <a:srgbClr val="0A74D4"/>
                  </a:gs>
                </a:gsLst>
                <a:path path="circle">
                  <a:fillToRect l="100000" t="100000"/>
                </a:path>
              </a:gra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5EDB8861-8162-9A77-C7AE-FCD1DFEEE052}"/>
                  </a:ext>
                </a:extLst>
              </p:cNvPr>
              <p:cNvSpPr txBox="1"/>
              <p:nvPr/>
            </p:nvSpPr>
            <p:spPr>
              <a:xfrm>
                <a:off x="685782" y="4028358"/>
                <a:ext cx="1682784" cy="210826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 source access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err="1">
                    <a:ln>
                      <a:noFill/>
                    </a:ln>
                    <a:solidFill>
                      <a:srgbClr val="FFFFFF"/>
                    </a:solidFill>
                    <a:effectLst/>
                    <a:uLnTx/>
                    <a:uFillTx/>
                    <a:latin typeface="Segoe UI"/>
                    <a:ea typeface="+mn-ea"/>
                    <a:cs typeface="Segoe UI" pitchFamily="34" charset="0"/>
                  </a:rPr>
                  <a:t>OneLake</a:t>
                </a:r>
                <a:endParaRPr kumimoji="0" lang="en-US" sz="1050" b="0" i="0" u="none" strike="noStrike" kern="0" cap="none" spc="0" normalizeH="0" baseline="0" noProof="0">
                  <a:ln>
                    <a:noFill/>
                  </a:ln>
                  <a:solidFill>
                    <a:srgbClr val="FFFFFF"/>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Blob Storage</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ADLSv2</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SQL DB</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err="1">
                    <a:ln>
                      <a:noFill/>
                    </a:ln>
                    <a:solidFill>
                      <a:srgbClr val="FFFFFF"/>
                    </a:solidFill>
                    <a:effectLst/>
                    <a:uLnTx/>
                    <a:uFillTx/>
                    <a:latin typeface="Segoe UI"/>
                    <a:ea typeface="+mn-ea"/>
                    <a:cs typeface="Segoe UI" pitchFamily="34" charset="0"/>
                  </a:rPr>
                  <a:t>CosmosDB</a:t>
                </a:r>
                <a:endParaRPr kumimoji="0" lang="en-US" sz="1050" b="0" i="0" u="none" strike="noStrike" kern="0" cap="none" spc="0" normalizeH="0" baseline="0" noProof="0">
                  <a:ln>
                    <a:noFill/>
                  </a:ln>
                  <a:solidFill>
                    <a:srgbClr val="FFFFFF"/>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a:t>
                </a:r>
              </a:p>
              <a:p>
                <a:pPr marL="174625" marR="0" lvl="0" indent="-174625" algn="l" defTabSz="932472" rtl="0" eaLnBrk="1" fontAlgn="base" latinLnBrk="0" hangingPunct="1">
                  <a:lnSpc>
                    <a:spcPct val="100000"/>
                  </a:lnSpc>
                  <a:spcBef>
                    <a:spcPct val="0"/>
                  </a:spcBef>
                  <a:spcAft>
                    <a:spcPts val="600"/>
                  </a:spcAft>
                  <a:buClrTx/>
                  <a:buSzTx/>
                  <a:buFont typeface="Segoe UI" panose="020B0502040204020203"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Incremental </a:t>
                </a:r>
                <a:b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change tracking</a:t>
                </a:r>
              </a:p>
            </p:txBody>
          </p:sp>
        </p:grpSp>
        <p:sp>
          <p:nvSpPr>
            <p:cNvPr id="52" name="Graphic 39">
              <a:extLst>
                <a:ext uri="{FF2B5EF4-FFF2-40B4-BE49-F238E27FC236}">
                  <a16:creationId xmlns:a16="http://schemas.microsoft.com/office/drawing/2014/main" id="{247AD18B-BFF0-A83E-901F-509989610BB9}"/>
                </a:ext>
              </a:extLst>
            </p:cNvPr>
            <p:cNvSpPr>
              <a:spLocks/>
            </p:cNvSpPr>
            <p:nvPr/>
          </p:nvSpPr>
          <p:spPr>
            <a:xfrm>
              <a:off x="1397574" y="3435409"/>
              <a:ext cx="259200" cy="324000"/>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solidFill>
              <a:schemeClr val="tx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5" name="Group 54" descr="file format cracking">
            <a:extLst>
              <a:ext uri="{FF2B5EF4-FFF2-40B4-BE49-F238E27FC236}">
                <a16:creationId xmlns:a16="http://schemas.microsoft.com/office/drawing/2014/main" id="{BFD52FCD-7D99-6C89-0794-B7B0822A5564}"/>
              </a:ext>
            </a:extLst>
          </p:cNvPr>
          <p:cNvGrpSpPr/>
          <p:nvPr/>
        </p:nvGrpSpPr>
        <p:grpSpPr>
          <a:xfrm>
            <a:off x="2868215" y="3038060"/>
            <a:ext cx="1885951" cy="3230977"/>
            <a:chOff x="2868215" y="3038060"/>
            <a:chExt cx="1885951" cy="3230977"/>
          </a:xfrm>
        </p:grpSpPr>
        <p:grpSp>
          <p:nvGrpSpPr>
            <p:cNvPr id="27" name="Group 26">
              <a:extLst>
                <a:ext uri="{FF2B5EF4-FFF2-40B4-BE49-F238E27FC236}">
                  <a16:creationId xmlns:a16="http://schemas.microsoft.com/office/drawing/2014/main" id="{2590D56C-E88A-2772-F70F-CEB81711E7E1}"/>
                </a:ext>
              </a:extLst>
            </p:cNvPr>
            <p:cNvGrpSpPr/>
            <p:nvPr/>
          </p:nvGrpSpPr>
          <p:grpSpPr>
            <a:xfrm>
              <a:off x="2868215" y="3038060"/>
              <a:ext cx="1885951" cy="3230977"/>
              <a:chOff x="584199" y="3038060"/>
              <a:chExt cx="1885951" cy="3230977"/>
            </a:xfrm>
          </p:grpSpPr>
          <p:sp>
            <p:nvSpPr>
              <p:cNvPr id="28" name="Rounded Rectangle 27">
                <a:extLst>
                  <a:ext uri="{FF2B5EF4-FFF2-40B4-BE49-F238E27FC236}">
                    <a16:creationId xmlns:a16="http://schemas.microsoft.com/office/drawing/2014/main" id="{4A00852A-811E-4D0F-6933-AF1F15BCA7D7}"/>
                  </a:ext>
                </a:extLst>
              </p:cNvPr>
              <p:cNvSpPr/>
              <p:nvPr/>
            </p:nvSpPr>
            <p:spPr bwMode="auto">
              <a:xfrm>
                <a:off x="584199" y="3038060"/>
                <a:ext cx="1885951" cy="3230977"/>
              </a:xfrm>
              <a:prstGeom prst="roundRect">
                <a:avLst>
                  <a:gd name="adj" fmla="val 91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9" name="Oval 28">
                <a:extLst>
                  <a:ext uri="{FF2B5EF4-FFF2-40B4-BE49-F238E27FC236}">
                    <a16:creationId xmlns:a16="http://schemas.microsoft.com/office/drawing/2014/main" id="{225350DE-67E3-8133-79B8-304459789EA4}"/>
                  </a:ext>
                </a:extLst>
              </p:cNvPr>
              <p:cNvSpPr/>
              <p:nvPr/>
            </p:nvSpPr>
            <p:spPr bwMode="auto">
              <a:xfrm>
                <a:off x="1207355" y="3277590"/>
                <a:ext cx="639638" cy="639638"/>
              </a:xfrm>
              <a:prstGeom prst="ellipse">
                <a:avLst/>
              </a:prstGeom>
              <a:gradFill>
                <a:gsLst>
                  <a:gs pos="0">
                    <a:srgbClr val="C03BC4"/>
                  </a:gs>
                  <a:gs pos="80000">
                    <a:srgbClr val="0A74D4"/>
                  </a:gs>
                </a:gsLst>
                <a:path path="circle">
                  <a:fillToRect l="100000" t="100000"/>
                </a:path>
              </a:gra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B5B880AF-B5FF-3188-06B0-D3109BB85A4B}"/>
                  </a:ext>
                </a:extLst>
              </p:cNvPr>
              <p:cNvSpPr txBox="1"/>
              <p:nvPr/>
            </p:nvSpPr>
            <p:spPr>
              <a:xfrm>
                <a:off x="685782" y="4028358"/>
                <a:ext cx="1682784" cy="115416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File format cracking</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fr-FR" sz="1050" b="0" i="0" u="none" strike="noStrike" kern="0" cap="none" spc="0" normalizeH="0" baseline="0" noProof="0" err="1">
                    <a:ln>
                      <a:noFill/>
                    </a:ln>
                    <a:solidFill>
                      <a:srgbClr val="FFFFFF"/>
                    </a:solidFill>
                    <a:effectLst/>
                    <a:uLnTx/>
                    <a:uFillTx/>
                    <a:latin typeface="Segoe UI"/>
                    <a:ea typeface="+mn-ea"/>
                    <a:cs typeface="Segoe UI" pitchFamily="34" charset="0"/>
                  </a:rPr>
                  <a:t>PDFs</a:t>
                </a:r>
                <a:r>
                  <a:rPr kumimoji="0" lang="fr-FR" sz="1050" b="0" i="0" u="none" strike="noStrike" kern="0" cap="none" spc="0" normalizeH="0" baseline="0" noProof="0">
                    <a:ln>
                      <a:noFill/>
                    </a:ln>
                    <a:solidFill>
                      <a:srgbClr val="FFFFFF"/>
                    </a:solidFill>
                    <a:effectLst/>
                    <a:uLnTx/>
                    <a:uFillTx/>
                    <a:latin typeface="Segoe UI"/>
                    <a:ea typeface="+mn-ea"/>
                    <a:cs typeface="Segoe UI" pitchFamily="34" charset="0"/>
                  </a:rPr>
                  <a:t>, Office docs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fr-FR" sz="1050" b="0" i="0" u="none" strike="noStrike" kern="0" cap="none" spc="0" normalizeH="0" baseline="0" noProof="0">
                    <a:ln>
                      <a:noFill/>
                    </a:ln>
                    <a:solidFill>
                      <a:srgbClr val="FFFFFF"/>
                    </a:solidFill>
                    <a:effectLst/>
                    <a:uLnTx/>
                    <a:uFillTx/>
                    <a:latin typeface="Segoe UI"/>
                    <a:ea typeface="+mn-ea"/>
                    <a:cs typeface="Segoe UI" pitchFamily="34" charset="0"/>
                  </a:rPr>
                  <a:t>Image files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fr-FR" sz="1050" b="0" i="0" u="none" strike="noStrike" kern="0" cap="none" spc="0" normalizeH="0" baseline="0" noProof="0" err="1">
                    <a:ln>
                      <a:noFill/>
                    </a:ln>
                    <a:solidFill>
                      <a:srgbClr val="FFFFFF"/>
                    </a:solidFill>
                    <a:effectLst/>
                    <a:uLnTx/>
                    <a:uFillTx/>
                    <a:latin typeface="Segoe UI"/>
                    <a:ea typeface="+mn-ea"/>
                    <a:cs typeface="Segoe UI" pitchFamily="34" charset="0"/>
                  </a:rPr>
                  <a:t>Nested</a:t>
                </a:r>
                <a:r>
                  <a:rPr kumimoji="0" lang="fr-FR" sz="1050" b="0" i="0" u="none" strike="noStrike" kern="0" cap="none" spc="0" normalizeH="0" baseline="0" noProof="0">
                    <a:ln>
                      <a:noFill/>
                    </a:ln>
                    <a:solidFill>
                      <a:srgbClr val="FFFFFF"/>
                    </a:solidFill>
                    <a:effectLst/>
                    <a:uLnTx/>
                    <a:uFillTx/>
                    <a:latin typeface="Segoe UI"/>
                    <a:ea typeface="+mn-ea"/>
                    <a:cs typeface="Segoe UI" pitchFamily="34" charset="0"/>
                  </a:rPr>
                  <a:t> images in </a:t>
                </a:r>
                <a:r>
                  <a:rPr kumimoji="0" lang="fr-FR" sz="1050" b="0" i="0" u="none" strike="noStrike" kern="0" cap="none" spc="0" normalizeH="0" baseline="0" noProof="0" err="1">
                    <a:ln>
                      <a:noFill/>
                    </a:ln>
                    <a:solidFill>
                      <a:srgbClr val="FFFFFF"/>
                    </a:solidFill>
                    <a:effectLst/>
                    <a:uLnTx/>
                    <a:uFillTx/>
                    <a:latin typeface="Segoe UI"/>
                    <a:ea typeface="+mn-ea"/>
                    <a:cs typeface="Segoe UI" pitchFamily="34" charset="0"/>
                  </a:rPr>
                  <a:t>PDFs</a:t>
                </a:r>
                <a:r>
                  <a:rPr kumimoji="0" lang="fr-FR" sz="1050" b="0" i="0" u="none" strike="noStrike" kern="0" cap="none" spc="0" normalizeH="0" baseline="0" noProof="0">
                    <a:ln>
                      <a:noFill/>
                    </a:ln>
                    <a:solidFill>
                      <a:srgbClr val="FFFFFF"/>
                    </a:solidFill>
                    <a:effectLst/>
                    <a:uLnTx/>
                    <a:uFillTx/>
                    <a:latin typeface="Segoe UI"/>
                    <a:ea typeface="+mn-ea"/>
                    <a:cs typeface="Segoe UI" pitchFamily="34" charset="0"/>
                  </a:rPr>
                  <a:t>, Office docs</a:t>
                </a:r>
              </a:p>
            </p:txBody>
          </p:sp>
        </p:grpSp>
        <p:sp>
          <p:nvSpPr>
            <p:cNvPr id="53" name="Freeform: Shape 68">
              <a:extLst>
                <a:ext uri="{FF2B5EF4-FFF2-40B4-BE49-F238E27FC236}">
                  <a16:creationId xmlns:a16="http://schemas.microsoft.com/office/drawing/2014/main" id="{1BBF2DE8-569D-9E5F-333E-4C0469485BAC}"/>
                </a:ext>
              </a:extLst>
            </p:cNvPr>
            <p:cNvSpPr>
              <a:spLocks noChangeAspect="1"/>
            </p:cNvSpPr>
            <p:nvPr/>
          </p:nvSpPr>
          <p:spPr>
            <a:xfrm>
              <a:off x="3681590" y="3435409"/>
              <a:ext cx="259201" cy="324000"/>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solidFill>
              <a:schemeClr val="tx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6" name="Group 55" descr="chunking">
            <a:extLst>
              <a:ext uri="{FF2B5EF4-FFF2-40B4-BE49-F238E27FC236}">
                <a16:creationId xmlns:a16="http://schemas.microsoft.com/office/drawing/2014/main" id="{317402F0-DB6C-2402-63B4-8B0332DC048C}"/>
              </a:ext>
            </a:extLst>
          </p:cNvPr>
          <p:cNvGrpSpPr/>
          <p:nvPr/>
        </p:nvGrpSpPr>
        <p:grpSpPr>
          <a:xfrm>
            <a:off x="5152231" y="3038060"/>
            <a:ext cx="1885951" cy="3230977"/>
            <a:chOff x="5152231" y="3038060"/>
            <a:chExt cx="1885951" cy="3230977"/>
          </a:xfrm>
        </p:grpSpPr>
        <p:grpSp>
          <p:nvGrpSpPr>
            <p:cNvPr id="31" name="Group 30">
              <a:extLst>
                <a:ext uri="{FF2B5EF4-FFF2-40B4-BE49-F238E27FC236}">
                  <a16:creationId xmlns:a16="http://schemas.microsoft.com/office/drawing/2014/main" id="{AEBA0D89-EB10-153B-8177-728C4DEEA9BA}"/>
                </a:ext>
              </a:extLst>
            </p:cNvPr>
            <p:cNvGrpSpPr/>
            <p:nvPr/>
          </p:nvGrpSpPr>
          <p:grpSpPr>
            <a:xfrm>
              <a:off x="5152231" y="3038060"/>
              <a:ext cx="1885951" cy="3230977"/>
              <a:chOff x="584199" y="3038060"/>
              <a:chExt cx="1885951" cy="3230977"/>
            </a:xfrm>
          </p:grpSpPr>
          <p:sp>
            <p:nvSpPr>
              <p:cNvPr id="32" name="Rounded Rectangle 31">
                <a:extLst>
                  <a:ext uri="{FF2B5EF4-FFF2-40B4-BE49-F238E27FC236}">
                    <a16:creationId xmlns:a16="http://schemas.microsoft.com/office/drawing/2014/main" id="{7A038812-3748-1FBC-1A12-D9373ACA0862}"/>
                  </a:ext>
                </a:extLst>
              </p:cNvPr>
              <p:cNvSpPr/>
              <p:nvPr/>
            </p:nvSpPr>
            <p:spPr bwMode="auto">
              <a:xfrm>
                <a:off x="584199" y="3038060"/>
                <a:ext cx="1885951" cy="3230977"/>
              </a:xfrm>
              <a:prstGeom prst="roundRect">
                <a:avLst>
                  <a:gd name="adj" fmla="val 91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Oval 32">
                <a:extLst>
                  <a:ext uri="{FF2B5EF4-FFF2-40B4-BE49-F238E27FC236}">
                    <a16:creationId xmlns:a16="http://schemas.microsoft.com/office/drawing/2014/main" id="{7CA104F0-BB43-194C-C4BB-7397F4723904}"/>
                  </a:ext>
                </a:extLst>
              </p:cNvPr>
              <p:cNvSpPr/>
              <p:nvPr/>
            </p:nvSpPr>
            <p:spPr bwMode="auto">
              <a:xfrm>
                <a:off x="1207355" y="3277590"/>
                <a:ext cx="639638" cy="639638"/>
              </a:xfrm>
              <a:prstGeom prst="ellipse">
                <a:avLst/>
              </a:prstGeom>
              <a:gradFill>
                <a:gsLst>
                  <a:gs pos="0">
                    <a:srgbClr val="C03BC4"/>
                  </a:gs>
                  <a:gs pos="80000">
                    <a:srgbClr val="0A74D4"/>
                  </a:gs>
                </a:gsLst>
                <a:path path="circle">
                  <a:fillToRect l="100000" t="100000"/>
                </a:path>
              </a:gra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CD1DCD47-D86C-F135-C29B-25E877ECF9D2}"/>
                  </a:ext>
                </a:extLst>
              </p:cNvPr>
              <p:cNvSpPr txBox="1"/>
              <p:nvPr/>
            </p:nvSpPr>
            <p:spPr>
              <a:xfrm>
                <a:off x="685782" y="4028358"/>
                <a:ext cx="1682784" cy="123880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Chunking</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Split text</a:t>
                </a:r>
                <a:b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into passages </a:t>
                </a:r>
                <a:b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(for text portions)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Propagate document metadata</a:t>
                </a:r>
              </a:p>
            </p:txBody>
          </p:sp>
        </p:grpSp>
        <p:sp>
          <p:nvSpPr>
            <p:cNvPr id="51" name="Graphic 36">
              <a:extLst>
                <a:ext uri="{FF2B5EF4-FFF2-40B4-BE49-F238E27FC236}">
                  <a16:creationId xmlns:a16="http://schemas.microsoft.com/office/drawing/2014/main" id="{4E17B46F-6B70-C890-2B18-D2CCB4B3B932}"/>
                </a:ext>
              </a:extLst>
            </p:cNvPr>
            <p:cNvSpPr>
              <a:spLocks noChangeAspect="1"/>
            </p:cNvSpPr>
            <p:nvPr/>
          </p:nvSpPr>
          <p:spPr>
            <a:xfrm>
              <a:off x="5933222" y="3435409"/>
              <a:ext cx="323969" cy="324000"/>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solidFill>
              <a:schemeClr val="tx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9" name="Group 58" descr="vectorization">
            <a:extLst>
              <a:ext uri="{FF2B5EF4-FFF2-40B4-BE49-F238E27FC236}">
                <a16:creationId xmlns:a16="http://schemas.microsoft.com/office/drawing/2014/main" id="{D8CCFA07-B278-5D5E-A0E7-E1E2F80A3448}"/>
              </a:ext>
            </a:extLst>
          </p:cNvPr>
          <p:cNvGrpSpPr/>
          <p:nvPr/>
        </p:nvGrpSpPr>
        <p:grpSpPr>
          <a:xfrm>
            <a:off x="7436247" y="3038060"/>
            <a:ext cx="1885951" cy="3230977"/>
            <a:chOff x="7436247" y="3038060"/>
            <a:chExt cx="1885951" cy="3230977"/>
          </a:xfrm>
        </p:grpSpPr>
        <p:grpSp>
          <p:nvGrpSpPr>
            <p:cNvPr id="35" name="Group 34">
              <a:extLst>
                <a:ext uri="{FF2B5EF4-FFF2-40B4-BE49-F238E27FC236}">
                  <a16:creationId xmlns:a16="http://schemas.microsoft.com/office/drawing/2014/main" id="{A2989302-494C-D3F9-1A29-9683698E6079}"/>
                </a:ext>
              </a:extLst>
            </p:cNvPr>
            <p:cNvGrpSpPr/>
            <p:nvPr/>
          </p:nvGrpSpPr>
          <p:grpSpPr>
            <a:xfrm>
              <a:off x="7436247" y="3038060"/>
              <a:ext cx="1885951" cy="3230977"/>
              <a:chOff x="584199" y="3038060"/>
              <a:chExt cx="1885951" cy="3230977"/>
            </a:xfrm>
          </p:grpSpPr>
          <p:sp>
            <p:nvSpPr>
              <p:cNvPr id="36" name="Rounded Rectangle 35">
                <a:extLst>
                  <a:ext uri="{FF2B5EF4-FFF2-40B4-BE49-F238E27FC236}">
                    <a16:creationId xmlns:a16="http://schemas.microsoft.com/office/drawing/2014/main" id="{29FBD68A-5E8B-6770-3B7A-6EA275F89A0C}"/>
                  </a:ext>
                </a:extLst>
              </p:cNvPr>
              <p:cNvSpPr/>
              <p:nvPr/>
            </p:nvSpPr>
            <p:spPr bwMode="auto">
              <a:xfrm>
                <a:off x="584199" y="3038060"/>
                <a:ext cx="1885951" cy="3230977"/>
              </a:xfrm>
              <a:prstGeom prst="roundRect">
                <a:avLst>
                  <a:gd name="adj" fmla="val 91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Oval 36">
                <a:extLst>
                  <a:ext uri="{FF2B5EF4-FFF2-40B4-BE49-F238E27FC236}">
                    <a16:creationId xmlns:a16="http://schemas.microsoft.com/office/drawing/2014/main" id="{E5AE09EA-CA7B-42D7-7737-F649ABECE6B7}"/>
                  </a:ext>
                </a:extLst>
              </p:cNvPr>
              <p:cNvSpPr/>
              <p:nvPr/>
            </p:nvSpPr>
            <p:spPr bwMode="auto">
              <a:xfrm>
                <a:off x="1207355" y="3277590"/>
                <a:ext cx="639638" cy="639638"/>
              </a:xfrm>
              <a:prstGeom prst="ellipse">
                <a:avLst/>
              </a:prstGeom>
              <a:gradFill>
                <a:gsLst>
                  <a:gs pos="0">
                    <a:srgbClr val="C03BC4"/>
                  </a:gs>
                  <a:gs pos="80000">
                    <a:srgbClr val="0A74D4"/>
                  </a:gs>
                </a:gsLst>
                <a:path path="circle">
                  <a:fillToRect l="100000" t="100000"/>
                </a:path>
              </a:gra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F4014F15-9675-BE57-9D82-C805AA5ABC50}"/>
                  </a:ext>
                </a:extLst>
              </p:cNvPr>
              <p:cNvSpPr txBox="1"/>
              <p:nvPr/>
            </p:nvSpPr>
            <p:spPr>
              <a:xfrm>
                <a:off x="685782" y="4028358"/>
                <a:ext cx="1682784" cy="155427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Vectorization</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Image → vector </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Text → vector </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Embeddings from </a:t>
                </a:r>
                <a:r>
                  <a:rPr kumimoji="0" lang="en-US" sz="1050" b="0" i="0" u="none" strike="noStrike" kern="0" cap="none" spc="0" normalizeH="0" baseline="0" noProof="0" err="1">
                    <a:ln>
                      <a:noFill/>
                    </a:ln>
                    <a:solidFill>
                      <a:srgbClr val="FFFFFF"/>
                    </a:solidFill>
                    <a:effectLst/>
                    <a:uLnTx/>
                    <a:uFillTx/>
                    <a:latin typeface="Segoe UI"/>
                    <a:ea typeface="+mn-ea"/>
                    <a:cs typeface="Segoe UI" pitchFamily="34" charset="0"/>
                  </a:rPr>
                  <a:t>OpenAI</a:t>
                </a: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 AI Vision, </a:t>
                </a:r>
                <a:b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or custom models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50" name="Graphic 34">
              <a:extLst>
                <a:ext uri="{FF2B5EF4-FFF2-40B4-BE49-F238E27FC236}">
                  <a16:creationId xmlns:a16="http://schemas.microsoft.com/office/drawing/2014/main" id="{A89666F5-2CC7-1047-C651-6168C04A6FEA}"/>
                </a:ext>
              </a:extLst>
            </p:cNvPr>
            <p:cNvSpPr>
              <a:spLocks noChangeAspect="1"/>
            </p:cNvSpPr>
            <p:nvPr/>
          </p:nvSpPr>
          <p:spPr>
            <a:xfrm rot="16200000">
              <a:off x="8217346" y="3435409"/>
              <a:ext cx="323753" cy="324000"/>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solidFill>
              <a:schemeClr val="tx1"/>
            </a:solidFill>
            <a:ln w="9525" cap="flat" cmpd="sng" algn="ctr">
              <a:noFill/>
              <a:prstDash val="solid"/>
              <a:headEnd type="none" w="med" len="med"/>
              <a:tailEnd type="none" w="med" len="med"/>
            </a:ln>
            <a:effectLst>
              <a:outerShdw blurRad="63500" dist="63500" dir="5400000" algn="ctr" rotWithShape="0">
                <a:srgbClr val="000000">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8" name="Group 57" descr="indexing">
            <a:extLst>
              <a:ext uri="{FF2B5EF4-FFF2-40B4-BE49-F238E27FC236}">
                <a16:creationId xmlns:a16="http://schemas.microsoft.com/office/drawing/2014/main" id="{0E6747A1-B0FB-5177-F58A-EB2BAD976192}"/>
              </a:ext>
            </a:extLst>
          </p:cNvPr>
          <p:cNvGrpSpPr/>
          <p:nvPr/>
        </p:nvGrpSpPr>
        <p:grpSpPr>
          <a:xfrm>
            <a:off x="9720262" y="3038060"/>
            <a:ext cx="1885951" cy="3230977"/>
            <a:chOff x="9720262" y="3038060"/>
            <a:chExt cx="1885951" cy="3230977"/>
          </a:xfrm>
        </p:grpSpPr>
        <p:grpSp>
          <p:nvGrpSpPr>
            <p:cNvPr id="39" name="Group 38">
              <a:extLst>
                <a:ext uri="{FF2B5EF4-FFF2-40B4-BE49-F238E27FC236}">
                  <a16:creationId xmlns:a16="http://schemas.microsoft.com/office/drawing/2014/main" id="{377471D5-A45E-5F18-E83C-C8C63629C47F}"/>
                </a:ext>
              </a:extLst>
            </p:cNvPr>
            <p:cNvGrpSpPr/>
            <p:nvPr/>
          </p:nvGrpSpPr>
          <p:grpSpPr>
            <a:xfrm>
              <a:off x="9720262" y="3038060"/>
              <a:ext cx="1885951" cy="3230977"/>
              <a:chOff x="584199" y="3038060"/>
              <a:chExt cx="1885951" cy="3230977"/>
            </a:xfrm>
          </p:grpSpPr>
          <p:sp>
            <p:nvSpPr>
              <p:cNvPr id="40" name="Rounded Rectangle 39">
                <a:extLst>
                  <a:ext uri="{FF2B5EF4-FFF2-40B4-BE49-F238E27FC236}">
                    <a16:creationId xmlns:a16="http://schemas.microsoft.com/office/drawing/2014/main" id="{B308075A-B942-E317-010E-4ADCF293C8BB}"/>
                  </a:ext>
                </a:extLst>
              </p:cNvPr>
              <p:cNvSpPr/>
              <p:nvPr/>
            </p:nvSpPr>
            <p:spPr bwMode="auto">
              <a:xfrm>
                <a:off x="584199" y="3038060"/>
                <a:ext cx="1885951" cy="3230977"/>
              </a:xfrm>
              <a:prstGeom prst="roundRect">
                <a:avLst>
                  <a:gd name="adj" fmla="val 91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Oval 40">
                <a:extLst>
                  <a:ext uri="{FF2B5EF4-FFF2-40B4-BE49-F238E27FC236}">
                    <a16:creationId xmlns:a16="http://schemas.microsoft.com/office/drawing/2014/main" id="{84BE5F25-6980-EBCA-DC99-5E5D88E1E2DE}"/>
                  </a:ext>
                </a:extLst>
              </p:cNvPr>
              <p:cNvSpPr/>
              <p:nvPr/>
            </p:nvSpPr>
            <p:spPr bwMode="auto">
              <a:xfrm>
                <a:off x="1207355" y="3277590"/>
                <a:ext cx="639638" cy="639638"/>
              </a:xfrm>
              <a:prstGeom prst="ellipse">
                <a:avLst/>
              </a:prstGeom>
              <a:solidFill>
                <a:schemeClr val="tx1"/>
              </a:solidFill>
              <a:ln>
                <a:noFill/>
                <a:headEnd type="none" w="med" len="med"/>
                <a:tailEnd type="none" w="med" len="med"/>
              </a:ln>
              <a:effectLst>
                <a:outerShdw blurRad="63500" dist="635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7A6116D3-31B3-DA6C-54FA-5EF407ECE92A}"/>
                  </a:ext>
                </a:extLst>
              </p:cNvPr>
              <p:cNvSpPr txBox="1"/>
              <p:nvPr/>
            </p:nvSpPr>
            <p:spPr>
              <a:xfrm>
                <a:off x="685782" y="4028358"/>
                <a:ext cx="1682784" cy="123110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Indexing</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Document index</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Chunk index</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FFFFFF"/>
                    </a:solidFill>
                    <a:effectLst/>
                    <a:uLnTx/>
                    <a:uFillTx/>
                    <a:latin typeface="Segoe UI"/>
                    <a:ea typeface="+mn-ea"/>
                    <a:cs typeface="Segoe UI" pitchFamily="34" charset="0"/>
                  </a:rPr>
                  <a:t>Both</a:t>
                </a:r>
              </a:p>
              <a:p>
                <a:pPr marL="174625" marR="0" lvl="0" indent="-174625" algn="l" defTabSz="932472" rtl="0" eaLnBrk="1" fontAlgn="base" latinLnBrk="0" hangingPunct="1">
                  <a:lnSpc>
                    <a:spcPct val="100000"/>
                  </a:lnSpc>
                  <a:spcBef>
                    <a:spcPct val="0"/>
                  </a:spcBef>
                  <a:spcAft>
                    <a:spcPts val="600"/>
                  </a:spcAft>
                  <a:buClrTx/>
                  <a:buSzTx/>
                  <a:buFont typeface="Segoe UI" panose="020B0502040204020203" pitchFamily="34" charset="0"/>
                  <a:buChar char="+"/>
                  <a:tabLst/>
                  <a:defRPr/>
                </a:pPr>
                <a:endParaRPr kumimoji="0" lang="en-US" sz="105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pic>
          <p:nvPicPr>
            <p:cNvPr id="57" name="Graphic 437806336">
              <a:extLst>
                <a:ext uri="{FF2B5EF4-FFF2-40B4-BE49-F238E27FC236}">
                  <a16:creationId xmlns:a16="http://schemas.microsoft.com/office/drawing/2014/main" id="{1B1945A7-12CC-B2B8-DE8D-C01D3AAD60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65432" y="3399409"/>
              <a:ext cx="395611" cy="396000"/>
            </a:xfrm>
            <a:prstGeom prst="rect">
              <a:avLst/>
            </a:prstGeom>
          </p:spPr>
        </p:pic>
      </p:grpSp>
      <p:cxnSp>
        <p:nvCxnSpPr>
          <p:cNvPr id="60" name="Straight Arrow Connector 59">
            <a:extLst>
              <a:ext uri="{FF2B5EF4-FFF2-40B4-BE49-F238E27FC236}">
                <a16:creationId xmlns:a16="http://schemas.microsoft.com/office/drawing/2014/main" id="{CB836223-51B8-7110-684F-9AA382ADA503}"/>
              </a:ext>
              <a:ext uri="{C183D7F6-B498-43B3-948B-1728B52AA6E4}">
                <adec:decorative xmlns:adec="http://schemas.microsoft.com/office/drawing/2017/decorative" val="1"/>
              </a:ext>
            </a:extLst>
          </p:cNvPr>
          <p:cNvCxnSpPr>
            <a:cxnSpLocks/>
          </p:cNvCxnSpPr>
          <p:nvPr/>
        </p:nvCxnSpPr>
        <p:spPr>
          <a:xfrm>
            <a:off x="2526076" y="4653548"/>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cxnSp>
        <p:nvCxnSpPr>
          <p:cNvPr id="63" name="Straight Arrow Connector 62">
            <a:extLst>
              <a:ext uri="{FF2B5EF4-FFF2-40B4-BE49-F238E27FC236}">
                <a16:creationId xmlns:a16="http://schemas.microsoft.com/office/drawing/2014/main" id="{1AD9F87B-CECD-C397-FA59-3CD0AF69537B}"/>
              </a:ext>
              <a:ext uri="{C183D7F6-B498-43B3-948B-1728B52AA6E4}">
                <adec:decorative xmlns:adec="http://schemas.microsoft.com/office/drawing/2017/decorative" val="1"/>
              </a:ext>
            </a:extLst>
          </p:cNvPr>
          <p:cNvCxnSpPr>
            <a:cxnSpLocks/>
          </p:cNvCxnSpPr>
          <p:nvPr/>
        </p:nvCxnSpPr>
        <p:spPr>
          <a:xfrm>
            <a:off x="4810092" y="4653548"/>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cxnSp>
        <p:nvCxnSpPr>
          <p:cNvPr id="64" name="Straight Arrow Connector 63">
            <a:extLst>
              <a:ext uri="{FF2B5EF4-FFF2-40B4-BE49-F238E27FC236}">
                <a16:creationId xmlns:a16="http://schemas.microsoft.com/office/drawing/2014/main" id="{A2370A45-B5A6-C688-79B1-32E2600A76A3}"/>
              </a:ext>
              <a:ext uri="{C183D7F6-B498-43B3-948B-1728B52AA6E4}">
                <adec:decorative xmlns:adec="http://schemas.microsoft.com/office/drawing/2017/decorative" val="1"/>
              </a:ext>
            </a:extLst>
          </p:cNvPr>
          <p:cNvCxnSpPr>
            <a:cxnSpLocks/>
          </p:cNvCxnSpPr>
          <p:nvPr/>
        </p:nvCxnSpPr>
        <p:spPr>
          <a:xfrm>
            <a:off x="7094108" y="4653548"/>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cxnSp>
        <p:nvCxnSpPr>
          <p:cNvPr id="65" name="Straight Arrow Connector 64">
            <a:extLst>
              <a:ext uri="{FF2B5EF4-FFF2-40B4-BE49-F238E27FC236}">
                <a16:creationId xmlns:a16="http://schemas.microsoft.com/office/drawing/2014/main" id="{3DFB3732-256E-6F29-BB5F-2EDD00A314CD}"/>
              </a:ext>
              <a:ext uri="{C183D7F6-B498-43B3-948B-1728B52AA6E4}">
                <adec:decorative xmlns:adec="http://schemas.microsoft.com/office/drawing/2017/decorative" val="1"/>
              </a:ext>
            </a:extLst>
          </p:cNvPr>
          <p:cNvCxnSpPr>
            <a:cxnSpLocks/>
          </p:cNvCxnSpPr>
          <p:nvPr/>
        </p:nvCxnSpPr>
        <p:spPr>
          <a:xfrm>
            <a:off x="9378124" y="4653548"/>
            <a:ext cx="286213" cy="0"/>
          </a:xfrm>
          <a:prstGeom prst="straightConnector1">
            <a:avLst/>
          </a:prstGeom>
          <a:noFill/>
          <a:ln w="19050" cap="rnd" cmpd="sng" algn="ctr">
            <a:gradFill flip="none" rotWithShape="1">
              <a:gsLst>
                <a:gs pos="0">
                  <a:srgbClr val="C03BC4"/>
                </a:gs>
                <a:gs pos="80000">
                  <a:srgbClr val="0A74D4"/>
                </a:gs>
              </a:gsLst>
              <a:path path="circle">
                <a:fillToRect l="100000" t="100000"/>
              </a:path>
              <a:tileRect r="-100000" b="-100000"/>
            </a:gradFill>
            <a:prstDash val="solid"/>
            <a:headEnd type="none" w="lg" len="med"/>
            <a:tailEnd type="arrow" w="sm" len="sm"/>
          </a:ln>
          <a:effectLst>
            <a:outerShdw blurRad="63500" dist="63500" dir="5400000" algn="ctr" rotWithShape="0">
              <a:srgbClr val="000000">
                <a:alpha val="20000"/>
              </a:srgbClr>
            </a:outerShdw>
          </a:effectLst>
        </p:spPr>
      </p:cxnSp>
      <p:sp>
        <p:nvSpPr>
          <p:cNvPr id="6" name="Right Arrow 5">
            <a:extLst>
              <a:ext uri="{FF2B5EF4-FFF2-40B4-BE49-F238E27FC236}">
                <a16:creationId xmlns:a16="http://schemas.microsoft.com/office/drawing/2014/main" id="{4125C5F4-B8A4-A927-04E1-40BDF27C6895}"/>
              </a:ext>
              <a:ext uri="{C183D7F6-B498-43B3-948B-1728B52AA6E4}">
                <adec:decorative xmlns:adec="http://schemas.microsoft.com/office/drawing/2017/decorative" val="1"/>
              </a:ext>
            </a:extLst>
          </p:cNvPr>
          <p:cNvSpPr/>
          <p:nvPr/>
        </p:nvSpPr>
        <p:spPr bwMode="auto">
          <a:xfrm>
            <a:off x="8326603" y="1605776"/>
            <a:ext cx="680186" cy="596906"/>
          </a:xfrm>
          <a:prstGeom prst="rightArrow">
            <a:avLst>
              <a:gd name="adj1" fmla="val 50000"/>
              <a:gd name="adj2" fmla="val 51567"/>
            </a:avLst>
          </a:prstGeom>
          <a:gradFill flip="none" rotWithShape="1">
            <a:gsLst>
              <a:gs pos="99000">
                <a:srgbClr val="C03BC4"/>
              </a:gs>
              <a:gs pos="0">
                <a:schemeClr val="bg1"/>
              </a:gs>
              <a:gs pos="21000">
                <a:srgbClr val="0078D4">
                  <a:alpha val="49000"/>
                </a:srgbClr>
              </a:gs>
            </a:gsLst>
            <a:lin ang="0" scaled="0"/>
            <a:tileRect/>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gradFill>
                <a:gsLst>
                  <a:gs pos="23776">
                    <a:srgbClr val="FFFFFF"/>
                  </a:gs>
                  <a:gs pos="42000">
                    <a:srgbClr val="FFFFFF"/>
                  </a:gs>
                </a:gsLst>
                <a:path path="circle">
                  <a:fillToRect l="100000" t="100000"/>
                </a:path>
              </a:gradFill>
              <a:effectLst/>
              <a:uLnTx/>
              <a:uFillTx/>
              <a:latin typeface="Segoe UI Semibold" panose="020B0502040204020203" pitchFamily="34" charset="0"/>
              <a:ea typeface="+mn-ea"/>
              <a:cs typeface="+mn-cs"/>
            </a:endParaRPr>
          </a:p>
        </p:txBody>
      </p:sp>
    </p:spTree>
    <p:extLst>
      <p:ext uri="{BB962C8B-B14F-4D97-AF65-F5344CB8AC3E}">
        <p14:creationId xmlns:p14="http://schemas.microsoft.com/office/powerpoint/2010/main" val="127506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42" presetClass="path" presetSubtype="0" decel="100000" fill="hold" nodeType="withEffect">
                                  <p:stCondLst>
                                    <p:cond delay="0"/>
                                  </p:stCondLst>
                                  <p:childTnLst>
                                    <p:animMotion origin="layout" path="M -4.16667E-7 -2.22222E-6 L -4.16667E-7 0.03542 " pathEditMode="relative" rAng="0" ptsTypes="AA">
                                      <p:cBhvr>
                                        <p:cTn id="9" dur="500" spd="-100000" fill="hold"/>
                                        <p:tgtEl>
                                          <p:spTgt spid="5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nodeType="withEffect">
                                  <p:stCondLst>
                                    <p:cond delay="0"/>
                                  </p:stCondLst>
                                  <p:childTnLst>
                                    <p:animMotion origin="layout" path="M -4.58333E-6 -1.85185E-6 L -4.58333E-6 0.03542 " pathEditMode="relative" rAng="0" ptsTypes="AA">
                                      <p:cBhvr>
                                        <p:cTn id="14" dur="500" spd="-100000" fill="hold"/>
                                        <p:tgtEl>
                                          <p:spTgt spid="60"/>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nodeType="withEffect">
                                  <p:stCondLst>
                                    <p:cond delay="0"/>
                                  </p:stCondLst>
                                  <p:childTnLst>
                                    <p:animMotion origin="layout" path="M -4.58333E-6 -1.85185E-6 L -4.58333E-6 0.03542 " pathEditMode="relative" rAng="0" ptsTypes="AA">
                                      <p:cBhvr>
                                        <p:cTn id="19" dur="500" spd="-100000" fill="hold"/>
                                        <p:tgtEl>
                                          <p:spTgt spid="55"/>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42" presetClass="path" presetSubtype="0" decel="100000" fill="hold" nodeType="withEffect">
                                  <p:stCondLst>
                                    <p:cond delay="0"/>
                                  </p:stCondLst>
                                  <p:childTnLst>
                                    <p:animMotion origin="layout" path="M -4.58333E-6 -1.85185E-6 L -4.58333E-6 0.03542 " pathEditMode="relative" rAng="0" ptsTypes="AA">
                                      <p:cBhvr>
                                        <p:cTn id="24" dur="500" spd="-100000" fill="hold"/>
                                        <p:tgtEl>
                                          <p:spTgt spid="63"/>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42" presetClass="path" presetSubtype="0" decel="100000" fill="hold" nodeType="withEffect">
                                  <p:stCondLst>
                                    <p:cond delay="0"/>
                                  </p:stCondLst>
                                  <p:childTnLst>
                                    <p:animMotion origin="layout" path="M -4.58333E-6 -1.85185E-6 L -4.58333E-6 0.03542 " pathEditMode="relative" rAng="0" ptsTypes="AA">
                                      <p:cBhvr>
                                        <p:cTn id="29" dur="500" spd="-100000" fill="hold"/>
                                        <p:tgtEl>
                                          <p:spTgt spid="56"/>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par>
                                <p:cTn id="33" presetID="42" presetClass="path" presetSubtype="0" decel="100000" fill="hold" nodeType="withEffect">
                                  <p:stCondLst>
                                    <p:cond delay="0"/>
                                  </p:stCondLst>
                                  <p:childTnLst>
                                    <p:animMotion origin="layout" path="M -4.58333E-6 -1.85185E-6 L -4.58333E-6 0.03542 " pathEditMode="relative" rAng="0" ptsTypes="AA">
                                      <p:cBhvr>
                                        <p:cTn id="34" dur="500" spd="-100000" fill="hold"/>
                                        <p:tgtEl>
                                          <p:spTgt spid="64"/>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42" presetClass="path" presetSubtype="0" decel="100000" fill="hold" nodeType="withEffect">
                                  <p:stCondLst>
                                    <p:cond delay="0"/>
                                  </p:stCondLst>
                                  <p:childTnLst>
                                    <p:animMotion origin="layout" path="M -4.58333E-6 -1.85185E-6 L -4.58333E-6 0.03542 " pathEditMode="relative" rAng="0" ptsTypes="AA">
                                      <p:cBhvr>
                                        <p:cTn id="39" dur="500" spd="-100000" fill="hold"/>
                                        <p:tgtEl>
                                          <p:spTgt spid="59"/>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42" presetClass="path" presetSubtype="0" decel="100000" fill="hold" nodeType="withEffect">
                                  <p:stCondLst>
                                    <p:cond delay="0"/>
                                  </p:stCondLst>
                                  <p:childTnLst>
                                    <p:animMotion origin="layout" path="M -4.58333E-6 -1.85185E-6 L -4.58333E-6 0.03542 " pathEditMode="relative" rAng="0" ptsTypes="AA">
                                      <p:cBhvr>
                                        <p:cTn id="44" dur="500" spd="-100000" fill="hold"/>
                                        <p:tgtEl>
                                          <p:spTgt spid="65"/>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42" presetClass="path" presetSubtype="0" decel="100000" fill="hold" nodeType="withEffect">
                                  <p:stCondLst>
                                    <p:cond delay="0"/>
                                  </p:stCondLst>
                                  <p:childTnLst>
                                    <p:animMotion origin="layout" path="M 6.25E-7 -2.22222E-6 L 6.25E-7 0.03542 " pathEditMode="relative" rAng="0" ptsTypes="AA">
                                      <p:cBhvr>
                                        <p:cTn id="49" dur="500" spd="-100000" fill="hold"/>
                                        <p:tgtEl>
                                          <p:spTgt spid="58"/>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42" presetClass="path" presetSubtype="0" decel="100000" fill="hold" grpId="1" nodeType="withEffect">
                                  <p:stCondLst>
                                    <p:cond delay="0"/>
                                  </p:stCondLst>
                                  <p:childTnLst>
                                    <p:animMotion origin="layout" path="M 2.70833E-6 -1.48148E-6 L 2.70833E-6 0.03542 " pathEditMode="relative" rAng="0" ptsTypes="AA">
                                      <p:cBhvr>
                                        <p:cTn id="5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err="1">
                <a:ln>
                  <a:noFill/>
                </a:ln>
                <a:solidFill>
                  <a:srgbClr val="FFFFFF"/>
                </a:solidFill>
                <a:effectLst/>
                <a:latin typeface="Segoe UI Semibold" panose="020B0502040204020203" pitchFamily="34" charset="0"/>
                <a:ea typeface="+mn-ea"/>
                <a:cs typeface="Segoe UI" panose="020B0502040204020203" pitchFamily="34" charset="0"/>
              </a:rPr>
              <a:t>Megastorage</a:t>
            </a:r>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 increased capacity / compute</a:t>
            </a:r>
            <a:endParaRPr lang="en-US"/>
          </a:p>
        </p:txBody>
      </p:sp>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Rounded Corners 16">
            <a:extLst>
              <a:ext uri="{FF2B5EF4-FFF2-40B4-BE49-F238E27FC236}">
                <a16:creationId xmlns:a16="http://schemas.microsoft.com/office/drawing/2014/main" id="{9A8DC6B0-DB6C-2D74-370A-0575B4306563}"/>
              </a:ext>
              <a:ext uri="{C183D7F6-B498-43B3-948B-1728B52AA6E4}">
                <adec:decorative xmlns:adec="http://schemas.microsoft.com/office/drawing/2017/decorative" val="0"/>
              </a:ext>
            </a:extLst>
          </p:cNvPr>
          <p:cNvSpPr/>
          <p:nvPr/>
        </p:nvSpPr>
        <p:spPr bwMode="auto">
          <a:xfrm>
            <a:off x="5278541" y="1151705"/>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Announcing</a:t>
            </a:r>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528762" y="1761891"/>
            <a:ext cx="9134476" cy="55399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Increased Vector, Storage, Compute Capacity</a:t>
            </a:r>
            <a:endParaRPr kumimoji="0" lang="en-US" sz="3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pitchFamily="34" charset="0"/>
            </a:endParaRPr>
          </a:p>
        </p:txBody>
      </p:sp>
      <p:grpSp>
        <p:nvGrpSpPr>
          <p:cNvPr id="13" name="Group 12" descr="Same workloads can be handled with smaller tiers&#10;Build billion-vector search services&#10;Includes all the power of a full retrieval system">
            <a:extLst>
              <a:ext uri="{FF2B5EF4-FFF2-40B4-BE49-F238E27FC236}">
                <a16:creationId xmlns:a16="http://schemas.microsoft.com/office/drawing/2014/main" id="{13AEC2A1-5D2E-4C76-EF21-E58BE1C4D1BA}"/>
              </a:ext>
            </a:extLst>
          </p:cNvPr>
          <p:cNvGrpSpPr/>
          <p:nvPr/>
        </p:nvGrpSpPr>
        <p:grpSpPr>
          <a:xfrm>
            <a:off x="1055687" y="2861858"/>
            <a:ext cx="10430679" cy="3338526"/>
            <a:chOff x="1055687" y="2861858"/>
            <a:chExt cx="10430679" cy="3338526"/>
          </a:xfrm>
        </p:grpSpPr>
        <p:grpSp>
          <p:nvGrpSpPr>
            <p:cNvPr id="14" name="Group 13">
              <a:extLst>
                <a:ext uri="{FF2B5EF4-FFF2-40B4-BE49-F238E27FC236}">
                  <a16:creationId xmlns:a16="http://schemas.microsoft.com/office/drawing/2014/main" id="{5642D334-A2F5-7CD6-B78C-E9A5BFAC7C1B}"/>
                </a:ext>
              </a:extLst>
            </p:cNvPr>
            <p:cNvGrpSpPr/>
            <p:nvPr/>
          </p:nvGrpSpPr>
          <p:grpSpPr>
            <a:xfrm>
              <a:off x="1055687" y="2861858"/>
              <a:ext cx="10430679" cy="3338526"/>
              <a:chOff x="1055687" y="2861858"/>
              <a:chExt cx="10430679" cy="3338526"/>
            </a:xfrm>
          </p:grpSpPr>
          <p:grpSp>
            <p:nvGrpSpPr>
              <p:cNvPr id="7" name="Group 6">
                <a:extLst>
                  <a:ext uri="{FF2B5EF4-FFF2-40B4-BE49-F238E27FC236}">
                    <a16:creationId xmlns:a16="http://schemas.microsoft.com/office/drawing/2014/main" id="{390ACFE9-B72E-9BE2-C47E-5D73F3F83B0F}"/>
                  </a:ext>
                </a:extLst>
              </p:cNvPr>
              <p:cNvGrpSpPr/>
              <p:nvPr/>
            </p:nvGrpSpPr>
            <p:grpSpPr>
              <a:xfrm>
                <a:off x="1055687" y="2862600"/>
                <a:ext cx="4817746" cy="2921895"/>
                <a:chOff x="497204" y="2398093"/>
                <a:chExt cx="4817746" cy="2921895"/>
              </a:xfrm>
            </p:grpSpPr>
            <p:sp>
              <p:nvSpPr>
                <p:cNvPr id="3" name="TextBox 2" descr="Same workloads can be handled with smaller tiers&#10;Build billion-vector search services&#10;Includes all the power of a full retrieval system">
                  <a:extLst>
                    <a:ext uri="{FF2B5EF4-FFF2-40B4-BE49-F238E27FC236}">
                      <a16:creationId xmlns:a16="http://schemas.microsoft.com/office/drawing/2014/main" id="{BAAC809E-DCAD-9C98-DAC6-EA84F257B14F}"/>
                    </a:ext>
                  </a:extLst>
                </p:cNvPr>
                <p:cNvSpPr txBox="1"/>
                <p:nvPr/>
              </p:nvSpPr>
              <p:spPr>
                <a:xfrm>
                  <a:off x="497204" y="2398093"/>
                  <a:ext cx="4520883" cy="969496"/>
                </a:xfrm>
                <a:prstGeom prst="rect">
                  <a:avLst/>
                </a:prstGeom>
                <a:noFill/>
              </p:spPr>
              <p:txBody>
                <a:bodyPr wrap="square">
                  <a:spAutoFit/>
                </a:bodyPr>
                <a:lstStyle/>
                <a:p>
                  <a:pPr marL="11112" marR="0" lvl="1" indent="0" algn="l" defTabSz="914367" rtl="0" eaLnBrk="1" fontAlgn="auto" latinLnBrk="0" hangingPunct="1">
                    <a:lnSpc>
                      <a:spcPct val="100000"/>
                    </a:lnSpc>
                    <a:spcBef>
                      <a:spcPts val="0"/>
                    </a:spcBef>
                    <a:spcAft>
                      <a:spcPts val="9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Same workloads can be handled with smaller tiers</a:t>
                  </a:r>
                </a:p>
                <a:p>
                  <a:pPr marL="11112" marR="0" lvl="1" indent="0" algn="l" defTabSz="914367" rtl="0" eaLnBrk="1" fontAlgn="auto" latinLnBrk="0" hangingPunct="1">
                    <a:lnSpc>
                      <a:spcPct val="100000"/>
                    </a:lnSpc>
                    <a:spcBef>
                      <a:spcPts val="0"/>
                    </a:spcBef>
                    <a:spcAft>
                      <a:spcPts val="9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 billion-vector search services</a:t>
                  </a:r>
                </a:p>
                <a:p>
                  <a:pPr marL="11112" marR="0" lvl="1" indent="0" algn="l" defTabSz="914367" rtl="0" eaLnBrk="1" fontAlgn="auto" latinLnBrk="0" hangingPunct="1">
                    <a:lnSpc>
                      <a:spcPct val="100000"/>
                    </a:lnSpc>
                    <a:spcBef>
                      <a:spcPts val="0"/>
                    </a:spcBef>
                    <a:spcAft>
                      <a:spcPts val="9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Includes all the power of a full retrieval system</a:t>
                  </a:r>
                </a:p>
              </p:txBody>
            </p:sp>
            <p:sp>
              <p:nvSpPr>
                <p:cNvPr id="4" name="TextBox 3" descr="&#10;Details&#10;Up to 12x increase in vector density increase&#10;Up to 6x total storage limit increase&#10;More compute capacity in most tiers&#10;Applies to newly created services&#10;">
                  <a:extLst>
                    <a:ext uri="{FF2B5EF4-FFF2-40B4-BE49-F238E27FC236}">
                      <a16:creationId xmlns:a16="http://schemas.microsoft.com/office/drawing/2014/main" id="{AC455A66-4C83-E2F0-261D-36120BCDBED1}"/>
                    </a:ext>
                  </a:extLst>
                </p:cNvPr>
                <p:cNvSpPr txBox="1"/>
                <p:nvPr/>
              </p:nvSpPr>
              <p:spPr>
                <a:xfrm>
                  <a:off x="497205" y="3750328"/>
                  <a:ext cx="4817745"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900"/>
                    </a:spcAft>
                    <a:buClrTx/>
                    <a:buSzTx/>
                    <a:buFontTx/>
                    <a:buNone/>
                    <a:tabLst/>
                    <a:defRPr/>
                  </a:pPr>
                  <a:r>
                    <a:rPr kumimoji="0" lang="en-US" sz="1800" b="1" i="0" u="none" strike="noStrike" kern="1200" cap="none" spc="0" normalizeH="0" baseline="0" noProof="0">
                      <a:ln w="3175">
                        <a:noFill/>
                      </a:ln>
                      <a:gradFill flip="none" rotWithShape="1">
                        <a:gsLst>
                          <a:gs pos="80000">
                            <a:srgbClr val="8DC8E8"/>
                          </a:gs>
                          <a:gs pos="0">
                            <a:srgbClr val="D59ED7"/>
                          </a:gs>
                        </a:gsLst>
                        <a:path path="circle">
                          <a:fillToRect l="100000" t="100000"/>
                        </a:path>
                        <a:tileRect r="-100000" b="-100000"/>
                      </a:gradFill>
                      <a:effectLst/>
                      <a:uLnTx/>
                      <a:uFillTx/>
                      <a:latin typeface="Segoe UI Semibold" panose="020B0502040204020203" pitchFamily="34" charset="0"/>
                      <a:ea typeface="+mn-ea"/>
                      <a:cs typeface="Segoe UI" pitchFamily="34" charset="0"/>
                    </a:rPr>
                    <a:t>Details</a:t>
                  </a:r>
                </a:p>
                <a:p>
                  <a:pPr marL="222250" marR="0" lvl="1" indent="-222250" algn="l" defTabSz="914367"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Up to </a:t>
                  </a:r>
                  <a:r>
                    <a:rPr kumimoji="0" lang="en-US" sz="1200" b="1" i="0" u="none" strike="noStrike" kern="1200" cap="none" spc="0" normalizeH="0" baseline="0" noProof="0">
                      <a:ln>
                        <a:noFill/>
                      </a:ln>
                      <a:solidFill>
                        <a:srgbClr val="FFFFFF"/>
                      </a:solidFill>
                      <a:effectLst/>
                      <a:uLnTx/>
                      <a:uFillTx/>
                      <a:latin typeface="Segoe UI"/>
                      <a:ea typeface="+mn-ea"/>
                      <a:cs typeface="+mn-cs"/>
                    </a:rPr>
                    <a:t>12x increase </a:t>
                  </a:r>
                  <a:r>
                    <a:rPr kumimoji="0" lang="en-US" sz="1200" b="0" i="0" u="none" strike="noStrike" kern="1200" cap="none" spc="0" normalizeH="0" baseline="0" noProof="0">
                      <a:ln>
                        <a:noFill/>
                      </a:ln>
                      <a:solidFill>
                        <a:srgbClr val="FFFFFF"/>
                      </a:solidFill>
                      <a:effectLst/>
                      <a:uLnTx/>
                      <a:uFillTx/>
                      <a:latin typeface="Segoe UI"/>
                      <a:ea typeface="+mn-ea"/>
                      <a:cs typeface="+mn-cs"/>
                    </a:rPr>
                    <a:t>in vector density increase</a:t>
                  </a:r>
                </a:p>
                <a:p>
                  <a:pPr marL="222250" marR="0" lvl="1" indent="-222250" algn="l" defTabSz="914367"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Up to </a:t>
                  </a:r>
                  <a:r>
                    <a:rPr kumimoji="0" lang="en-US" sz="1200" b="1" i="0" u="none" strike="noStrike" kern="1200" cap="none" spc="0" normalizeH="0" baseline="0" noProof="0">
                      <a:ln>
                        <a:noFill/>
                      </a:ln>
                      <a:solidFill>
                        <a:srgbClr val="FFFFFF"/>
                      </a:solidFill>
                      <a:effectLst/>
                      <a:uLnTx/>
                      <a:uFillTx/>
                      <a:latin typeface="Segoe UI"/>
                      <a:ea typeface="+mn-ea"/>
                      <a:cs typeface="+mn-cs"/>
                    </a:rPr>
                    <a:t>6x total storage </a:t>
                  </a:r>
                  <a:r>
                    <a:rPr kumimoji="0" lang="en-US" sz="1200" b="0" i="0" u="none" strike="noStrike" kern="1200" cap="none" spc="0" normalizeH="0" baseline="0" noProof="0">
                      <a:ln>
                        <a:noFill/>
                      </a:ln>
                      <a:solidFill>
                        <a:srgbClr val="FFFFFF"/>
                      </a:solidFill>
                      <a:effectLst/>
                      <a:uLnTx/>
                      <a:uFillTx/>
                      <a:latin typeface="Segoe UI"/>
                      <a:ea typeface="+mn-ea"/>
                      <a:cs typeface="+mn-cs"/>
                    </a:rPr>
                    <a:t>limit increase</a:t>
                  </a:r>
                </a:p>
                <a:p>
                  <a:pPr marL="222250" marR="0" lvl="1" indent="-222250" algn="l" defTabSz="914367"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More compute capacity </a:t>
                  </a:r>
                  <a:r>
                    <a:rPr kumimoji="0" lang="en-US" sz="1200" b="0" i="0" u="none" strike="noStrike" kern="1200" cap="none" spc="0" normalizeH="0" baseline="0" noProof="0">
                      <a:ln>
                        <a:noFill/>
                      </a:ln>
                      <a:solidFill>
                        <a:srgbClr val="FFFFFF"/>
                      </a:solidFill>
                      <a:effectLst/>
                      <a:uLnTx/>
                      <a:uFillTx/>
                      <a:latin typeface="Segoe UI"/>
                      <a:ea typeface="+mn-ea"/>
                      <a:cs typeface="+mn-cs"/>
                    </a:rPr>
                    <a:t>in most tiers</a:t>
                  </a:r>
                </a:p>
                <a:p>
                  <a:pPr marL="222250" marR="0" lvl="1" indent="-222250" algn="l" defTabSz="914367"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Applies to newly created services</a:t>
                  </a:r>
                </a:p>
              </p:txBody>
            </p:sp>
          </p:grpSp>
          <p:graphicFrame>
            <p:nvGraphicFramePr>
              <p:cNvPr id="5" name="Chart 4">
                <a:extLst>
                  <a:ext uri="{FF2B5EF4-FFF2-40B4-BE49-F238E27FC236}">
                    <a16:creationId xmlns:a16="http://schemas.microsoft.com/office/drawing/2014/main" id="{3ED3AD46-E783-49ED-3043-87B00CBEA601}"/>
                  </a:ext>
                </a:extLst>
              </p:cNvPr>
              <p:cNvGraphicFramePr>
                <a:graphicFrameLocks/>
              </p:cNvGraphicFramePr>
              <p:nvPr/>
            </p:nvGraphicFramePr>
            <p:xfrm>
              <a:off x="5873433" y="2861858"/>
              <a:ext cx="5612933" cy="3338526"/>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6" name="Straight Connector 5">
              <a:extLst>
                <a:ext uri="{FF2B5EF4-FFF2-40B4-BE49-F238E27FC236}">
                  <a16:creationId xmlns:a16="http://schemas.microsoft.com/office/drawing/2014/main" id="{6FAD461E-4827-B1EA-32D4-BF745D0BC251}"/>
                </a:ext>
              </a:extLst>
            </p:cNvPr>
            <p:cNvCxnSpPr>
              <a:cxnSpLocks/>
            </p:cNvCxnSpPr>
            <p:nvPr/>
          </p:nvCxnSpPr>
          <p:spPr>
            <a:xfrm flipH="1">
              <a:off x="1157591" y="4036172"/>
              <a:ext cx="4017524"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633173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22222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42" presetClass="path" presetSubtype="0" decel="100000" fill="hold" grpId="1" nodeType="withEffect">
                                  <p:stCondLst>
                                    <p:cond delay="0"/>
                                  </p:stCondLst>
                                  <p:childTnLst>
                                    <p:animMotion origin="layout" path="M 0 0 L 0 0.03542 " pathEditMode="relative" rAng="0" ptsTypes="AA">
                                      <p:cBhvr>
                                        <p:cTn id="21" dur="700" spd="-100000" fill="hold"/>
                                        <p:tgtEl>
                                          <p:spTgt spid="10"/>
                                        </p:tgtEl>
                                        <p:attrNameLst>
                                          <p:attrName>ppt_x</p:attrName>
                                          <p:attrName>ppt_y</p:attrName>
                                        </p:attrNameLst>
                                      </p:cBhvr>
                                      <p:rCtr x="0" y="1759"/>
                                    </p:animMotion>
                                  </p:childTnLst>
                                </p:cTn>
                              </p:par>
                              <p:par>
                                <p:cTn id="22" presetID="10" presetClass="entr" presetSubtype="0" fill="hold" nodeType="withEffect">
                                  <p:stCondLst>
                                    <p:cond delay="4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nodeType="withEffect">
                                  <p:stCondLst>
                                    <p:cond delay="400"/>
                                  </p:stCondLst>
                                  <p:childTnLst>
                                    <p:animMotion origin="layout" path="M -4.375E-6 -3.7037E-7 L -4.375E-6 0.03542 " pathEditMode="relative" rAng="0" ptsTypes="AA">
                                      <p:cBhvr>
                                        <p:cTn id="26"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0" grpId="0" animBg="1"/>
      <p:bldP spid="10" grpId="1" animBg="1"/>
      <p:bldP spid="11" grpId="0"/>
      <p:bldP spid="11"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E4F5-4F75-200A-6A20-D38AF1B2237F}"/>
              </a:ext>
            </a:extLst>
          </p:cNvPr>
          <p:cNvSpPr>
            <a:spLocks noGrp="1"/>
          </p:cNvSpPr>
          <p:nvPr>
            <p:ph type="title"/>
          </p:nvPr>
        </p:nvSpPr>
        <p:spPr/>
        <p:txBody>
          <a:bodyPr/>
          <a:lstStyle/>
          <a:p>
            <a:r>
              <a:rPr lang="en-US"/>
              <a:t>Vector and hybrid search releases</a:t>
            </a:r>
            <a:endParaRPr lang="en-US" sz="2800">
              <a:latin typeface="+mn-lt"/>
            </a:endParaRPr>
          </a:p>
        </p:txBody>
      </p:sp>
      <p:sp>
        <p:nvSpPr>
          <p:cNvPr id="5" name="Text Placeholder 4">
            <a:extLst>
              <a:ext uri="{FF2B5EF4-FFF2-40B4-BE49-F238E27FC236}">
                <a16:creationId xmlns:a16="http://schemas.microsoft.com/office/drawing/2014/main" id="{EE9A80B6-82EE-2B62-156F-920F2403EF2E}"/>
              </a:ext>
            </a:extLst>
          </p:cNvPr>
          <p:cNvSpPr>
            <a:spLocks noGrp="1"/>
          </p:cNvSpPr>
          <p:nvPr>
            <p:ph type="body" sz="quarter" idx="16"/>
          </p:nvPr>
        </p:nvSpPr>
        <p:spPr>
          <a:xfrm>
            <a:off x="584200" y="1436688"/>
            <a:ext cx="5219700" cy="430887"/>
          </a:xfrm>
        </p:spPr>
        <p:txBody>
          <a:bodyPr/>
          <a:lstStyle/>
          <a:p>
            <a:r>
              <a:rPr lang="en-US"/>
              <a:t>Reduce storage costs</a:t>
            </a:r>
          </a:p>
        </p:txBody>
      </p:sp>
      <p:sp>
        <p:nvSpPr>
          <p:cNvPr id="3" name="Text Placeholder 2">
            <a:extLst>
              <a:ext uri="{FF2B5EF4-FFF2-40B4-BE49-F238E27FC236}">
                <a16:creationId xmlns:a16="http://schemas.microsoft.com/office/drawing/2014/main" id="{015B6F26-E0AA-6436-B766-F79EEDDECE46}"/>
              </a:ext>
            </a:extLst>
          </p:cNvPr>
          <p:cNvSpPr>
            <a:spLocks noGrp="1"/>
          </p:cNvSpPr>
          <p:nvPr>
            <p:ph type="body" sz="quarter" idx="14"/>
          </p:nvPr>
        </p:nvSpPr>
        <p:spPr>
          <a:xfrm>
            <a:off x="584200" y="2084388"/>
            <a:ext cx="5219700" cy="1255728"/>
          </a:xfrm>
        </p:spPr>
        <p:txBody>
          <a:bodyPr/>
          <a:lstStyle/>
          <a:p>
            <a:pPr marL="285750" lvl="0" indent="-285750">
              <a:buFont typeface="Arial"/>
              <a:buChar char="•"/>
            </a:pPr>
            <a:r>
              <a:rPr lang="en-US" i="1">
                <a:solidFill>
                  <a:schemeClr val="tx2"/>
                </a:solidFill>
              </a:rPr>
              <a:t>Binary &amp; scalar quantization GA</a:t>
            </a:r>
          </a:p>
          <a:p>
            <a:pPr marL="285750" lvl="0" indent="-285750">
              <a:buFont typeface="Arial"/>
              <a:buChar char="•"/>
            </a:pPr>
            <a:r>
              <a:rPr lang="en-US" i="1">
                <a:solidFill>
                  <a:schemeClr val="tx2"/>
                </a:solidFill>
              </a:rPr>
              <a:t>Stored property GA</a:t>
            </a:r>
          </a:p>
          <a:p>
            <a:pPr marL="285750" lvl="0" indent="-285750">
              <a:buFont typeface="Arial"/>
              <a:buChar char="•"/>
            </a:pPr>
            <a:r>
              <a:rPr lang="en-US" i="1">
                <a:solidFill>
                  <a:schemeClr val="tx2"/>
                </a:solidFill>
              </a:rPr>
              <a:t>Narrow vector types GA</a:t>
            </a:r>
            <a:endParaRPr lang="en-US" sz="2800"/>
          </a:p>
        </p:txBody>
      </p:sp>
      <p:sp>
        <p:nvSpPr>
          <p:cNvPr id="6" name="Text Placeholder 5">
            <a:extLst>
              <a:ext uri="{FF2B5EF4-FFF2-40B4-BE49-F238E27FC236}">
                <a16:creationId xmlns:a16="http://schemas.microsoft.com/office/drawing/2014/main" id="{B3EA72E7-F6B4-A3AB-A5FE-AC4B87C41B04}"/>
              </a:ext>
            </a:extLst>
          </p:cNvPr>
          <p:cNvSpPr>
            <a:spLocks noGrp="1"/>
          </p:cNvSpPr>
          <p:nvPr>
            <p:ph type="body" sz="quarter" idx="17"/>
          </p:nvPr>
        </p:nvSpPr>
        <p:spPr>
          <a:xfrm>
            <a:off x="6397625" y="1436688"/>
            <a:ext cx="5219700" cy="430887"/>
          </a:xfrm>
        </p:spPr>
        <p:txBody>
          <a:bodyPr/>
          <a:lstStyle/>
          <a:p>
            <a:r>
              <a:rPr lang="en-US"/>
              <a:t>More relevant results</a:t>
            </a:r>
          </a:p>
        </p:txBody>
      </p:sp>
      <p:sp>
        <p:nvSpPr>
          <p:cNvPr id="4" name="Text Placeholder 3">
            <a:extLst>
              <a:ext uri="{FF2B5EF4-FFF2-40B4-BE49-F238E27FC236}">
                <a16:creationId xmlns:a16="http://schemas.microsoft.com/office/drawing/2014/main" id="{1DC33831-9FC6-48F5-BB26-BCD0500EA637}"/>
              </a:ext>
            </a:extLst>
          </p:cNvPr>
          <p:cNvSpPr>
            <a:spLocks noGrp="1"/>
          </p:cNvSpPr>
          <p:nvPr>
            <p:ph type="body" sz="quarter" idx="15"/>
          </p:nvPr>
        </p:nvSpPr>
        <p:spPr>
          <a:xfrm>
            <a:off x="6397625" y="2084388"/>
            <a:ext cx="5219700" cy="4505849"/>
          </a:xfrm>
        </p:spPr>
        <p:txBody>
          <a:bodyPr/>
          <a:lstStyle/>
          <a:p>
            <a:r>
              <a:rPr lang="en-US" i="1">
                <a:solidFill>
                  <a:schemeClr val="tx2"/>
                </a:solidFill>
              </a:rPr>
              <a:t>Hybrid &amp; vector weighting GA</a:t>
            </a:r>
            <a:endParaRPr lang="en-US"/>
          </a:p>
          <a:p>
            <a:r>
              <a:rPr lang="en-US"/>
              <a:t>Support for binary vector types</a:t>
            </a:r>
          </a:p>
          <a:p>
            <a:r>
              <a:rPr lang="en-US"/>
              <a:t>Support maximum text recall size at query time in hybrid search</a:t>
            </a:r>
          </a:p>
          <a:p>
            <a:r>
              <a:rPr lang="en-US"/>
              <a:t>Support thresholding for vector queries​</a:t>
            </a:r>
          </a:p>
          <a:p>
            <a:r>
              <a:rPr lang="en-US"/>
              <a:t>Document boosting support for vector and hybrid search</a:t>
            </a:r>
          </a:p>
          <a:p>
            <a:r>
              <a:rPr lang="en-US"/>
              <a:t>50% decrease in query latency for hybrid search</a:t>
            </a:r>
          </a:p>
        </p:txBody>
      </p:sp>
    </p:spTree>
    <p:extLst>
      <p:ext uri="{BB962C8B-B14F-4D97-AF65-F5344CB8AC3E}">
        <p14:creationId xmlns:p14="http://schemas.microsoft.com/office/powerpoint/2010/main" val="41380709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2F6EF-224E-42F7-E71A-A8B5FA950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C939E-0523-D24A-35C2-7AE53FB5A6EF}"/>
              </a:ext>
            </a:extLst>
          </p:cNvPr>
          <p:cNvSpPr>
            <a:spLocks noGrp="1"/>
          </p:cNvSpPr>
          <p:nvPr>
            <p:ph type="title"/>
          </p:nvPr>
        </p:nvSpPr>
        <p:spPr>
          <a:xfrm>
            <a:off x="588963" y="370803"/>
            <a:ext cx="5683253" cy="923330"/>
          </a:xfrm>
        </p:spPr>
        <p:txBody>
          <a:bodyPr/>
          <a:lstStyle/>
          <a:p>
            <a:r>
              <a:rPr lang="en-US"/>
              <a:t>Reduce vector storage costs</a:t>
            </a:r>
            <a:br>
              <a:rPr lang="en-US"/>
            </a:br>
            <a:r>
              <a:rPr lang="en-US" sz="2400" spc="0">
                <a:solidFill>
                  <a:schemeClr val="tx1"/>
                </a:solidFill>
                <a:latin typeface="+mn-lt"/>
              </a:rPr>
              <a:t>New capabilities in vector search</a:t>
            </a:r>
          </a:p>
        </p:txBody>
      </p:sp>
      <p:sp>
        <p:nvSpPr>
          <p:cNvPr id="16" name="TextBox 15">
            <a:extLst>
              <a:ext uri="{FF2B5EF4-FFF2-40B4-BE49-F238E27FC236}">
                <a16:creationId xmlns:a16="http://schemas.microsoft.com/office/drawing/2014/main" id="{5D25A5AC-3A19-AD7B-FC00-F1521BB2C4BF}"/>
              </a:ext>
            </a:extLst>
          </p:cNvPr>
          <p:cNvSpPr txBox="1"/>
          <p:nvPr/>
        </p:nvSpPr>
        <p:spPr>
          <a:xfrm>
            <a:off x="588963" y="2195733"/>
            <a:ext cx="6328013" cy="4290918"/>
          </a:xfrm>
          <a:prstGeom prst="rect">
            <a:avLst/>
          </a:prstGeom>
          <a:noFill/>
        </p:spPr>
        <p:txBody>
          <a:bodyPr wrap="square" lIns="0" tIns="0" rIns="0" bIns="0" rtlCol="0" anchor="t">
            <a:spAutoFit/>
          </a:bodyPr>
          <a:lstStyle/>
          <a:p>
            <a:pPr algn="l">
              <a:spcBef>
                <a:spcPts val="1200"/>
              </a:spcBef>
            </a:pPr>
            <a:r>
              <a:rPr lang="en-US" sz="2000">
                <a:solidFill>
                  <a:srgbClr val="0078D4"/>
                </a:solidFill>
                <a:latin typeface="+mj-lt"/>
              </a:rPr>
              <a:t>Business value</a:t>
            </a:r>
          </a:p>
          <a:p>
            <a:pPr algn="l">
              <a:spcBef>
                <a:spcPts val="480"/>
              </a:spcBef>
            </a:pPr>
            <a:r>
              <a:rPr lang="en-US" sz="1600"/>
              <a:t>New options for vector search available to control performance and reduce storage cost</a:t>
            </a:r>
          </a:p>
          <a:p>
            <a:pPr algn="l">
              <a:spcBef>
                <a:spcPts val="480"/>
              </a:spcBef>
            </a:pPr>
            <a:endParaRPr lang="en-US" sz="1600"/>
          </a:p>
          <a:p>
            <a:pPr>
              <a:spcBef>
                <a:spcPts val="1200"/>
              </a:spcBef>
            </a:pPr>
            <a:r>
              <a:rPr lang="en-US" sz="2000">
                <a:solidFill>
                  <a:srgbClr val="0078D4"/>
                </a:solidFill>
                <a:latin typeface="+mj-lt"/>
              </a:rPr>
              <a:t>Feature details</a:t>
            </a:r>
          </a:p>
          <a:p>
            <a:pPr marL="285750" indent="-285750">
              <a:spcBef>
                <a:spcPts val="480"/>
              </a:spcBef>
              <a:buFont typeface="Arial" panose="020B0604020202020204" pitchFamily="34" charset="0"/>
              <a:buChar char="•"/>
            </a:pPr>
            <a:r>
              <a:rPr lang="en-US" sz="1600">
                <a:cs typeface="Segoe UI"/>
              </a:rPr>
              <a:t>Use scalar and binary quantization to compress and optimize vector data storage. </a:t>
            </a:r>
            <a:r>
              <a:rPr lang="en-US" sz="1600" b="1" i="1">
                <a:cs typeface="Segoe UI"/>
              </a:rPr>
              <a:t>Reduces vector index size by up to 96% and vector storage on disk by ~25%. </a:t>
            </a:r>
            <a:endParaRPr lang="en-US" sz="1600" b="1" i="1">
              <a:cs typeface="Segoe UI" panose="020B0502040204020203" pitchFamily="34" charset="0"/>
            </a:endParaRPr>
          </a:p>
          <a:p>
            <a:pPr marL="285750" indent="-285750">
              <a:spcBef>
                <a:spcPts val="480"/>
              </a:spcBef>
              <a:buFont typeface="Arial" panose="020B0604020202020204" pitchFamily="34" charset="0"/>
              <a:buChar char="•"/>
            </a:pPr>
            <a:r>
              <a:rPr lang="en-US" sz="1600">
                <a:cs typeface="Segoe UI"/>
              </a:rPr>
              <a:t>Set the Stored property on vector fields to reduce vector storage overhead, with an </a:t>
            </a:r>
            <a:r>
              <a:rPr lang="en-US" sz="1600" b="1" i="1">
                <a:cs typeface="Segoe UI"/>
              </a:rPr>
              <a:t>expected storage reduction of ~50% for vector fields using exhaustive KNN and ~25% for vector fields using HNSW. </a:t>
            </a:r>
            <a:endParaRPr lang="en-US" sz="1600" b="1" i="1">
              <a:cs typeface="Segoe UI" panose="020B0502040204020203" pitchFamily="34" charset="0"/>
            </a:endParaRPr>
          </a:p>
          <a:p>
            <a:pPr marL="285750" indent="-285750">
              <a:spcBef>
                <a:spcPts val="480"/>
              </a:spcBef>
              <a:buFont typeface="Arial" panose="020B0604020202020204" pitchFamily="34" charset="0"/>
              <a:buChar char="•"/>
            </a:pPr>
            <a:r>
              <a:rPr lang="en-US" sz="1600">
                <a:cs typeface="Segoe UI"/>
              </a:rPr>
              <a:t>Use narrow vector field primitive types such as int8, in16, or float16, to </a:t>
            </a:r>
            <a:r>
              <a:rPr lang="en-US" sz="1600" b="1" i="1">
                <a:cs typeface="Segoe UI"/>
              </a:rPr>
              <a:t>reduce vector index size and vector storage on disk by up to 75%. </a:t>
            </a:r>
            <a:endParaRPr lang="en-US" sz="1600" b="1" i="1">
              <a:cs typeface="Segoe UI" panose="020B0502040204020203" pitchFamily="34" charset="0"/>
            </a:endParaRPr>
          </a:p>
        </p:txBody>
      </p:sp>
      <p:pic>
        <p:nvPicPr>
          <p:cNvPr id="4" name="Picture 3">
            <a:extLst>
              <a:ext uri="{FF2B5EF4-FFF2-40B4-BE49-F238E27FC236}">
                <a16:creationId xmlns:a16="http://schemas.microsoft.com/office/drawing/2014/main" id="{6D4F6F6F-41EB-1CA0-D458-96BF3996BDAF}"/>
              </a:ext>
              <a:ext uri="{C183D7F6-B498-43B3-948B-1728B52AA6E4}">
                <adec:decorative xmlns:adec="http://schemas.microsoft.com/office/drawing/2017/decorative" val="1"/>
              </a:ext>
            </a:extLst>
          </p:cNvPr>
          <p:cNvPicPr>
            <a:picLocks noChangeAspect="1"/>
          </p:cNvPicPr>
          <p:nvPr/>
        </p:nvPicPr>
        <p:blipFill rotWithShape="1">
          <a:blip r:embed="rId3"/>
          <a:srcRect l="26043" t="1517" r="41228" b="13353"/>
          <a:stretch/>
        </p:blipFill>
        <p:spPr>
          <a:xfrm>
            <a:off x="7501128" y="0"/>
            <a:ext cx="4690872" cy="6858000"/>
          </a:xfrm>
          <a:prstGeom prst="rect">
            <a:avLst/>
          </a:prstGeom>
        </p:spPr>
      </p:pic>
      <p:sp>
        <p:nvSpPr>
          <p:cNvPr id="11" name="Rounded Rectangle 18" descr="In preview&#10;">
            <a:extLst>
              <a:ext uri="{FF2B5EF4-FFF2-40B4-BE49-F238E27FC236}">
                <a16:creationId xmlns:a16="http://schemas.microsoft.com/office/drawing/2014/main" id="{9E8D4E15-DBE5-698D-60A0-5A39473F8889}"/>
              </a:ext>
            </a:extLst>
          </p:cNvPr>
          <p:cNvSpPr/>
          <p:nvPr/>
        </p:nvSpPr>
        <p:spPr bwMode="auto">
          <a:xfrm>
            <a:off x="8940542" y="460269"/>
            <a:ext cx="2992582" cy="523679"/>
          </a:xfrm>
          <a:prstGeom prst="roundRect">
            <a:avLst>
              <a:gd name="adj" fmla="val 50000"/>
            </a:avLst>
          </a:prstGeom>
          <a:gradFill flip="none" rotWithShape="1">
            <a:gsLst>
              <a:gs pos="97000">
                <a:schemeClr val="accent1"/>
              </a:gs>
              <a:gs pos="0">
                <a:schemeClr val="accent6"/>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defPPr>
              <a:defRPr lang="en-US"/>
            </a:defPPr>
            <a:lvl1pPr marL="0" algn="l" defTabSz="914367" rtl="0" eaLnBrk="1" latinLnBrk="0" hangingPunct="1">
              <a:defRPr sz="1765" kern="1200">
                <a:solidFill>
                  <a:srgbClr val="000000"/>
                </a:solidFill>
                <a:latin typeface="Segoe UI"/>
              </a:defRPr>
            </a:lvl1pPr>
            <a:lvl2pPr marL="457183" algn="l" defTabSz="914367" rtl="0" eaLnBrk="1" latinLnBrk="0" hangingPunct="1">
              <a:defRPr sz="1765" kern="1200">
                <a:solidFill>
                  <a:srgbClr val="000000"/>
                </a:solidFill>
                <a:latin typeface="Segoe UI"/>
              </a:defRPr>
            </a:lvl2pPr>
            <a:lvl3pPr marL="914367" algn="l" defTabSz="914367" rtl="0" eaLnBrk="1" latinLnBrk="0" hangingPunct="1">
              <a:defRPr sz="1765" kern="1200">
                <a:solidFill>
                  <a:srgbClr val="000000"/>
                </a:solidFill>
                <a:latin typeface="Segoe UI"/>
              </a:defRPr>
            </a:lvl3pPr>
            <a:lvl4pPr marL="1371550" algn="l" defTabSz="914367" rtl="0" eaLnBrk="1" latinLnBrk="0" hangingPunct="1">
              <a:defRPr sz="1765" kern="1200">
                <a:solidFill>
                  <a:srgbClr val="000000"/>
                </a:solidFill>
                <a:latin typeface="Segoe UI"/>
              </a:defRPr>
            </a:lvl4pPr>
            <a:lvl5pPr marL="1828734" algn="l" defTabSz="914367" rtl="0" eaLnBrk="1" latinLnBrk="0" hangingPunct="1">
              <a:defRPr sz="1765" kern="1200">
                <a:solidFill>
                  <a:srgbClr val="000000"/>
                </a:solidFill>
                <a:latin typeface="Segoe UI"/>
              </a:defRPr>
            </a:lvl5pPr>
            <a:lvl6pPr marL="2285918" algn="l" defTabSz="914367" rtl="0" eaLnBrk="1" latinLnBrk="0" hangingPunct="1">
              <a:defRPr sz="1765" kern="1200">
                <a:solidFill>
                  <a:srgbClr val="000000"/>
                </a:solidFill>
                <a:latin typeface="Segoe UI"/>
              </a:defRPr>
            </a:lvl6pPr>
            <a:lvl7pPr marL="2743101" algn="l" defTabSz="914367" rtl="0" eaLnBrk="1" latinLnBrk="0" hangingPunct="1">
              <a:defRPr sz="1765" kern="1200">
                <a:solidFill>
                  <a:srgbClr val="000000"/>
                </a:solidFill>
                <a:latin typeface="Segoe UI"/>
              </a:defRPr>
            </a:lvl7pPr>
            <a:lvl8pPr marL="3200284" algn="l" defTabSz="914367" rtl="0" eaLnBrk="1" latinLnBrk="0" hangingPunct="1">
              <a:defRPr sz="1765" kern="1200">
                <a:solidFill>
                  <a:srgbClr val="000000"/>
                </a:solidFill>
                <a:latin typeface="Segoe UI"/>
              </a:defRPr>
            </a:lvl8pPr>
            <a:lvl9pPr marL="3657469" algn="l" defTabSz="914367" rtl="0" eaLnBrk="1" latinLnBrk="0" hangingPunct="1">
              <a:defRPr sz="1765" kern="1200">
                <a:solidFill>
                  <a:srgbClr val="000000"/>
                </a:solidFill>
                <a:latin typeface="Segoe UI"/>
              </a:defRPr>
            </a:lvl9pPr>
          </a:lstStyle>
          <a:p>
            <a:pPr algn="ctr">
              <a:spcBef>
                <a:spcPct val="0"/>
              </a:spcBef>
              <a:spcAft>
                <a:spcPct val="0"/>
              </a:spcAft>
            </a:pPr>
            <a:r>
              <a:rPr lang="en-CA" sz="2000">
                <a:ln w="3175">
                  <a:noFill/>
                </a:ln>
                <a:solidFill>
                  <a:srgbClr val="FFFFFF"/>
                </a:solidFill>
                <a:latin typeface="+mj-lt"/>
                <a:cs typeface="Segoe UI"/>
              </a:rPr>
              <a:t>Generally available</a:t>
            </a:r>
          </a:p>
        </p:txBody>
      </p:sp>
    </p:spTree>
    <p:extLst>
      <p:ext uri="{BB962C8B-B14F-4D97-AF65-F5344CB8AC3E}">
        <p14:creationId xmlns:p14="http://schemas.microsoft.com/office/powerpoint/2010/main" val="297125330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
            <a:extLst>
              <a:ext uri="{FF2B5EF4-FFF2-40B4-BE49-F238E27FC236}">
                <a16:creationId xmlns:a16="http://schemas.microsoft.com/office/drawing/2014/main" id="{4BC26027-C436-32DE-63BB-D744CA8D5668}"/>
              </a:ext>
              <a:ext uri="{C183D7F6-B498-43B3-948B-1728B52AA6E4}">
                <adec:decorative xmlns:adec="http://schemas.microsoft.com/office/drawing/2017/decorative" val="1"/>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0" name="Rectangle: Rounded Corners 8">
            <a:extLst>
              <a:ext uri="{FF2B5EF4-FFF2-40B4-BE49-F238E27FC236}">
                <a16:creationId xmlns:a16="http://schemas.microsoft.com/office/drawing/2014/main" id="{6E29B063-4C15-D3C5-05B8-386481899C30}"/>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19" name="Title 18">
            <a:extLst>
              <a:ext uri="{FF2B5EF4-FFF2-40B4-BE49-F238E27FC236}">
                <a16:creationId xmlns:a16="http://schemas.microsoft.com/office/drawing/2014/main" id="{B7D37614-C50A-B763-F1ED-5ACBF52D98B6}"/>
              </a:ext>
            </a:extLst>
          </p:cNvPr>
          <p:cNvSpPr>
            <a:spLocks noGrp="1"/>
          </p:cNvSpPr>
          <p:nvPr>
            <p:ph type="title" idx="4294967295"/>
          </p:nvPr>
        </p:nvSpPr>
        <p:spPr>
          <a:xfrm>
            <a:off x="-374166" y="-1274812"/>
            <a:ext cx="11018520" cy="553998"/>
          </a:xfrm>
        </p:spPr>
        <p:txBody>
          <a:bodyPr/>
          <a:lstStyle/>
          <a:p>
            <a:r>
              <a:rPr lang="en-US"/>
              <a:t>Pillar</a:t>
            </a:r>
            <a:r>
              <a:rPr lang="en-US" baseline="0"/>
              <a:t> view: relevance updates</a:t>
            </a:r>
            <a:endParaRPr lang="en-US"/>
          </a:p>
        </p:txBody>
      </p:sp>
      <p:sp>
        <p:nvSpPr>
          <p:cNvPr id="16" name="Title 6">
            <a:extLst>
              <a:ext uri="{FF2B5EF4-FFF2-40B4-BE49-F238E27FC236}">
                <a16:creationId xmlns:a16="http://schemas.microsoft.com/office/drawing/2014/main" id="{5EBC7AE2-46CC-91B4-69BC-0DA3BE2C1F3A}"/>
              </a:ext>
            </a:extLst>
          </p:cNvPr>
          <p:cNvSpPr txBox="1">
            <a:spLocks/>
          </p:cNvSpPr>
          <p:nvPr/>
        </p:nvSpPr>
        <p:spPr>
          <a:xfrm>
            <a:off x="3175998" y="2533977"/>
            <a:ext cx="5847080"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1399">
                      <a:srgbClr val="FFFFFF"/>
                    </a:gs>
                    <a:gs pos="12587">
                      <a:srgbClr val="FFFFFF"/>
                    </a:gs>
                  </a:gsLst>
                  <a:path path="circle">
                    <a:fillToRect l="100000" t="100000"/>
                  </a:path>
                </a:gradFill>
                <a:effectLst/>
                <a:uLnTx/>
                <a:uFillTx/>
                <a:latin typeface="Segoe UI"/>
                <a:ea typeface="+mn-ea"/>
                <a:cs typeface="Segoe UI"/>
              </a:rPr>
              <a:t>Azure AI Search</a:t>
            </a:r>
            <a:endParaRPr kumimoji="0" lang="en-US" sz="4800" b="0" i="0" u="none" strike="noStrike" kern="1200" cap="none" spc="0" normalizeH="0" baseline="0" noProof="0">
              <a:ln>
                <a:noFill/>
              </a:ln>
              <a:gradFill>
                <a:gsLst>
                  <a:gs pos="1399">
                    <a:srgbClr val="FFFFFF"/>
                  </a:gs>
                  <a:gs pos="12587">
                    <a:srgbClr val="FFFFFF"/>
                  </a:gs>
                </a:gsLst>
                <a:path path="circle">
                  <a:fillToRect l="100000" t="100000"/>
                </a:path>
              </a:gradFill>
              <a:effectLst/>
              <a:uLnTx/>
              <a:uFillTx/>
              <a:latin typeface="Segoe UI Variable Display Semib" pitchFamily="2" charset="0"/>
              <a:ea typeface="+mn-ea"/>
              <a:cs typeface="Segoe UI" pitchFamily="34" charset="0"/>
            </a:endParaRPr>
          </a:p>
        </p:txBody>
      </p:sp>
      <p:sp>
        <p:nvSpPr>
          <p:cNvPr id="5" name="Title 6">
            <a:extLst>
              <a:ext uri="{FF2B5EF4-FFF2-40B4-BE49-F238E27FC236}">
                <a16:creationId xmlns:a16="http://schemas.microsoft.com/office/drawing/2014/main" id="{E7311AB9-3DD5-7D0F-99F6-416A1948FF6E}"/>
              </a:ext>
            </a:extLst>
          </p:cNvPr>
          <p:cNvSpPr txBox="1">
            <a:spLocks/>
          </p:cNvSpPr>
          <p:nvPr/>
        </p:nvSpPr>
        <p:spPr>
          <a:xfrm>
            <a:off x="1777998" y="3451494"/>
            <a:ext cx="8636000" cy="307777"/>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a:ln w="3175">
                  <a:noFill/>
                </a:ln>
                <a:gradFill flip="none">
                  <a:gsLst>
                    <a:gs pos="32000">
                      <a:srgbClr val="D59ED7"/>
                    </a:gs>
                    <a:gs pos="68000">
                      <a:srgbClr val="8DC8E8"/>
                    </a:gs>
                  </a:gsLst>
                  <a:path path="circle">
                    <a:fillToRect l="100000" t="100000"/>
                  </a:path>
                  <a:tileRect r="-100000" b="-100000"/>
                </a:gradFill>
                <a:effectLst/>
                <a:uLnTx/>
                <a:uFillTx/>
                <a:latin typeface="Segoe UI"/>
                <a:ea typeface="+mn-ea"/>
                <a:cs typeface="Segoe UI"/>
              </a:rPr>
              <a:t>More hybrid and vector search capabilities to boost search relevance</a:t>
            </a:r>
          </a:p>
        </p:txBody>
      </p:sp>
      <p:sp>
        <p:nvSpPr>
          <p:cNvPr id="13" name="Title 14">
            <a:extLst>
              <a:ext uri="{FF2B5EF4-FFF2-40B4-BE49-F238E27FC236}">
                <a16:creationId xmlns:a16="http://schemas.microsoft.com/office/drawing/2014/main" id="{5C9D1F3E-5B00-C9BB-6824-4B33F4AB01CD}"/>
              </a:ext>
            </a:extLst>
          </p:cNvPr>
          <p:cNvSpPr txBox="1">
            <a:spLocks/>
          </p:cNvSpPr>
          <p:nvPr/>
        </p:nvSpPr>
        <p:spPr>
          <a:xfrm>
            <a:off x="571497" y="4504504"/>
            <a:ext cx="1707137" cy="43088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a:ea typeface="+mn-ea"/>
                <a:cs typeface="+mn-cs"/>
              </a:rPr>
              <a:t>Document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a:ea typeface="+mn-ea"/>
                <a:cs typeface="+mn-cs"/>
              </a:rPr>
              <a:t>Boosting</a:t>
            </a:r>
          </a:p>
        </p:txBody>
      </p:sp>
      <p:sp>
        <p:nvSpPr>
          <p:cNvPr id="9" name="Title 14">
            <a:extLst>
              <a:ext uri="{FF2B5EF4-FFF2-40B4-BE49-F238E27FC236}">
                <a16:creationId xmlns:a16="http://schemas.microsoft.com/office/drawing/2014/main" id="{3502A301-B22D-0785-F2B0-3C1FC9DF04D1}"/>
              </a:ext>
            </a:extLst>
          </p:cNvPr>
          <p:cNvSpPr txBox="1">
            <a:spLocks/>
          </p:cNvSpPr>
          <p:nvPr/>
        </p:nvSpPr>
        <p:spPr>
          <a:xfrm>
            <a:off x="2481977" y="4334662"/>
            <a:ext cx="1707137"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a:ea typeface="+mn-ea"/>
                <a:cs typeface="+mn-cs"/>
              </a:rPr>
              <a:t>Up to a 50% query latency improvement for hybrid search </a:t>
            </a:r>
          </a:p>
        </p:txBody>
      </p:sp>
      <p:sp>
        <p:nvSpPr>
          <p:cNvPr id="18" name="Title 14">
            <a:extLst>
              <a:ext uri="{FF2B5EF4-FFF2-40B4-BE49-F238E27FC236}">
                <a16:creationId xmlns:a16="http://schemas.microsoft.com/office/drawing/2014/main" id="{DD650603-263D-FD1F-BE25-2E09962413F8}"/>
              </a:ext>
            </a:extLst>
          </p:cNvPr>
          <p:cNvSpPr txBox="1">
            <a:spLocks/>
          </p:cNvSpPr>
          <p:nvPr/>
        </p:nvSpPr>
        <p:spPr>
          <a:xfrm>
            <a:off x="4392457" y="4504505"/>
            <a:ext cx="1485275" cy="43088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400" b="1" i="0" u="none" strike="noStrike" kern="0" cap="none" spc="0" normalizeH="0" baseline="0" noProof="0">
                <a:ln>
                  <a:noFill/>
                </a:ln>
                <a:gradFill>
                  <a:gsLst>
                    <a:gs pos="59195">
                      <a:srgbClr val="FFFFFF"/>
                    </a:gs>
                    <a:gs pos="40000">
                      <a:srgbClr val="FFFFFF"/>
                    </a:gs>
                  </a:gsLst>
                  <a:lin ang="2700000" scaled="1"/>
                </a:gradFill>
                <a:effectLst/>
                <a:uLnTx/>
                <a:uFillTx/>
                <a:latin typeface="Segoe UI Variable Display Semibold" pitchFamily="2" charset="0"/>
                <a:ea typeface="+mn-ea"/>
                <a:cs typeface="+mn-cs"/>
              </a:rPr>
              <a:t>Binary vector types</a:t>
            </a:r>
          </a:p>
        </p:txBody>
      </p:sp>
      <p:sp>
        <p:nvSpPr>
          <p:cNvPr id="15" name="Title 14">
            <a:extLst>
              <a:ext uri="{FF2B5EF4-FFF2-40B4-BE49-F238E27FC236}">
                <a16:creationId xmlns:a16="http://schemas.microsoft.com/office/drawing/2014/main" id="{FF9A45D7-37F6-5188-16C5-694161EBDF88}"/>
              </a:ext>
            </a:extLst>
          </p:cNvPr>
          <p:cNvSpPr txBox="1">
            <a:spLocks/>
          </p:cNvSpPr>
          <p:nvPr/>
        </p:nvSpPr>
        <p:spPr>
          <a:xfrm>
            <a:off x="6081075" y="4504505"/>
            <a:ext cx="1579418" cy="43088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400" b="1"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a:ea typeface="+mn-ea"/>
                <a:cs typeface="+mn-cs"/>
              </a:rPr>
              <a:t> Score threshold filtering</a:t>
            </a:r>
          </a:p>
        </p:txBody>
      </p:sp>
      <p:sp>
        <p:nvSpPr>
          <p:cNvPr id="8" name="Title 14">
            <a:extLst>
              <a:ext uri="{FF2B5EF4-FFF2-40B4-BE49-F238E27FC236}">
                <a16:creationId xmlns:a16="http://schemas.microsoft.com/office/drawing/2014/main" id="{291626B8-7BDB-C2AC-810A-0D93D50EAA2F}"/>
              </a:ext>
            </a:extLst>
          </p:cNvPr>
          <p:cNvSpPr txBox="1">
            <a:spLocks/>
          </p:cNvSpPr>
          <p:nvPr/>
        </p:nvSpPr>
        <p:spPr>
          <a:xfrm>
            <a:off x="7863836" y="4580368"/>
            <a:ext cx="1707137" cy="21544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a:ea typeface="+mn-ea"/>
                <a:cs typeface="+mn-cs"/>
              </a:rPr>
              <a:t>Vector weighting</a:t>
            </a:r>
          </a:p>
        </p:txBody>
      </p:sp>
      <p:sp>
        <p:nvSpPr>
          <p:cNvPr id="17" name="Rounded Rectangle 18" descr="In preview&#10;">
            <a:extLst>
              <a:ext uri="{FF2B5EF4-FFF2-40B4-BE49-F238E27FC236}">
                <a16:creationId xmlns:a16="http://schemas.microsoft.com/office/drawing/2014/main" id="{12561560-7D6C-7E28-4AC0-C5E196A6014B}"/>
              </a:ext>
            </a:extLst>
          </p:cNvPr>
          <p:cNvSpPr/>
          <p:nvPr/>
        </p:nvSpPr>
        <p:spPr bwMode="auto">
          <a:xfrm>
            <a:off x="8259396" y="5072625"/>
            <a:ext cx="916015" cy="350562"/>
          </a:xfrm>
          <a:prstGeom prst="roundRect">
            <a:avLst>
              <a:gd name="adj" fmla="val 50000"/>
            </a:avLst>
          </a:prstGeom>
          <a:gradFill flip="none" rotWithShape="1">
            <a:gsLst>
              <a:gs pos="76000">
                <a:schemeClr val="accent1"/>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spcBef>
                <a:spcPct val="0"/>
              </a:spcBef>
              <a:spcAft>
                <a:spcPct val="0"/>
              </a:spcAft>
            </a:pPr>
            <a:r>
              <a:rPr lang="en-CA" sz="1200">
                <a:ln w="3175">
                  <a:noFill/>
                </a:ln>
                <a:solidFill>
                  <a:srgbClr val="FFFFFF"/>
                </a:solidFill>
                <a:latin typeface="+mj-lt"/>
                <a:cs typeface="Segoe UI"/>
              </a:rPr>
              <a:t>GA</a:t>
            </a:r>
          </a:p>
        </p:txBody>
      </p:sp>
      <p:cxnSp>
        <p:nvCxnSpPr>
          <p:cNvPr id="6" name="!!Straight Connector 49">
            <a:extLst>
              <a:ext uri="{FF2B5EF4-FFF2-40B4-BE49-F238E27FC236}">
                <a16:creationId xmlns:a16="http://schemas.microsoft.com/office/drawing/2014/main" id="{9B18EB48-C806-A409-8D48-F7CB40C5941D}"/>
              </a:ext>
              <a:ext uri="{C183D7F6-B498-43B3-948B-1728B52AA6E4}">
                <adec:decorative xmlns:adec="http://schemas.microsoft.com/office/drawing/2017/decorative" val="1"/>
              </a:ext>
            </a:extLst>
          </p:cNvPr>
          <p:cNvCxnSpPr>
            <a:cxnSpLocks/>
          </p:cNvCxnSpPr>
          <p:nvPr/>
        </p:nvCxnSpPr>
        <p:spPr>
          <a:xfrm>
            <a:off x="7671020" y="5117278"/>
            <a:ext cx="155118" cy="0"/>
          </a:xfrm>
          <a:prstGeom prst="line">
            <a:avLst/>
          </a:prstGeom>
          <a:noFill/>
          <a:ln w="50800" cap="rnd">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cxnSp>
      <p:cxnSp>
        <p:nvCxnSpPr>
          <p:cNvPr id="27" name="!!Straight Connector 49">
            <a:extLst>
              <a:ext uri="{FF2B5EF4-FFF2-40B4-BE49-F238E27FC236}">
                <a16:creationId xmlns:a16="http://schemas.microsoft.com/office/drawing/2014/main" id="{F906DE1B-4DE1-2A45-9472-9C91DB90F7D4}"/>
              </a:ext>
              <a:ext uri="{C183D7F6-B498-43B3-948B-1728B52AA6E4}">
                <adec:decorative xmlns:adec="http://schemas.microsoft.com/office/drawing/2017/decorative" val="1"/>
              </a:ext>
            </a:extLst>
          </p:cNvPr>
          <p:cNvCxnSpPr>
            <a:cxnSpLocks/>
          </p:cNvCxnSpPr>
          <p:nvPr/>
        </p:nvCxnSpPr>
        <p:spPr>
          <a:xfrm>
            <a:off x="5996987" y="4484066"/>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49">
            <a:extLst>
              <a:ext uri="{FF2B5EF4-FFF2-40B4-BE49-F238E27FC236}">
                <a16:creationId xmlns:a16="http://schemas.microsoft.com/office/drawing/2014/main" id="{89D72AEA-739B-3E5E-16AC-6B43C9496BBD}"/>
              </a:ext>
              <a:ext uri="{C183D7F6-B498-43B3-948B-1728B52AA6E4}">
                <adec:decorative xmlns:adec="http://schemas.microsoft.com/office/drawing/2017/decorative" val="1"/>
              </a:ext>
            </a:extLst>
          </p:cNvPr>
          <p:cNvCxnSpPr>
            <a:cxnSpLocks/>
          </p:cNvCxnSpPr>
          <p:nvPr/>
        </p:nvCxnSpPr>
        <p:spPr>
          <a:xfrm>
            <a:off x="7748579" y="4484066"/>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 name="Picture 1">
            <a:extLst>
              <a:ext uri="{FF2B5EF4-FFF2-40B4-BE49-F238E27FC236}">
                <a16:creationId xmlns:a16="http://schemas.microsoft.com/office/drawing/2014/main" id="{089F336E-D047-F28E-2C67-5592EE005C20}"/>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12" r="19412"/>
          <a:stretch/>
        </p:blipFill>
        <p:spPr bwMode="auto">
          <a:xfrm>
            <a:off x="5464232" y="1411469"/>
            <a:ext cx="1263428" cy="108423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4">
            <a:extLst>
              <a:ext uri="{FF2B5EF4-FFF2-40B4-BE49-F238E27FC236}">
                <a16:creationId xmlns:a16="http://schemas.microsoft.com/office/drawing/2014/main" id="{74FFDDB9-4A8B-CB26-0197-9294845270D6}"/>
              </a:ext>
            </a:extLst>
          </p:cNvPr>
          <p:cNvSpPr txBox="1">
            <a:spLocks/>
          </p:cNvSpPr>
          <p:nvPr/>
        </p:nvSpPr>
        <p:spPr>
          <a:xfrm>
            <a:off x="9774317" y="4494427"/>
            <a:ext cx="1707137" cy="43088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err="1">
                <a:ln>
                  <a:noFill/>
                </a:ln>
                <a:gradFill>
                  <a:gsLst>
                    <a:gs pos="40000">
                      <a:srgbClr val="FFFFFF"/>
                    </a:gs>
                    <a:gs pos="59195">
                      <a:srgbClr val="FFFFFF"/>
                    </a:gs>
                  </a:gsLst>
                  <a:lin ang="2700000" scaled="1"/>
                </a:gradFill>
                <a:effectLst/>
                <a:uLnTx/>
                <a:uFillTx/>
                <a:latin typeface="Segoe UI Variable Display Semibold"/>
                <a:ea typeface="+mn-ea"/>
                <a:cs typeface="+mn-cs"/>
              </a:rPr>
              <a:t>MaxTextSizeRecall</a:t>
            </a:r>
            <a:r>
              <a:rPr kumimoji="0" lang="en-US" sz="1400" b="1"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a:ea typeface="+mn-ea"/>
                <a:cs typeface="+mn-cs"/>
              </a:rPr>
              <a:t> for Hybrid Search</a:t>
            </a:r>
          </a:p>
        </p:txBody>
      </p:sp>
      <p:cxnSp>
        <p:nvCxnSpPr>
          <p:cNvPr id="11" name="!!Straight Connector 49">
            <a:extLst>
              <a:ext uri="{FF2B5EF4-FFF2-40B4-BE49-F238E27FC236}">
                <a16:creationId xmlns:a16="http://schemas.microsoft.com/office/drawing/2014/main" id="{DE2A5B4E-64D3-DD6E-773F-819FAF73364C}"/>
              </a:ext>
              <a:ext uri="{C183D7F6-B498-43B3-948B-1728B52AA6E4}">
                <adec:decorative xmlns:adec="http://schemas.microsoft.com/office/drawing/2017/decorative" val="1"/>
              </a:ext>
            </a:extLst>
          </p:cNvPr>
          <p:cNvCxnSpPr>
            <a:cxnSpLocks/>
          </p:cNvCxnSpPr>
          <p:nvPr/>
        </p:nvCxnSpPr>
        <p:spPr>
          <a:xfrm>
            <a:off x="9622622" y="4484066"/>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49">
            <a:extLst>
              <a:ext uri="{FF2B5EF4-FFF2-40B4-BE49-F238E27FC236}">
                <a16:creationId xmlns:a16="http://schemas.microsoft.com/office/drawing/2014/main" id="{66423658-CC15-EC44-51F1-2300CE450FB3}"/>
              </a:ext>
              <a:ext uri="{C183D7F6-B498-43B3-948B-1728B52AA6E4}">
                <adec:decorative xmlns:adec="http://schemas.microsoft.com/office/drawing/2017/decorative" val="1"/>
              </a:ext>
            </a:extLst>
          </p:cNvPr>
          <p:cNvCxnSpPr>
            <a:cxnSpLocks/>
          </p:cNvCxnSpPr>
          <p:nvPr/>
        </p:nvCxnSpPr>
        <p:spPr>
          <a:xfrm>
            <a:off x="4300529" y="4484066"/>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49">
            <a:extLst>
              <a:ext uri="{FF2B5EF4-FFF2-40B4-BE49-F238E27FC236}">
                <a16:creationId xmlns:a16="http://schemas.microsoft.com/office/drawing/2014/main" id="{365FB14D-02E8-1B14-B8AF-3775FE7D90AC}"/>
              </a:ext>
              <a:ext uri="{C183D7F6-B498-43B3-948B-1728B52AA6E4}">
                <adec:decorative xmlns:adec="http://schemas.microsoft.com/office/drawing/2017/decorative" val="1"/>
              </a:ext>
            </a:extLst>
          </p:cNvPr>
          <p:cNvCxnSpPr>
            <a:cxnSpLocks/>
          </p:cNvCxnSpPr>
          <p:nvPr/>
        </p:nvCxnSpPr>
        <p:spPr>
          <a:xfrm>
            <a:off x="2271482" y="4484066"/>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TextBox 6">
            <a:extLst>
              <a:ext uri="{FF2B5EF4-FFF2-40B4-BE49-F238E27FC236}">
                <a16:creationId xmlns:a16="http://schemas.microsoft.com/office/drawing/2014/main" id="{F077E664-BEB0-2597-5ECE-D305ECE77BF1}"/>
              </a:ext>
            </a:extLst>
          </p:cNvPr>
          <p:cNvSpPr txBox="1"/>
          <p:nvPr/>
        </p:nvSpPr>
        <p:spPr>
          <a:xfrm>
            <a:off x="2689998" y="5975655"/>
            <a:ext cx="6811896"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83908">
                      <a:srgbClr val="FFFFFF"/>
                    </a:gs>
                    <a:gs pos="62000">
                      <a:srgbClr val="FFFFFF"/>
                    </a:gs>
                  </a:gsLst>
                  <a:lin ang="5400000" scaled="1"/>
                </a:gradFill>
                <a:effectLst/>
                <a:uLnTx/>
                <a:uFillTx/>
                <a:latin typeface="Segoe UI Semibold"/>
                <a:ea typeface="+mn-ea"/>
                <a:cs typeface="+mn-cs"/>
              </a:rPr>
              <a:t>aka.ms/build-search</a:t>
            </a:r>
          </a:p>
        </p:txBody>
      </p:sp>
    </p:spTree>
    <p:extLst>
      <p:ext uri="{BB962C8B-B14F-4D97-AF65-F5344CB8AC3E}">
        <p14:creationId xmlns:p14="http://schemas.microsoft.com/office/powerpoint/2010/main" val="1696354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3.95833E-6 -4.44444E-6 L -3.95833E-6 0.03542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200"/>
                                  </p:stCondLst>
                                  <p:childTnLst>
                                    <p:animMotion origin="layout" path="M -1.66667E-6 -4.44444E-6 L -1.666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200"/>
                                  </p:stCondLst>
                                  <p:childTnLst>
                                    <p:animMotion origin="layout" path="M 3.125E-6 -4.44444E-6 L 3.125E-6 0.03542 " pathEditMode="relative" rAng="0" ptsTypes="AA">
                                      <p:cBhvr>
                                        <p:cTn id="19" dur="700" spd="-100000" fill="hold"/>
                                        <p:tgtEl>
                                          <p:spTgt spid="13"/>
                                        </p:tgtEl>
                                        <p:attrNameLst>
                                          <p:attrName>ppt_x</p:attrName>
                                          <p:attrName>ppt_y</p:attrName>
                                        </p:attrNameLst>
                                      </p:cBhvr>
                                      <p:rCtr x="0" y="1759"/>
                                    </p:animMotion>
                                  </p:childTnLst>
                                </p:cTn>
                              </p:par>
                              <p:par>
                                <p:cTn id="20" presetID="1" presetClass="entr" presetSubtype="0" fill="hold" nodeType="withEffect">
                                  <p:stCondLst>
                                    <p:cond delay="300"/>
                                  </p:stCondLst>
                                  <p:childTnLst>
                                    <p:set>
                                      <p:cBhvr>
                                        <p:cTn id="21" dur="1" fill="hold">
                                          <p:stCondLst>
                                            <p:cond delay="0"/>
                                          </p:stCondLst>
                                        </p:cTn>
                                        <p:tgtEl>
                                          <p:spTgt spid="6"/>
                                        </p:tgtEl>
                                        <p:attrNameLst>
                                          <p:attrName>style.visibility</p:attrName>
                                        </p:attrNameLst>
                                      </p:cBhvr>
                                      <p:to>
                                        <p:strVal val="visible"/>
                                      </p:to>
                                    </p:set>
                                  </p:childTnLst>
                                </p:cTn>
                              </p:par>
                              <p:par>
                                <p:cTn id="22" presetID="10" presetClass="entr" presetSubtype="0" fill="hold" grpId="0" nodeType="withEffect">
                                  <p:stCondLst>
                                    <p:cond delay="6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42" presetClass="path" presetSubtype="0" decel="100000" fill="hold" grpId="1" nodeType="withEffect">
                                  <p:stCondLst>
                                    <p:cond delay="600"/>
                                  </p:stCondLst>
                                  <p:childTnLst>
                                    <p:animMotion origin="layout" path="M 0 2.96296E-6 L 0 0.03541 " pathEditMode="relative" rAng="0" ptsTypes="AA">
                                      <p:cBhvr>
                                        <p:cTn id="26" dur="700" spd="-100000" fill="hold"/>
                                        <p:tgtEl>
                                          <p:spTgt spid="7"/>
                                        </p:tgtEl>
                                        <p:attrNameLst>
                                          <p:attrName>ppt_x</p:attrName>
                                          <p:attrName>ppt_y</p:attrName>
                                        </p:attrNameLst>
                                      </p:cBhvr>
                                      <p:rCtr x="0" y="1759"/>
                                    </p:animMotion>
                                  </p:childTnLst>
                                </p:cTn>
                              </p:par>
                              <p:par>
                                <p:cTn id="27" presetID="22" presetClass="entr" presetSubtype="1"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2500"/>
                                        <p:tgtEl>
                                          <p:spTgt spid="4"/>
                                        </p:tgtEl>
                                      </p:cBhvr>
                                    </p:animEffect>
                                  </p:childTnLst>
                                </p:cTn>
                              </p:par>
                              <p:par>
                                <p:cTn id="30" presetID="22" presetClass="exit" presetSubtype="1" fill="hold" grpId="1" nodeType="withEffect">
                                  <p:stCondLst>
                                    <p:cond delay="2500"/>
                                  </p:stCondLst>
                                  <p:childTnLst>
                                    <p:animEffect transition="out" filter="wipe(up)">
                                      <p:cBhvr>
                                        <p:cTn id="31" dur="2000"/>
                                        <p:tgtEl>
                                          <p:spTgt spid="4"/>
                                        </p:tgtEl>
                                      </p:cBhvr>
                                    </p:animEffect>
                                    <p:set>
                                      <p:cBhvr>
                                        <p:cTn id="32" dur="1" fill="hold">
                                          <p:stCondLst>
                                            <p:cond delay="1999"/>
                                          </p:stCondLst>
                                        </p:cTn>
                                        <p:tgtEl>
                                          <p:spTgt spid="4"/>
                                        </p:tgtEl>
                                        <p:attrNameLst>
                                          <p:attrName>style.visibility</p:attrName>
                                        </p:attrNameLst>
                                      </p:cBhvr>
                                      <p:to>
                                        <p:strVal val="hidden"/>
                                      </p:to>
                                    </p:set>
                                  </p:childTnLst>
                                </p:cTn>
                              </p:par>
                              <p:par>
                                <p:cTn id="33" presetID="10" presetClass="entr" presetSubtype="0" fill="hold" grpId="0" nodeType="withEffect">
                                  <p:stCondLst>
                                    <p:cond delay="1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decel="100000" fill="hold" grpId="1" nodeType="withEffect">
                                  <p:stCondLst>
                                    <p:cond delay="100"/>
                                  </p:stCondLst>
                                  <p:childTnLst>
                                    <p:animMotion origin="layout" path="M 0 7.40741E-7 L 0 0.03542 " pathEditMode="relative" rAng="0" ptsTypes="AA">
                                      <p:cBhvr>
                                        <p:cTn id="37" dur="700" spd="-100000" fill="hold"/>
                                        <p:tgtEl>
                                          <p:spTgt spid="5"/>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42" presetClass="path" presetSubtype="0" decel="100000" fill="hold" grpId="1" nodeType="withEffect">
                                  <p:stCondLst>
                                    <p:cond delay="100"/>
                                  </p:stCondLst>
                                  <p:childTnLst>
                                    <p:animMotion origin="layout" path="M 0 7.40741E-7 L 0 0.03542 " pathEditMode="relative" rAng="0" ptsTypes="AA">
                                      <p:cBhvr>
                                        <p:cTn id="42" dur="700" spd="-100000" fill="hold"/>
                                        <p:tgtEl>
                                          <p:spTgt spid="16"/>
                                        </p:tgtEl>
                                        <p:attrNameLst>
                                          <p:attrName>ppt_x</p:attrName>
                                          <p:attrName>ppt_y</p:attrName>
                                        </p:attrNameLst>
                                      </p:cBhvr>
                                      <p:rCtr x="0" y="1759"/>
                                    </p:animMotion>
                                  </p:childTnLst>
                                </p:cTn>
                              </p:par>
                              <p:par>
                                <p:cTn id="43" presetID="16" presetClass="entr" presetSubtype="42" fill="hold" nodeType="withEffect">
                                  <p:stCondLst>
                                    <p:cond delay="200"/>
                                  </p:stCondLst>
                                  <p:childTnLst>
                                    <p:set>
                                      <p:cBhvr>
                                        <p:cTn id="44" dur="1" fill="hold">
                                          <p:stCondLst>
                                            <p:cond delay="0"/>
                                          </p:stCondLst>
                                        </p:cTn>
                                        <p:tgtEl>
                                          <p:spTgt spid="27"/>
                                        </p:tgtEl>
                                        <p:attrNameLst>
                                          <p:attrName>style.visibility</p:attrName>
                                        </p:attrNameLst>
                                      </p:cBhvr>
                                      <p:to>
                                        <p:strVal val="visible"/>
                                      </p:to>
                                    </p:set>
                                    <p:animEffect transition="in" filter="barn(outHorizontal)">
                                      <p:cBhvr>
                                        <p:cTn id="45" dur="500"/>
                                        <p:tgtEl>
                                          <p:spTgt spid="27"/>
                                        </p:tgtEl>
                                      </p:cBhvr>
                                    </p:animEffect>
                                  </p:childTnLst>
                                </p:cTn>
                              </p:par>
                              <p:par>
                                <p:cTn id="46" presetID="42" presetClass="path" presetSubtype="0" decel="100000" fill="hold" nodeType="withEffect">
                                  <p:stCondLst>
                                    <p:cond delay="200"/>
                                  </p:stCondLst>
                                  <p:childTnLst>
                                    <p:animMotion origin="layout" path="M 2.91667E-6 -4.81481E-6 L 2.91667E-6 0.03542 " pathEditMode="relative" rAng="0" ptsTypes="AA">
                                      <p:cBhvr>
                                        <p:cTn id="47" dur="700" spd="-100000" fill="hold"/>
                                        <p:tgtEl>
                                          <p:spTgt spid="27"/>
                                        </p:tgtEl>
                                        <p:attrNameLst>
                                          <p:attrName>ppt_x</p:attrName>
                                          <p:attrName>ppt_y</p:attrName>
                                        </p:attrNameLst>
                                      </p:cBhvr>
                                      <p:rCtr x="0" y="1759"/>
                                    </p:animMotion>
                                  </p:childTnLst>
                                </p:cTn>
                              </p:par>
                              <p:par>
                                <p:cTn id="48" presetID="16" presetClass="entr" presetSubtype="42" fill="hold" nodeType="withEffect">
                                  <p:stCondLst>
                                    <p:cond delay="200"/>
                                  </p:stCondLst>
                                  <p:childTnLst>
                                    <p:set>
                                      <p:cBhvr>
                                        <p:cTn id="49" dur="1" fill="hold">
                                          <p:stCondLst>
                                            <p:cond delay="0"/>
                                          </p:stCondLst>
                                        </p:cTn>
                                        <p:tgtEl>
                                          <p:spTgt spid="29"/>
                                        </p:tgtEl>
                                        <p:attrNameLst>
                                          <p:attrName>style.visibility</p:attrName>
                                        </p:attrNameLst>
                                      </p:cBhvr>
                                      <p:to>
                                        <p:strVal val="visible"/>
                                      </p:to>
                                    </p:set>
                                    <p:animEffect transition="in" filter="barn(outHorizontal)">
                                      <p:cBhvr>
                                        <p:cTn id="50" dur="500"/>
                                        <p:tgtEl>
                                          <p:spTgt spid="29"/>
                                        </p:tgtEl>
                                      </p:cBhvr>
                                    </p:animEffect>
                                  </p:childTnLst>
                                </p:cTn>
                              </p:par>
                              <p:par>
                                <p:cTn id="51" presetID="42" presetClass="path" presetSubtype="0" decel="100000" fill="hold" nodeType="withEffect">
                                  <p:stCondLst>
                                    <p:cond delay="200"/>
                                  </p:stCondLst>
                                  <p:childTnLst>
                                    <p:animMotion origin="layout" path="M 3.125E-6 -4.81481E-6 L 3.125E-6 0.03542 " pathEditMode="relative" rAng="0" ptsTypes="AA">
                                      <p:cBhvr>
                                        <p:cTn id="52" dur="700" spd="-100000" fill="hold"/>
                                        <p:tgtEl>
                                          <p:spTgt spid="29"/>
                                        </p:tgtEl>
                                        <p:attrNameLst>
                                          <p:attrName>ppt_x</p:attrName>
                                          <p:attrName>ppt_y</p:attrName>
                                        </p:attrNameLst>
                                      </p:cBhvr>
                                      <p:rCtr x="0" y="1759"/>
                                    </p:animMotion>
                                  </p:childTnLst>
                                </p:cTn>
                              </p:par>
                              <p:par>
                                <p:cTn id="53" presetID="10" presetClass="entr" presetSubtype="0" fill="hold" nodeType="withEffect">
                                  <p:stCondLst>
                                    <p:cond delay="3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42" presetClass="path" presetSubtype="0" decel="100000" fill="hold" nodeType="withEffect">
                                  <p:stCondLst>
                                    <p:cond delay="300"/>
                                  </p:stCondLst>
                                  <p:childTnLst>
                                    <p:animMotion origin="layout" path="M 0 1.11111E-6 L 0 0.03542 " pathEditMode="relative" rAng="0" ptsTypes="AA">
                                      <p:cBhvr>
                                        <p:cTn id="57" dur="700" spd="-100000" fill="hold"/>
                                        <p:tgtEl>
                                          <p:spTgt spid="2"/>
                                        </p:tgtEl>
                                        <p:attrNameLst>
                                          <p:attrName>ppt_x</p:attrName>
                                          <p:attrName>ppt_y</p:attrName>
                                        </p:attrNameLst>
                                      </p:cBhvr>
                                      <p:rCtr x="0" y="1759"/>
                                    </p:animMotion>
                                  </p:childTnLst>
                                </p:cTn>
                              </p:par>
                              <p:par>
                                <p:cTn id="58" presetID="10" presetClass="entr" presetSubtype="0" fill="hold" grpId="0" nodeType="withEffect">
                                  <p:stCondLst>
                                    <p:cond delay="20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42" presetClass="path" presetSubtype="0" decel="100000" fill="hold" grpId="1" nodeType="withEffect">
                                  <p:stCondLst>
                                    <p:cond delay="200"/>
                                  </p:stCondLst>
                                  <p:childTnLst>
                                    <p:animMotion origin="layout" path="M -4.58333E-6 4.44444E-6 L -4.58333E-6 0.03541 " pathEditMode="relative" rAng="0" ptsTypes="AA">
                                      <p:cBhvr>
                                        <p:cTn id="62" dur="700" spd="-100000" fill="hold"/>
                                        <p:tgtEl>
                                          <p:spTgt spid="3"/>
                                        </p:tgtEl>
                                        <p:attrNameLst>
                                          <p:attrName>ppt_x</p:attrName>
                                          <p:attrName>ppt_y</p:attrName>
                                        </p:attrNameLst>
                                      </p:cBhvr>
                                      <p:rCtr x="0" y="1759"/>
                                    </p:animMotion>
                                  </p:childTnLst>
                                </p:cTn>
                              </p:par>
                              <p:par>
                                <p:cTn id="63" presetID="10" presetClass="entr" presetSubtype="0" fill="hold" grpId="0" nodeType="withEffect">
                                  <p:stCondLst>
                                    <p:cond delay="20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42" presetClass="path" presetSubtype="0" decel="100000" fill="hold" grpId="1" nodeType="withEffect">
                                  <p:stCondLst>
                                    <p:cond delay="200"/>
                                  </p:stCondLst>
                                  <p:childTnLst>
                                    <p:animMotion origin="layout" path="M -3.95833E-6 -4.81481E-6 L -3.95833E-6 0.03542 " pathEditMode="relative" rAng="0" ptsTypes="AA">
                                      <p:cBhvr>
                                        <p:cTn id="67" dur="700" spd="-100000" fill="hold"/>
                                        <p:tgtEl>
                                          <p:spTgt spid="8"/>
                                        </p:tgtEl>
                                        <p:attrNameLst>
                                          <p:attrName>ppt_x</p:attrName>
                                          <p:attrName>ppt_y</p:attrName>
                                        </p:attrNameLst>
                                      </p:cBhvr>
                                      <p:rCtr x="0" y="1759"/>
                                    </p:animMotion>
                                  </p:childTnLst>
                                </p:cTn>
                              </p:par>
                              <p:par>
                                <p:cTn id="68" presetID="10" presetClass="entr" presetSubtype="0" fill="hold" grpId="0" nodeType="withEffect">
                                  <p:stCondLst>
                                    <p:cond delay="20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42" presetClass="path" presetSubtype="0" decel="100000" fill="hold" grpId="1" nodeType="withEffect">
                                  <p:stCondLst>
                                    <p:cond delay="200"/>
                                  </p:stCondLst>
                                  <p:childTnLst>
                                    <p:animMotion origin="layout" path="M 2.29167E-6 4.07407E-6 L 2.29167E-6 0.03541 " pathEditMode="relative" rAng="0" ptsTypes="AA">
                                      <p:cBhvr>
                                        <p:cTn id="72" dur="700" spd="-100000" fill="hold"/>
                                        <p:tgtEl>
                                          <p:spTgt spid="9"/>
                                        </p:tgtEl>
                                        <p:attrNameLst>
                                          <p:attrName>ppt_x</p:attrName>
                                          <p:attrName>ppt_y</p:attrName>
                                        </p:attrNameLst>
                                      </p:cBhvr>
                                      <p:rCtr x="0" y="1759"/>
                                    </p:animMotion>
                                  </p:childTnLst>
                                </p:cTn>
                              </p:par>
                              <p:par>
                                <p:cTn id="73" presetID="16" presetClass="entr" presetSubtype="42" fill="hold" nodeType="withEffect">
                                  <p:stCondLst>
                                    <p:cond delay="200"/>
                                  </p:stCondLst>
                                  <p:childTnLst>
                                    <p:set>
                                      <p:cBhvr>
                                        <p:cTn id="74" dur="1" fill="hold">
                                          <p:stCondLst>
                                            <p:cond delay="0"/>
                                          </p:stCondLst>
                                        </p:cTn>
                                        <p:tgtEl>
                                          <p:spTgt spid="11"/>
                                        </p:tgtEl>
                                        <p:attrNameLst>
                                          <p:attrName>style.visibility</p:attrName>
                                        </p:attrNameLst>
                                      </p:cBhvr>
                                      <p:to>
                                        <p:strVal val="visible"/>
                                      </p:to>
                                    </p:set>
                                    <p:animEffect transition="in" filter="barn(outHorizontal)">
                                      <p:cBhvr>
                                        <p:cTn id="75" dur="500"/>
                                        <p:tgtEl>
                                          <p:spTgt spid="11"/>
                                        </p:tgtEl>
                                      </p:cBhvr>
                                    </p:animEffect>
                                  </p:childTnLst>
                                </p:cTn>
                              </p:par>
                              <p:par>
                                <p:cTn id="76" presetID="42" presetClass="path" presetSubtype="0" decel="100000" fill="hold" nodeType="withEffect">
                                  <p:stCondLst>
                                    <p:cond delay="200"/>
                                  </p:stCondLst>
                                  <p:childTnLst>
                                    <p:animMotion origin="layout" path="M -2.70833E-6 -4.81481E-6 L -2.70833E-6 0.03542 " pathEditMode="relative" rAng="0" ptsTypes="AA">
                                      <p:cBhvr>
                                        <p:cTn id="77" dur="700" spd="-100000" fill="hold"/>
                                        <p:tgtEl>
                                          <p:spTgt spid="11"/>
                                        </p:tgtEl>
                                        <p:attrNameLst>
                                          <p:attrName>ppt_x</p:attrName>
                                          <p:attrName>ppt_y</p:attrName>
                                        </p:attrNameLst>
                                      </p:cBhvr>
                                      <p:rCtr x="0" y="1759"/>
                                    </p:animMotion>
                                  </p:childTnLst>
                                </p:cTn>
                              </p:par>
                              <p:par>
                                <p:cTn id="78" presetID="16" presetClass="entr" presetSubtype="42" fill="hold" nodeType="withEffect">
                                  <p:stCondLst>
                                    <p:cond delay="200"/>
                                  </p:stCondLst>
                                  <p:childTnLst>
                                    <p:set>
                                      <p:cBhvr>
                                        <p:cTn id="79" dur="1" fill="hold">
                                          <p:stCondLst>
                                            <p:cond delay="0"/>
                                          </p:stCondLst>
                                        </p:cTn>
                                        <p:tgtEl>
                                          <p:spTgt spid="12"/>
                                        </p:tgtEl>
                                        <p:attrNameLst>
                                          <p:attrName>style.visibility</p:attrName>
                                        </p:attrNameLst>
                                      </p:cBhvr>
                                      <p:to>
                                        <p:strVal val="visible"/>
                                      </p:to>
                                    </p:set>
                                    <p:animEffect transition="in" filter="barn(outHorizontal)">
                                      <p:cBhvr>
                                        <p:cTn id="80" dur="500"/>
                                        <p:tgtEl>
                                          <p:spTgt spid="12"/>
                                        </p:tgtEl>
                                      </p:cBhvr>
                                    </p:animEffect>
                                  </p:childTnLst>
                                </p:cTn>
                              </p:par>
                              <p:par>
                                <p:cTn id="81" presetID="42" presetClass="path" presetSubtype="0" decel="100000" fill="hold" nodeType="withEffect">
                                  <p:stCondLst>
                                    <p:cond delay="200"/>
                                  </p:stCondLst>
                                  <p:childTnLst>
                                    <p:animMotion origin="layout" path="M -4.375E-6 -4.81481E-6 L -4.375E-6 0.03542 " pathEditMode="relative" rAng="0" ptsTypes="AA">
                                      <p:cBhvr>
                                        <p:cTn id="82" dur="700" spd="-100000" fill="hold"/>
                                        <p:tgtEl>
                                          <p:spTgt spid="12"/>
                                        </p:tgtEl>
                                        <p:attrNameLst>
                                          <p:attrName>ppt_x</p:attrName>
                                          <p:attrName>ppt_y</p:attrName>
                                        </p:attrNameLst>
                                      </p:cBhvr>
                                      <p:rCtr x="0" y="1759"/>
                                    </p:animMotion>
                                  </p:childTnLst>
                                </p:cTn>
                              </p:par>
                              <p:par>
                                <p:cTn id="83" presetID="16" presetClass="entr" presetSubtype="42" fill="hold" nodeType="withEffect">
                                  <p:stCondLst>
                                    <p:cond delay="200"/>
                                  </p:stCondLst>
                                  <p:childTnLst>
                                    <p:set>
                                      <p:cBhvr>
                                        <p:cTn id="84" dur="1" fill="hold">
                                          <p:stCondLst>
                                            <p:cond delay="0"/>
                                          </p:stCondLst>
                                        </p:cTn>
                                        <p:tgtEl>
                                          <p:spTgt spid="14"/>
                                        </p:tgtEl>
                                        <p:attrNameLst>
                                          <p:attrName>style.visibility</p:attrName>
                                        </p:attrNameLst>
                                      </p:cBhvr>
                                      <p:to>
                                        <p:strVal val="visible"/>
                                      </p:to>
                                    </p:set>
                                    <p:animEffect transition="in" filter="barn(outHorizontal)">
                                      <p:cBhvr>
                                        <p:cTn id="85" dur="500"/>
                                        <p:tgtEl>
                                          <p:spTgt spid="14"/>
                                        </p:tgtEl>
                                      </p:cBhvr>
                                    </p:animEffect>
                                  </p:childTnLst>
                                </p:cTn>
                              </p:par>
                              <p:par>
                                <p:cTn id="86" presetID="42" presetClass="path" presetSubtype="0" decel="100000" fill="hold" nodeType="withEffect">
                                  <p:stCondLst>
                                    <p:cond delay="200"/>
                                  </p:stCondLst>
                                  <p:childTnLst>
                                    <p:animMotion origin="layout" path="M 1.875E-6 -4.81481E-6 L 1.875E-6 0.03542 " pathEditMode="relative" rAng="0" ptsTypes="AA">
                                      <p:cBhvr>
                                        <p:cTn id="87"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6" grpId="0"/>
      <p:bldP spid="16" grpId="1"/>
      <p:bldP spid="5" grpId="0"/>
      <p:bldP spid="5" grpId="1"/>
      <p:bldP spid="13" grpId="0"/>
      <p:bldP spid="13" grpId="1"/>
      <p:bldP spid="9" grpId="0"/>
      <p:bldP spid="9" grpId="1"/>
      <p:bldP spid="18" grpId="0"/>
      <p:bldP spid="18" grpId="1"/>
      <p:bldP spid="15" grpId="0"/>
      <p:bldP spid="15" grpId="1"/>
      <p:bldP spid="8" grpId="0"/>
      <p:bldP spid="8" grpId="1"/>
      <p:bldP spid="3" grpId="0"/>
      <p:bldP spid="3"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87D8E-E6BA-DE8B-3972-B0B87FD66E63}"/>
              </a:ext>
            </a:extLst>
          </p:cNvPr>
          <p:cNvSpPr>
            <a:spLocks noGrp="1"/>
          </p:cNvSpPr>
          <p:nvPr>
            <p:ph type="title"/>
          </p:nvPr>
        </p:nvSpPr>
        <p:spPr>
          <a:xfrm>
            <a:off x="588263" y="2979738"/>
            <a:ext cx="4163125" cy="430887"/>
          </a:xfrm>
        </p:spPr>
        <p:txBody>
          <a:bodyPr/>
          <a:lstStyle/>
          <a:p>
            <a:r>
              <a:rPr lang="en-US"/>
              <a:t>Vector Databases</a:t>
            </a:r>
          </a:p>
        </p:txBody>
      </p:sp>
      <p:pic>
        <p:nvPicPr>
          <p:cNvPr id="5" name="Picture Placeholder 4">
            <a:extLst>
              <a:ext uri="{FF2B5EF4-FFF2-40B4-BE49-F238E27FC236}">
                <a16:creationId xmlns:a16="http://schemas.microsoft.com/office/drawing/2014/main" id="{F95E74DA-5C5E-6A2A-5352-3019E258BD33}"/>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5556" b="5556"/>
          <a:stretch>
            <a:fillRect/>
          </a:stretch>
        </p:blipFill>
        <p:spPr/>
      </p:pic>
      <p:pic>
        <p:nvPicPr>
          <p:cNvPr id="4" name="Picture 3">
            <a:extLst>
              <a:ext uri="{FF2B5EF4-FFF2-40B4-BE49-F238E27FC236}">
                <a16:creationId xmlns:a16="http://schemas.microsoft.com/office/drawing/2014/main" id="{AFC4927E-091A-5ED8-B05E-EDF64A413C99}"/>
              </a:ext>
              <a:ext uri="{C183D7F6-B498-43B3-948B-1728B52AA6E4}">
                <adec:decorative xmlns:adec="http://schemas.microsoft.com/office/drawing/2017/decorative" val="1"/>
              </a:ext>
            </a:extLst>
          </p:cNvPr>
          <p:cNvPicPr>
            <a:picLocks noChangeAspect="1"/>
          </p:cNvPicPr>
          <p:nvPr/>
        </p:nvPicPr>
        <p:blipFill rotWithShape="1">
          <a:blip r:embed="rId4"/>
          <a:srcRect l="23991" r="21329"/>
          <a:stretch/>
        </p:blipFill>
        <p:spPr>
          <a:xfrm>
            <a:off x="5334000" y="0"/>
            <a:ext cx="6858000" cy="7056478"/>
          </a:xfrm>
          <a:prstGeom prst="rect">
            <a:avLst/>
          </a:prstGeom>
        </p:spPr>
      </p:pic>
      <p:sp>
        <p:nvSpPr>
          <p:cNvPr id="6" name="Rectangle: Rounded Corners 5">
            <a:extLst>
              <a:ext uri="{FF2B5EF4-FFF2-40B4-BE49-F238E27FC236}">
                <a16:creationId xmlns:a16="http://schemas.microsoft.com/office/drawing/2014/main" id="{1AC09B96-F6B6-2C6E-2628-953D6B1F2862}"/>
              </a:ext>
              <a:ext uri="{C183D7F6-B498-43B3-948B-1728B52AA6E4}">
                <adec:decorative xmlns:adec="http://schemas.microsoft.com/office/drawing/2017/decorative" val="1"/>
              </a:ext>
            </a:extLst>
          </p:cNvPr>
          <p:cNvSpPr/>
          <p:nvPr/>
        </p:nvSpPr>
        <p:spPr bwMode="auto">
          <a:xfrm>
            <a:off x="4063881" y="1015327"/>
            <a:ext cx="4429034" cy="4864098"/>
          </a:xfrm>
          <a:prstGeom prst="roundRect">
            <a:avLst>
              <a:gd name="adj" fmla="val 1441"/>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742">
              <a:lnSpc>
                <a:spcPct val="90000"/>
              </a:lnSpc>
              <a:spcAft>
                <a:spcPts val="1200"/>
              </a:spcAft>
              <a:buSzPct val="90000"/>
            </a:pPr>
            <a:r>
              <a:rPr lang="en-US" sz="2400">
                <a:solidFill>
                  <a:schemeClr val="tx1"/>
                </a:solidFill>
                <a:latin typeface="+mj-lt"/>
                <a:cs typeface="Segoe Sans Text" pitchFamily="2" charset="0"/>
              </a:rPr>
              <a:t>Without vector search:</a:t>
            </a:r>
          </a:p>
          <a:p>
            <a:pPr algn="ctr" defTabSz="932742">
              <a:lnSpc>
                <a:spcPct val="90000"/>
              </a:lnSpc>
              <a:spcAft>
                <a:spcPts val="1200"/>
              </a:spcAft>
              <a:buSzPct val="90000"/>
            </a:pPr>
            <a:r>
              <a:rPr lang="en-US" sz="2400">
                <a:solidFill>
                  <a:schemeClr val="tx2"/>
                </a:solidFill>
                <a:latin typeface="+mj-lt"/>
                <a:cs typeface="Segoe Sans Text" pitchFamily="2" charset="0"/>
              </a:rPr>
              <a:t>Question:</a:t>
            </a:r>
            <a:r>
              <a:rPr lang="en-US" sz="2800">
                <a:solidFill>
                  <a:schemeClr val="tx2"/>
                </a:solidFill>
                <a:cs typeface="Segoe Sans Text" pitchFamily="2" charset="0"/>
              </a:rPr>
              <a:t> </a:t>
            </a:r>
            <a:endParaRPr lang="en-US" sz="2400">
              <a:solidFill>
                <a:schemeClr val="tx2"/>
              </a:solidFill>
              <a:cs typeface="Segoe Sans Text" pitchFamily="2" charset="0"/>
            </a:endParaRPr>
          </a:p>
          <a:p>
            <a:pPr algn="ctr" defTabSz="932742">
              <a:lnSpc>
                <a:spcPct val="90000"/>
              </a:lnSpc>
              <a:spcAft>
                <a:spcPts val="1200"/>
              </a:spcAft>
              <a:buSzPct val="90000"/>
            </a:pPr>
            <a:r>
              <a:rPr lang="en-US" sz="1800">
                <a:solidFill>
                  <a:schemeClr val="tx1"/>
                </a:solidFill>
                <a:cs typeface="Segoe Sans Text" pitchFamily="2" charset="0"/>
              </a:rPr>
              <a:t>“Looking for lessons on underwater activities”</a:t>
            </a:r>
          </a:p>
          <a:p>
            <a:pPr algn="ctr" defTabSz="932742">
              <a:lnSpc>
                <a:spcPct val="90000"/>
              </a:lnSpc>
              <a:spcAft>
                <a:spcPts val="1200"/>
              </a:spcAft>
              <a:buSzPct val="90000"/>
            </a:pPr>
            <a:r>
              <a:rPr lang="en-US" sz="2400">
                <a:solidFill>
                  <a:schemeClr val="accent5"/>
                </a:solidFill>
                <a:latin typeface="+mj-lt"/>
                <a:cs typeface="Segoe Sans Text" pitchFamily="2" charset="0"/>
              </a:rPr>
              <a:t>Won’t match:</a:t>
            </a:r>
          </a:p>
          <a:p>
            <a:pPr algn="ctr" defTabSz="932742">
              <a:lnSpc>
                <a:spcPct val="90000"/>
              </a:lnSpc>
              <a:spcAft>
                <a:spcPts val="1200"/>
              </a:spcAft>
              <a:buSzPct val="90000"/>
            </a:pPr>
            <a:r>
              <a:rPr lang="en-US" sz="1800">
                <a:solidFill>
                  <a:schemeClr val="tx1"/>
                </a:solidFill>
                <a:cs typeface="Segoe Sans Text" pitchFamily="2" charset="0"/>
              </a:rPr>
              <a:t>“Scuba classes”​</a:t>
            </a:r>
          </a:p>
          <a:p>
            <a:pPr algn="ctr" defTabSz="932742">
              <a:lnSpc>
                <a:spcPct val="90000"/>
              </a:lnSpc>
              <a:spcAft>
                <a:spcPts val="1200"/>
              </a:spcAft>
              <a:buSzPct val="90000"/>
            </a:pPr>
            <a:r>
              <a:rPr lang="en-US" sz="1800">
                <a:solidFill>
                  <a:schemeClr val="tx1"/>
                </a:solidFill>
                <a:cs typeface="Segoe Sans Text" pitchFamily="2" charset="0"/>
              </a:rPr>
              <a:t>“Snorkeling group sessions”​</a:t>
            </a:r>
          </a:p>
        </p:txBody>
      </p:sp>
    </p:spTree>
    <p:extLst>
      <p:ext uri="{BB962C8B-B14F-4D97-AF65-F5344CB8AC3E}">
        <p14:creationId xmlns:p14="http://schemas.microsoft.com/office/powerpoint/2010/main" val="271517839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2F6EF-224E-42F7-E71A-A8B5FA950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C939E-0523-D24A-35C2-7AE53FB5A6EF}"/>
              </a:ext>
            </a:extLst>
          </p:cNvPr>
          <p:cNvSpPr>
            <a:spLocks noGrp="1"/>
          </p:cNvSpPr>
          <p:nvPr>
            <p:ph type="title"/>
          </p:nvPr>
        </p:nvSpPr>
        <p:spPr>
          <a:xfrm>
            <a:off x="588963" y="370803"/>
            <a:ext cx="5683253" cy="1107996"/>
          </a:xfrm>
        </p:spPr>
        <p:txBody>
          <a:bodyPr/>
          <a:lstStyle/>
          <a:p>
            <a:r>
              <a:rPr lang="en-US"/>
              <a:t>More relevant results with vector weighting</a:t>
            </a:r>
            <a:endParaRPr lang="en-US" sz="2400" spc="0">
              <a:solidFill>
                <a:schemeClr val="tx1"/>
              </a:solidFill>
              <a:latin typeface="+mn-lt"/>
            </a:endParaRPr>
          </a:p>
        </p:txBody>
      </p:sp>
      <p:sp>
        <p:nvSpPr>
          <p:cNvPr id="16" name="TextBox 15">
            <a:extLst>
              <a:ext uri="{FF2B5EF4-FFF2-40B4-BE49-F238E27FC236}">
                <a16:creationId xmlns:a16="http://schemas.microsoft.com/office/drawing/2014/main" id="{5D25A5AC-3A19-AD7B-FC00-F1521BB2C4BF}"/>
              </a:ext>
            </a:extLst>
          </p:cNvPr>
          <p:cNvSpPr txBox="1"/>
          <p:nvPr/>
        </p:nvSpPr>
        <p:spPr>
          <a:xfrm>
            <a:off x="588963" y="2195733"/>
            <a:ext cx="6328013" cy="3734356"/>
          </a:xfrm>
          <a:prstGeom prst="rect">
            <a:avLst/>
          </a:prstGeom>
          <a:noFill/>
        </p:spPr>
        <p:txBody>
          <a:bodyPr wrap="square" lIns="0" tIns="0" rIns="0" bIns="0" rtlCol="0" anchor="t">
            <a:spAutoFit/>
          </a:bodyPr>
          <a:lstStyle/>
          <a:p>
            <a:pPr algn="l">
              <a:spcBef>
                <a:spcPts val="1200"/>
              </a:spcBef>
            </a:pPr>
            <a:r>
              <a:rPr lang="en-US" sz="2000">
                <a:solidFill>
                  <a:srgbClr val="0078D4"/>
                </a:solidFill>
                <a:latin typeface="+mj-lt"/>
              </a:rPr>
              <a:t>Business value</a:t>
            </a:r>
          </a:p>
          <a:p>
            <a:pPr algn="l">
              <a:spcBef>
                <a:spcPts val="480"/>
              </a:spcBef>
            </a:pPr>
            <a:r>
              <a:rPr lang="en-US" sz="1600">
                <a:cs typeface="Segoe UI"/>
              </a:rPr>
              <a:t>Vector weighting offers a greater degree of control and precision in your search operations. With vector weighting, you can improve search results accuracy and relevance, thereby improving decision-making and operational efficiency.</a:t>
            </a:r>
            <a:endParaRPr lang="en-US" sz="1600"/>
          </a:p>
          <a:p>
            <a:pPr>
              <a:spcBef>
                <a:spcPts val="1200"/>
              </a:spcBef>
            </a:pPr>
            <a:r>
              <a:rPr lang="en-US" sz="2000">
                <a:solidFill>
                  <a:srgbClr val="0078D4"/>
                </a:solidFill>
                <a:latin typeface="+mj-lt"/>
              </a:rPr>
              <a:t>Feature details</a:t>
            </a:r>
          </a:p>
          <a:p>
            <a:pPr marL="285750" indent="-285750">
              <a:spcBef>
                <a:spcPts val="480"/>
              </a:spcBef>
              <a:buFont typeface="Arial" panose="020B0604020202020204" pitchFamily="34" charset="0"/>
              <a:buChar char="•"/>
            </a:pPr>
            <a:r>
              <a:rPr lang="en-US" sz="1600">
                <a:cs typeface="Segoe UI"/>
              </a:rPr>
              <a:t>Specify relative weight (importance) of vector queries to term queries in hybrid search scenarios (e.g. prioritize vector similarity over keyword similarity)</a:t>
            </a:r>
          </a:p>
          <a:p>
            <a:pPr marL="285750" indent="-285750">
              <a:spcBef>
                <a:spcPts val="480"/>
              </a:spcBef>
              <a:buFont typeface="Arial" panose="020B0604020202020204" pitchFamily="34" charset="0"/>
              <a:buChar char="•"/>
            </a:pPr>
            <a:r>
              <a:rPr lang="en-US" sz="1600">
                <a:cs typeface="Segoe UI"/>
              </a:rPr>
              <a:t>The specified weights are used when calculating the scores of each document, giving you more control over the final result set. </a:t>
            </a:r>
          </a:p>
          <a:p>
            <a:pPr marL="285750" indent="-285750">
              <a:spcBef>
                <a:spcPts val="480"/>
              </a:spcBef>
              <a:buFont typeface="Arial" panose="020B0604020202020204" pitchFamily="34" charset="0"/>
              <a:buChar char="•"/>
            </a:pPr>
            <a:r>
              <a:rPr lang="en-US" sz="1600">
                <a:cs typeface="Segoe UI"/>
              </a:rPr>
              <a:t>Assign different weights to each vector to prioritize certain result sets and fine-tune the results to match specific needs. </a:t>
            </a:r>
            <a:endParaRPr lang="en-US" sz="1600" b="1" i="1">
              <a:cs typeface="Segoe UI" panose="020B0502040204020203" pitchFamily="34" charset="0"/>
            </a:endParaRPr>
          </a:p>
        </p:txBody>
      </p:sp>
      <p:pic>
        <p:nvPicPr>
          <p:cNvPr id="4" name="Picture 3">
            <a:extLst>
              <a:ext uri="{FF2B5EF4-FFF2-40B4-BE49-F238E27FC236}">
                <a16:creationId xmlns:a16="http://schemas.microsoft.com/office/drawing/2014/main" id="{6D4F6F6F-41EB-1CA0-D458-96BF3996BDAF}"/>
              </a:ext>
              <a:ext uri="{C183D7F6-B498-43B3-948B-1728B52AA6E4}">
                <adec:decorative xmlns:adec="http://schemas.microsoft.com/office/drawing/2017/decorative" val="1"/>
              </a:ext>
            </a:extLst>
          </p:cNvPr>
          <p:cNvPicPr>
            <a:picLocks noChangeAspect="1"/>
          </p:cNvPicPr>
          <p:nvPr/>
        </p:nvPicPr>
        <p:blipFill rotWithShape="1">
          <a:blip r:embed="rId3"/>
          <a:srcRect l="26043" t="1517" r="41228" b="13353"/>
          <a:stretch/>
        </p:blipFill>
        <p:spPr>
          <a:xfrm>
            <a:off x="7501128" y="0"/>
            <a:ext cx="4690872" cy="6858000"/>
          </a:xfrm>
          <a:prstGeom prst="rect">
            <a:avLst/>
          </a:prstGeom>
        </p:spPr>
      </p:pic>
      <p:pic>
        <p:nvPicPr>
          <p:cNvPr id="8" name="Picture 7">
            <a:extLst>
              <a:ext uri="{FF2B5EF4-FFF2-40B4-BE49-F238E27FC236}">
                <a16:creationId xmlns:a16="http://schemas.microsoft.com/office/drawing/2014/main" id="{B60A6923-C172-0ABE-3D22-33343F351A0C}"/>
              </a:ext>
              <a:ext uri="{C183D7F6-B498-43B3-948B-1728B52AA6E4}">
                <adec:decorative xmlns:adec="http://schemas.microsoft.com/office/drawing/2017/decorative" val="1"/>
              </a:ext>
            </a:extLst>
          </p:cNvPr>
          <p:cNvPicPr>
            <a:picLocks noChangeAspect="1"/>
          </p:cNvPicPr>
          <p:nvPr/>
        </p:nvPicPr>
        <p:blipFill rotWithShape="1">
          <a:blip r:embed="rId4"/>
          <a:srcRect l="50000" t="10201" r="19369" b="10201"/>
          <a:stretch/>
        </p:blipFill>
        <p:spPr>
          <a:xfrm>
            <a:off x="7501128" y="1"/>
            <a:ext cx="4690872" cy="6858000"/>
          </a:xfrm>
          <a:prstGeom prst="rect">
            <a:avLst/>
          </a:prstGeom>
        </p:spPr>
      </p:pic>
      <p:sp>
        <p:nvSpPr>
          <p:cNvPr id="11" name="Rounded Rectangle 18" descr="In preview&#10;">
            <a:extLst>
              <a:ext uri="{FF2B5EF4-FFF2-40B4-BE49-F238E27FC236}">
                <a16:creationId xmlns:a16="http://schemas.microsoft.com/office/drawing/2014/main" id="{9E8D4E15-DBE5-698D-60A0-5A39473F8889}"/>
              </a:ext>
            </a:extLst>
          </p:cNvPr>
          <p:cNvSpPr/>
          <p:nvPr/>
        </p:nvSpPr>
        <p:spPr bwMode="auto">
          <a:xfrm>
            <a:off x="8940542" y="460269"/>
            <a:ext cx="2992582" cy="523679"/>
          </a:xfrm>
          <a:prstGeom prst="roundRect">
            <a:avLst>
              <a:gd name="adj" fmla="val 50000"/>
            </a:avLst>
          </a:prstGeom>
          <a:gradFill flip="none" rotWithShape="1">
            <a:gsLst>
              <a:gs pos="97000">
                <a:schemeClr val="accent1"/>
              </a:gs>
              <a:gs pos="0">
                <a:schemeClr val="accent6"/>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defPPr>
              <a:defRPr lang="en-US"/>
            </a:defPPr>
            <a:lvl1pPr marL="0" algn="l" defTabSz="914367" rtl="0" eaLnBrk="1" latinLnBrk="0" hangingPunct="1">
              <a:defRPr sz="1765" kern="1200">
                <a:solidFill>
                  <a:srgbClr val="000000"/>
                </a:solidFill>
                <a:latin typeface="Segoe UI"/>
              </a:defRPr>
            </a:lvl1pPr>
            <a:lvl2pPr marL="457183" algn="l" defTabSz="914367" rtl="0" eaLnBrk="1" latinLnBrk="0" hangingPunct="1">
              <a:defRPr sz="1765" kern="1200">
                <a:solidFill>
                  <a:srgbClr val="000000"/>
                </a:solidFill>
                <a:latin typeface="Segoe UI"/>
              </a:defRPr>
            </a:lvl2pPr>
            <a:lvl3pPr marL="914367" algn="l" defTabSz="914367" rtl="0" eaLnBrk="1" latinLnBrk="0" hangingPunct="1">
              <a:defRPr sz="1765" kern="1200">
                <a:solidFill>
                  <a:srgbClr val="000000"/>
                </a:solidFill>
                <a:latin typeface="Segoe UI"/>
              </a:defRPr>
            </a:lvl3pPr>
            <a:lvl4pPr marL="1371550" algn="l" defTabSz="914367" rtl="0" eaLnBrk="1" latinLnBrk="0" hangingPunct="1">
              <a:defRPr sz="1765" kern="1200">
                <a:solidFill>
                  <a:srgbClr val="000000"/>
                </a:solidFill>
                <a:latin typeface="Segoe UI"/>
              </a:defRPr>
            </a:lvl4pPr>
            <a:lvl5pPr marL="1828734" algn="l" defTabSz="914367" rtl="0" eaLnBrk="1" latinLnBrk="0" hangingPunct="1">
              <a:defRPr sz="1765" kern="1200">
                <a:solidFill>
                  <a:srgbClr val="000000"/>
                </a:solidFill>
                <a:latin typeface="Segoe UI"/>
              </a:defRPr>
            </a:lvl5pPr>
            <a:lvl6pPr marL="2285918" algn="l" defTabSz="914367" rtl="0" eaLnBrk="1" latinLnBrk="0" hangingPunct="1">
              <a:defRPr sz="1765" kern="1200">
                <a:solidFill>
                  <a:srgbClr val="000000"/>
                </a:solidFill>
                <a:latin typeface="Segoe UI"/>
              </a:defRPr>
            </a:lvl6pPr>
            <a:lvl7pPr marL="2743101" algn="l" defTabSz="914367" rtl="0" eaLnBrk="1" latinLnBrk="0" hangingPunct="1">
              <a:defRPr sz="1765" kern="1200">
                <a:solidFill>
                  <a:srgbClr val="000000"/>
                </a:solidFill>
                <a:latin typeface="Segoe UI"/>
              </a:defRPr>
            </a:lvl7pPr>
            <a:lvl8pPr marL="3200284" algn="l" defTabSz="914367" rtl="0" eaLnBrk="1" latinLnBrk="0" hangingPunct="1">
              <a:defRPr sz="1765" kern="1200">
                <a:solidFill>
                  <a:srgbClr val="000000"/>
                </a:solidFill>
                <a:latin typeface="Segoe UI"/>
              </a:defRPr>
            </a:lvl8pPr>
            <a:lvl9pPr marL="3657469" algn="l" defTabSz="914367" rtl="0" eaLnBrk="1" latinLnBrk="0" hangingPunct="1">
              <a:defRPr sz="1765" kern="1200">
                <a:solidFill>
                  <a:srgbClr val="000000"/>
                </a:solidFill>
                <a:latin typeface="Segoe UI"/>
              </a:defRPr>
            </a:lvl9pPr>
          </a:lstStyle>
          <a:p>
            <a:pPr algn="ctr">
              <a:spcBef>
                <a:spcPct val="0"/>
              </a:spcBef>
              <a:spcAft>
                <a:spcPct val="0"/>
              </a:spcAft>
            </a:pPr>
            <a:r>
              <a:rPr lang="en-CA" sz="2000">
                <a:ln w="3175">
                  <a:noFill/>
                </a:ln>
                <a:solidFill>
                  <a:srgbClr val="FFFFFF"/>
                </a:solidFill>
                <a:latin typeface="+mj-lt"/>
                <a:cs typeface="Segoe UI"/>
              </a:rPr>
              <a:t>Generally available</a:t>
            </a:r>
          </a:p>
        </p:txBody>
      </p:sp>
    </p:spTree>
    <p:extLst>
      <p:ext uri="{BB962C8B-B14F-4D97-AF65-F5344CB8AC3E}">
        <p14:creationId xmlns:p14="http://schemas.microsoft.com/office/powerpoint/2010/main" val="14918497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2F6EF-224E-42F7-E71A-A8B5FA950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C939E-0523-D24A-35C2-7AE53FB5A6EF}"/>
              </a:ext>
            </a:extLst>
          </p:cNvPr>
          <p:cNvSpPr>
            <a:spLocks noGrp="1"/>
          </p:cNvSpPr>
          <p:nvPr>
            <p:ph type="title"/>
          </p:nvPr>
        </p:nvSpPr>
        <p:spPr>
          <a:xfrm>
            <a:off x="588963" y="370803"/>
            <a:ext cx="5924132" cy="1477328"/>
          </a:xfrm>
        </p:spPr>
        <p:txBody>
          <a:bodyPr/>
          <a:lstStyle/>
          <a:p>
            <a:r>
              <a:rPr lang="en-US"/>
              <a:t>More relevant results and enhanced performance</a:t>
            </a:r>
            <a:br>
              <a:rPr lang="en-US"/>
            </a:br>
            <a:r>
              <a:rPr lang="en-US" sz="2400" spc="0">
                <a:solidFill>
                  <a:schemeClr val="tx1"/>
                </a:solidFill>
                <a:latin typeface="+mn-lt"/>
              </a:rPr>
              <a:t>Vector &amp; hybrid search | Azure AI Search</a:t>
            </a:r>
          </a:p>
        </p:txBody>
      </p:sp>
      <p:sp>
        <p:nvSpPr>
          <p:cNvPr id="16" name="TextBox 15">
            <a:extLst>
              <a:ext uri="{FF2B5EF4-FFF2-40B4-BE49-F238E27FC236}">
                <a16:creationId xmlns:a16="http://schemas.microsoft.com/office/drawing/2014/main" id="{5D25A5AC-3A19-AD7B-FC00-F1521BB2C4BF}"/>
              </a:ext>
            </a:extLst>
          </p:cNvPr>
          <p:cNvSpPr txBox="1"/>
          <p:nvPr/>
        </p:nvSpPr>
        <p:spPr>
          <a:xfrm>
            <a:off x="588963" y="2217462"/>
            <a:ext cx="6328013" cy="4385816"/>
          </a:xfrm>
          <a:prstGeom prst="rect">
            <a:avLst/>
          </a:prstGeom>
          <a:noFill/>
        </p:spPr>
        <p:txBody>
          <a:bodyPr wrap="square" lIns="0" tIns="0" rIns="0" bIns="0" rtlCol="0" anchor="t">
            <a:spAutoFit/>
          </a:bodyPr>
          <a:lstStyle/>
          <a:p>
            <a:pPr>
              <a:spcBef>
                <a:spcPts val="1200"/>
              </a:spcBef>
            </a:pPr>
            <a:r>
              <a:rPr lang="en-US" sz="2000">
                <a:solidFill>
                  <a:srgbClr val="0078D4"/>
                </a:solidFill>
                <a:latin typeface="+mj-lt"/>
              </a:rPr>
              <a:t>Feature details</a:t>
            </a:r>
          </a:p>
          <a:p>
            <a:pPr marL="285750" indent="-285750">
              <a:spcBef>
                <a:spcPts val="480"/>
              </a:spcBef>
              <a:buFont typeface="Arial" panose="020B0604020202020204" pitchFamily="34" charset="0"/>
              <a:buChar char="•"/>
            </a:pPr>
            <a:r>
              <a:rPr lang="en-US" sz="1600" b="1">
                <a:cs typeface="Segoe UI"/>
              </a:rPr>
              <a:t>GA</a:t>
            </a:r>
            <a:r>
              <a:rPr lang="en-US" sz="1600">
                <a:cs typeface="Segoe UI"/>
              </a:rPr>
              <a:t>: Vector Weighting specifies relative weight (importance) of vector queries to term queries in hybrid search scenarios</a:t>
            </a:r>
          </a:p>
          <a:p>
            <a:pPr marL="285750" indent="-285750">
              <a:spcBef>
                <a:spcPts val="480"/>
              </a:spcBef>
              <a:buFont typeface="Arial" panose="020B0604020202020204" pitchFamily="34" charset="0"/>
              <a:buChar char="•"/>
            </a:pPr>
            <a:r>
              <a:rPr lang="en-US" sz="1600" b="1">
                <a:cs typeface="Segoe UI"/>
              </a:rPr>
              <a:t>Binary Vector Types </a:t>
            </a:r>
            <a:r>
              <a:rPr lang="en-US" sz="1600">
                <a:cs typeface="Segoe UI"/>
              </a:rPr>
              <a:t>to store and process embeddings with binary outputs such as Cohere Embed V3, allowing for larger vector datasets at a lower cost</a:t>
            </a:r>
          </a:p>
          <a:p>
            <a:pPr marL="285750" indent="-285750">
              <a:spcBef>
                <a:spcPts val="480"/>
              </a:spcBef>
              <a:buFont typeface="Arial" panose="020B0604020202020204" pitchFamily="34" charset="0"/>
              <a:buChar char="•"/>
            </a:pPr>
            <a:r>
              <a:rPr lang="en-US" sz="1600" b="1">
                <a:cs typeface="Segoe UI"/>
              </a:rPr>
              <a:t>Score Threshold Filtering </a:t>
            </a:r>
            <a:r>
              <a:rPr lang="en-US" sz="1600">
                <a:cs typeface="Segoe UI"/>
              </a:rPr>
              <a:t>filters out documents with low similarity scores before combining results from different recall sets</a:t>
            </a:r>
          </a:p>
          <a:p>
            <a:pPr marL="285750" indent="-285750">
              <a:spcBef>
                <a:spcPts val="480"/>
              </a:spcBef>
              <a:buFont typeface="Arial" panose="020B0604020202020204" pitchFamily="34" charset="0"/>
              <a:buChar char="•"/>
            </a:pPr>
            <a:r>
              <a:rPr lang="en-US" sz="1600" b="1" err="1">
                <a:cs typeface="Segoe UI"/>
              </a:rPr>
              <a:t>MaxTextSizeRecall</a:t>
            </a:r>
            <a:r>
              <a:rPr lang="en-US" sz="1600">
                <a:cs typeface="Segoe UI"/>
              </a:rPr>
              <a:t> for hybrid search enables ability to specify the maximum number of documents recalled in hybrid search queries from the keyword search recall set. </a:t>
            </a:r>
          </a:p>
          <a:p>
            <a:pPr marL="285750" indent="-285750">
              <a:spcBef>
                <a:spcPts val="480"/>
              </a:spcBef>
              <a:buFont typeface="Arial" panose="020B0604020202020204" pitchFamily="34" charset="0"/>
              <a:buChar char="•"/>
            </a:pPr>
            <a:r>
              <a:rPr lang="en-US" sz="1600" b="1">
                <a:cs typeface="Segoe UI"/>
              </a:rPr>
              <a:t>Document Boosting </a:t>
            </a:r>
            <a:r>
              <a:rPr lang="en-US" sz="1600">
                <a:cs typeface="Segoe UI"/>
              </a:rPr>
              <a:t>support for Vector/Hybrid Search enables prioritization of parameters such as freshness, geolocation, or specific keywords</a:t>
            </a:r>
          </a:p>
          <a:p>
            <a:pPr marL="285750" indent="-285750">
              <a:spcBef>
                <a:spcPts val="480"/>
              </a:spcBef>
              <a:buFont typeface="Arial" panose="020B0604020202020204" pitchFamily="34" charset="0"/>
              <a:buChar char="•"/>
            </a:pPr>
            <a:r>
              <a:rPr lang="en-US" sz="1600">
                <a:cs typeface="Segoe UI"/>
              </a:rPr>
              <a:t>Experience up to a </a:t>
            </a:r>
            <a:r>
              <a:rPr lang="en-US" sz="1600" b="1">
                <a:cs typeface="Segoe UI"/>
              </a:rPr>
              <a:t>50% decrease in query latency </a:t>
            </a:r>
            <a:r>
              <a:rPr lang="en-US" sz="1600">
                <a:cs typeface="Segoe UI"/>
              </a:rPr>
              <a:t>for hybrid search with the latest set of feature improvements</a:t>
            </a:r>
            <a:endParaRPr lang="en-US" sz="1600" i="1">
              <a:cs typeface="Segoe UI" panose="020B0502040204020203" pitchFamily="34" charset="0"/>
            </a:endParaRPr>
          </a:p>
        </p:txBody>
      </p:sp>
      <p:pic>
        <p:nvPicPr>
          <p:cNvPr id="4" name="Picture 3">
            <a:extLst>
              <a:ext uri="{FF2B5EF4-FFF2-40B4-BE49-F238E27FC236}">
                <a16:creationId xmlns:a16="http://schemas.microsoft.com/office/drawing/2014/main" id="{6D4F6F6F-41EB-1CA0-D458-96BF3996BDAF}"/>
              </a:ext>
              <a:ext uri="{C183D7F6-B498-43B3-948B-1728B52AA6E4}">
                <adec:decorative xmlns:adec="http://schemas.microsoft.com/office/drawing/2017/decorative" val="1"/>
              </a:ext>
            </a:extLst>
          </p:cNvPr>
          <p:cNvPicPr>
            <a:picLocks noChangeAspect="1"/>
          </p:cNvPicPr>
          <p:nvPr/>
        </p:nvPicPr>
        <p:blipFill rotWithShape="1">
          <a:blip r:embed="rId3"/>
          <a:srcRect l="26043" t="1517" r="41228" b="13353"/>
          <a:stretch/>
        </p:blipFill>
        <p:spPr>
          <a:xfrm>
            <a:off x="7501128" y="0"/>
            <a:ext cx="4690872" cy="6858000"/>
          </a:xfrm>
          <a:prstGeom prst="rect">
            <a:avLst/>
          </a:prstGeom>
        </p:spPr>
      </p:pic>
      <p:pic>
        <p:nvPicPr>
          <p:cNvPr id="8" name="Picture 7">
            <a:extLst>
              <a:ext uri="{FF2B5EF4-FFF2-40B4-BE49-F238E27FC236}">
                <a16:creationId xmlns:a16="http://schemas.microsoft.com/office/drawing/2014/main" id="{B60A6923-C172-0ABE-3D22-33343F351A0C}"/>
              </a:ext>
              <a:ext uri="{C183D7F6-B498-43B3-948B-1728B52AA6E4}">
                <adec:decorative xmlns:adec="http://schemas.microsoft.com/office/drawing/2017/decorative" val="1"/>
              </a:ext>
            </a:extLst>
          </p:cNvPr>
          <p:cNvPicPr>
            <a:picLocks noChangeAspect="1"/>
          </p:cNvPicPr>
          <p:nvPr/>
        </p:nvPicPr>
        <p:blipFill rotWithShape="1">
          <a:blip r:embed="rId4"/>
          <a:srcRect l="50000" t="10201" r="19369" b="10201"/>
          <a:stretch/>
        </p:blipFill>
        <p:spPr>
          <a:xfrm>
            <a:off x="7501128" y="1"/>
            <a:ext cx="4690872" cy="6858000"/>
          </a:xfrm>
          <a:prstGeom prst="rect">
            <a:avLst/>
          </a:prstGeom>
        </p:spPr>
      </p:pic>
    </p:spTree>
    <p:extLst>
      <p:ext uri="{BB962C8B-B14F-4D97-AF65-F5344CB8AC3E}">
        <p14:creationId xmlns:p14="http://schemas.microsoft.com/office/powerpoint/2010/main" val="33171780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 descr="Background color wipe animation effect">
            <a:extLst>
              <a:ext uri="{FF2B5EF4-FFF2-40B4-BE49-F238E27FC236}">
                <a16:creationId xmlns:a16="http://schemas.microsoft.com/office/drawing/2014/main" id="{4BC26027-C436-32DE-63BB-D744CA8D5668}"/>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0" name="Rectangle: Rounded Corners 8">
            <a:extLst>
              <a:ext uri="{FF2B5EF4-FFF2-40B4-BE49-F238E27FC236}">
                <a16:creationId xmlns:a16="http://schemas.microsoft.com/office/drawing/2014/main" id="{6E29B063-4C15-D3C5-05B8-386481899C30}"/>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18" name="Title 14">
            <a:extLst>
              <a:ext uri="{FF2B5EF4-FFF2-40B4-BE49-F238E27FC236}">
                <a16:creationId xmlns:a16="http://schemas.microsoft.com/office/drawing/2014/main" id="{DD650603-263D-FD1F-BE25-2E09962413F8}"/>
              </a:ext>
            </a:extLst>
          </p:cNvPr>
          <p:cNvSpPr txBox="1">
            <a:spLocks/>
          </p:cNvSpPr>
          <p:nvPr/>
        </p:nvSpPr>
        <p:spPr>
          <a:xfrm>
            <a:off x="3322468" y="4396783"/>
            <a:ext cx="1593332" cy="64633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lvl="0">
              <a:defRPr/>
            </a:pPr>
            <a:r>
              <a:rPr lang="en-US" sz="1400" b="1">
                <a:gradFill>
                  <a:gsLst>
                    <a:gs pos="59195">
                      <a:srgbClr val="FFFFFF"/>
                    </a:gs>
                    <a:gs pos="40000">
                      <a:srgbClr val="FFFFFF"/>
                    </a:gs>
                  </a:gsLst>
                  <a:lin ang="2700000" scaled="1"/>
                </a:gradFill>
              </a:rPr>
              <a:t>Index unstructured content directly from </a:t>
            </a:r>
            <a:r>
              <a:rPr lang="en-US" sz="1400" b="1" err="1">
                <a:gradFill>
                  <a:gsLst>
                    <a:gs pos="59195">
                      <a:srgbClr val="FFFFFF"/>
                    </a:gs>
                    <a:gs pos="40000">
                      <a:srgbClr val="FFFFFF"/>
                    </a:gs>
                  </a:gsLst>
                  <a:lin ang="2700000" scaled="1"/>
                </a:gradFill>
              </a:rPr>
              <a:t>OneLake</a:t>
            </a:r>
            <a:endParaRPr lang="en-US" sz="1400" b="1">
              <a:gradFill>
                <a:gsLst>
                  <a:gs pos="59195">
                    <a:srgbClr val="FFFFFF"/>
                  </a:gs>
                  <a:gs pos="40000">
                    <a:srgbClr val="FFFFFF"/>
                  </a:gs>
                </a:gsLst>
                <a:lin ang="2700000" scaled="1"/>
              </a:gradFill>
            </a:endParaRPr>
          </a:p>
        </p:txBody>
      </p:sp>
      <p:sp>
        <p:nvSpPr>
          <p:cNvPr id="15" name="Title 14">
            <a:extLst>
              <a:ext uri="{FF2B5EF4-FFF2-40B4-BE49-F238E27FC236}">
                <a16:creationId xmlns:a16="http://schemas.microsoft.com/office/drawing/2014/main" id="{FF9A45D7-37F6-5188-16C5-694161EBDF88}"/>
              </a:ext>
            </a:extLst>
          </p:cNvPr>
          <p:cNvSpPr txBox="1">
            <a:spLocks/>
          </p:cNvSpPr>
          <p:nvPr/>
        </p:nvSpPr>
        <p:spPr>
          <a:xfrm>
            <a:off x="5321862" y="4396783"/>
            <a:ext cx="1579418" cy="64633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lvl="0">
              <a:defRPr/>
            </a:pPr>
            <a:r>
              <a:rPr lang="en-US" sz="1400" b="1">
                <a:gradFill>
                  <a:gsLst>
                    <a:gs pos="40000">
                      <a:srgbClr val="FFFFFF"/>
                    </a:gs>
                    <a:gs pos="59195">
                      <a:srgbClr val="FFFFFF"/>
                    </a:gs>
                  </a:gsLst>
                  <a:lin ang="2700000" scaled="1"/>
                </a:gradFill>
                <a:latin typeface="Segoe UI Variable Display Semibold"/>
              </a:rPr>
              <a:t> Shortcuts to third-party cloud storage</a:t>
            </a:r>
          </a:p>
        </p:txBody>
      </p:sp>
      <p:sp>
        <p:nvSpPr>
          <p:cNvPr id="13" name="Title 14">
            <a:extLst>
              <a:ext uri="{FF2B5EF4-FFF2-40B4-BE49-F238E27FC236}">
                <a16:creationId xmlns:a16="http://schemas.microsoft.com/office/drawing/2014/main" id="{5C9D1F3E-5B00-C9BB-6824-4B33F4AB01CD}"/>
              </a:ext>
            </a:extLst>
          </p:cNvPr>
          <p:cNvSpPr txBox="1">
            <a:spLocks/>
          </p:cNvSpPr>
          <p:nvPr/>
        </p:nvSpPr>
        <p:spPr>
          <a:xfrm>
            <a:off x="7246015" y="4396783"/>
            <a:ext cx="1707137" cy="64633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lvl="0">
              <a:spcBef>
                <a:spcPts val="0"/>
              </a:spcBef>
              <a:defRPr/>
            </a:pPr>
            <a:r>
              <a:rPr lang="en-US" sz="1400" b="1">
                <a:gradFill>
                  <a:gsLst>
                    <a:gs pos="40000">
                      <a:srgbClr val="FFFFFF"/>
                    </a:gs>
                    <a:gs pos="59195">
                      <a:srgbClr val="FFFFFF"/>
                    </a:gs>
                  </a:gsLst>
                  <a:lin ang="2700000" scaled="1"/>
                </a:gradFill>
                <a:latin typeface="Segoe UI Variable Display Semibold"/>
              </a:rPr>
              <a:t>Integrated vectorization and chunking</a:t>
            </a:r>
          </a:p>
        </p:txBody>
      </p:sp>
      <p:cxnSp>
        <p:nvCxnSpPr>
          <p:cNvPr id="6" name="!!Straight Connector 49">
            <a:extLst>
              <a:ext uri="{FF2B5EF4-FFF2-40B4-BE49-F238E27FC236}">
                <a16:creationId xmlns:a16="http://schemas.microsoft.com/office/drawing/2014/main" id="{9B18EB48-C806-A409-8D48-F7CB40C5941D}"/>
              </a:ext>
              <a:ext uri="{C183D7F6-B498-43B3-948B-1728B52AA6E4}">
                <adec:decorative xmlns:adec="http://schemas.microsoft.com/office/drawing/2017/decorative" val="1"/>
              </a:ext>
            </a:extLst>
          </p:cNvPr>
          <p:cNvCxnSpPr>
            <a:cxnSpLocks/>
          </p:cNvCxnSpPr>
          <p:nvPr/>
        </p:nvCxnSpPr>
        <p:spPr>
          <a:xfrm>
            <a:off x="7671020" y="5117278"/>
            <a:ext cx="155118" cy="0"/>
          </a:xfrm>
          <a:prstGeom prst="line">
            <a:avLst/>
          </a:prstGeom>
          <a:noFill/>
          <a:ln w="50800" cap="rnd">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cxnSp>
      <p:sp>
        <p:nvSpPr>
          <p:cNvPr id="7" name="TextBox 6">
            <a:extLst>
              <a:ext uri="{FF2B5EF4-FFF2-40B4-BE49-F238E27FC236}">
                <a16:creationId xmlns:a16="http://schemas.microsoft.com/office/drawing/2014/main" id="{F077E664-BEB0-2597-5ECE-D305ECE77BF1}"/>
              </a:ext>
            </a:extLst>
          </p:cNvPr>
          <p:cNvSpPr txBox="1"/>
          <p:nvPr/>
        </p:nvSpPr>
        <p:spPr>
          <a:xfrm>
            <a:off x="2689998" y="5975655"/>
            <a:ext cx="6811896" cy="215444"/>
          </a:xfrm>
          <a:prstGeom prst="rect">
            <a:avLst/>
          </a:prstGeom>
          <a:noFill/>
        </p:spPr>
        <p:txBody>
          <a:bodyPr wrap="square" lIns="0" tIns="0" rIns="0" bIns="0">
            <a:spAutoFit/>
          </a:bodyPr>
          <a:lstStyle/>
          <a:p>
            <a:pPr lvl="0" algn="ctr">
              <a:defRPr/>
            </a:pPr>
            <a:r>
              <a:rPr lang="en-US" sz="1400">
                <a:gradFill>
                  <a:gsLst>
                    <a:gs pos="83908">
                      <a:srgbClr val="FFFFFF"/>
                    </a:gs>
                    <a:gs pos="62000">
                      <a:srgbClr val="FFFFFF"/>
                    </a:gs>
                  </a:gsLst>
                  <a:lin ang="5400000" scaled="1"/>
                </a:gradFill>
                <a:latin typeface="Segoe UI Semibold"/>
              </a:rPr>
              <a:t>aka.ms/AISearchOneLake</a:t>
            </a:r>
          </a:p>
        </p:txBody>
      </p:sp>
      <p:sp>
        <p:nvSpPr>
          <p:cNvPr id="5" name="Title 6">
            <a:extLst>
              <a:ext uri="{FF2B5EF4-FFF2-40B4-BE49-F238E27FC236}">
                <a16:creationId xmlns:a16="http://schemas.microsoft.com/office/drawing/2014/main" id="{E7311AB9-3DD5-7D0F-99F6-416A1948FF6E}"/>
              </a:ext>
            </a:extLst>
          </p:cNvPr>
          <p:cNvSpPr txBox="1">
            <a:spLocks/>
          </p:cNvSpPr>
          <p:nvPr/>
        </p:nvSpPr>
        <p:spPr>
          <a:xfrm>
            <a:off x="1777998" y="3451494"/>
            <a:ext cx="8636000" cy="307777"/>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914400">
              <a:spcAft>
                <a:spcPts val="1200"/>
              </a:spcAft>
              <a:defRPr/>
            </a:pPr>
            <a:r>
              <a:rPr lang="en-US" sz="2000" b="1">
                <a:ln w="3175">
                  <a:noFill/>
                </a:ln>
                <a:gradFill flip="none">
                  <a:gsLst>
                    <a:gs pos="32000">
                      <a:srgbClr val="D59ED7"/>
                    </a:gs>
                    <a:gs pos="68000">
                      <a:srgbClr val="8DC8E8"/>
                    </a:gs>
                  </a:gsLst>
                  <a:path path="circle">
                    <a:fillToRect l="100000" t="100000"/>
                  </a:path>
                  <a:tileRect r="-100000" b="-100000"/>
                </a:gradFill>
                <a:latin typeface="Segoe UI"/>
                <a:ea typeface="+mj-ea"/>
                <a:cs typeface="Segoe UI"/>
              </a:rPr>
              <a:t>Integration with Fabric </a:t>
            </a:r>
            <a:r>
              <a:rPr lang="en-US" sz="2000" b="1" err="1">
                <a:ln w="3175">
                  <a:noFill/>
                </a:ln>
                <a:gradFill flip="none">
                  <a:gsLst>
                    <a:gs pos="32000">
                      <a:srgbClr val="D59ED7"/>
                    </a:gs>
                    <a:gs pos="68000">
                      <a:srgbClr val="8DC8E8"/>
                    </a:gs>
                  </a:gsLst>
                  <a:path path="circle">
                    <a:fillToRect l="100000" t="100000"/>
                  </a:path>
                  <a:tileRect r="-100000" b="-100000"/>
                </a:gradFill>
                <a:latin typeface="Segoe UI"/>
                <a:ea typeface="+mj-ea"/>
                <a:cs typeface="Segoe UI"/>
              </a:rPr>
              <a:t>OneLake</a:t>
            </a:r>
            <a:endParaRPr lang="en-US" sz="2000" b="1">
              <a:ln w="3175">
                <a:noFill/>
              </a:ln>
              <a:gradFill flip="none">
                <a:gsLst>
                  <a:gs pos="32000">
                    <a:srgbClr val="D59ED7"/>
                  </a:gs>
                  <a:gs pos="68000">
                    <a:srgbClr val="8DC8E8"/>
                  </a:gs>
                </a:gsLst>
                <a:path path="circle">
                  <a:fillToRect l="100000" t="100000"/>
                </a:path>
                <a:tileRect r="-100000" b="-100000"/>
              </a:gradFill>
              <a:latin typeface="Segoe UI"/>
              <a:ea typeface="+mj-ea"/>
              <a:cs typeface="Segoe UI"/>
            </a:endParaRPr>
          </a:p>
        </p:txBody>
      </p:sp>
      <p:sp>
        <p:nvSpPr>
          <p:cNvPr id="16" name="Title 6">
            <a:extLst>
              <a:ext uri="{FF2B5EF4-FFF2-40B4-BE49-F238E27FC236}">
                <a16:creationId xmlns:a16="http://schemas.microsoft.com/office/drawing/2014/main" id="{5EBC7AE2-46CC-91B4-69BC-0DA3BE2C1F3A}"/>
              </a:ext>
            </a:extLst>
          </p:cNvPr>
          <p:cNvSpPr txBox="1">
            <a:spLocks/>
          </p:cNvSpPr>
          <p:nvPr/>
        </p:nvSpPr>
        <p:spPr>
          <a:xfrm>
            <a:off x="3175998" y="2533977"/>
            <a:ext cx="5847080"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a:latin typeface="Segoe UI"/>
                <a:cs typeface="Segoe UI"/>
              </a:rPr>
              <a:t>Azure AI Search</a:t>
            </a:r>
            <a:endParaRPr lang="en-US"/>
          </a:p>
        </p:txBody>
      </p:sp>
      <p:cxnSp>
        <p:nvCxnSpPr>
          <p:cNvPr id="27" name="!!Straight Connector 49">
            <a:extLst>
              <a:ext uri="{FF2B5EF4-FFF2-40B4-BE49-F238E27FC236}">
                <a16:creationId xmlns:a16="http://schemas.microsoft.com/office/drawing/2014/main" id="{F906DE1B-4DE1-2A45-9472-9C91DB90F7D4}"/>
              </a:ext>
              <a:ext uri="{C183D7F6-B498-43B3-948B-1728B52AA6E4}">
                <adec:decorative xmlns:adec="http://schemas.microsoft.com/office/drawing/2017/decorative" val="1"/>
              </a:ext>
            </a:extLst>
          </p:cNvPr>
          <p:cNvCxnSpPr>
            <a:cxnSpLocks/>
          </p:cNvCxnSpPr>
          <p:nvPr/>
        </p:nvCxnSpPr>
        <p:spPr>
          <a:xfrm>
            <a:off x="5096874" y="4475601"/>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49">
            <a:extLst>
              <a:ext uri="{FF2B5EF4-FFF2-40B4-BE49-F238E27FC236}">
                <a16:creationId xmlns:a16="http://schemas.microsoft.com/office/drawing/2014/main" id="{89D72AEA-739B-3E5E-16AC-6B43C9496BBD}"/>
              </a:ext>
              <a:ext uri="{C183D7F6-B498-43B3-948B-1728B52AA6E4}">
                <adec:decorative xmlns:adec="http://schemas.microsoft.com/office/drawing/2017/decorative" val="1"/>
              </a:ext>
            </a:extLst>
          </p:cNvPr>
          <p:cNvCxnSpPr>
            <a:cxnSpLocks/>
          </p:cNvCxnSpPr>
          <p:nvPr/>
        </p:nvCxnSpPr>
        <p:spPr>
          <a:xfrm>
            <a:off x="7038440" y="4475601"/>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 name="Picture 1" descr="Pricing - Azure Cognitive Search | Microsoft Azure">
            <a:extLst>
              <a:ext uri="{FF2B5EF4-FFF2-40B4-BE49-F238E27FC236}">
                <a16:creationId xmlns:a16="http://schemas.microsoft.com/office/drawing/2014/main" id="{089F336E-D047-F28E-2C67-5592EE005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12" r="19412"/>
          <a:stretch/>
        </p:blipFill>
        <p:spPr bwMode="auto">
          <a:xfrm>
            <a:off x="5464232" y="1411469"/>
            <a:ext cx="1263428" cy="108423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D04A26EC-B237-E49F-54E6-9E74BEF65AC8}"/>
              </a:ext>
            </a:extLst>
          </p:cNvPr>
          <p:cNvSpPr>
            <a:spLocks noGrp="1"/>
          </p:cNvSpPr>
          <p:nvPr>
            <p:ph type="title" idx="4294967295"/>
          </p:nvPr>
        </p:nvSpPr>
        <p:spPr>
          <a:xfrm>
            <a:off x="-412386" y="-1358913"/>
            <a:ext cx="11018520" cy="553998"/>
          </a:xfrm>
        </p:spPr>
        <p:txBody>
          <a:bodyPr/>
          <a:lstStyle/>
          <a:p>
            <a:r>
              <a:rPr lang="en-US"/>
              <a:t>Pillar view: Fabric </a:t>
            </a:r>
            <a:r>
              <a:rPr lang="en-US" err="1"/>
              <a:t>Onelake</a:t>
            </a:r>
            <a:r>
              <a:rPr lang="en-US" baseline="0"/>
              <a:t> integration</a:t>
            </a:r>
            <a:endParaRPr lang="en-US"/>
          </a:p>
        </p:txBody>
      </p:sp>
    </p:spTree>
    <p:extLst>
      <p:ext uri="{BB962C8B-B14F-4D97-AF65-F5344CB8AC3E}">
        <p14:creationId xmlns:p14="http://schemas.microsoft.com/office/powerpoint/2010/main" val="252321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1.45833E-6 -3.33333E-6 L 1.45833E-6 0.03542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200"/>
                                  </p:stCondLst>
                                  <p:childTnLst>
                                    <p:animMotion origin="layout" path="M 1.04167E-6 -3.33333E-6 L 1.041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200"/>
                                  </p:stCondLst>
                                  <p:childTnLst>
                                    <p:animMotion origin="layout" path="M 4.16667E-6 -3.33333E-6 L 4.16667E-6 0.03542 " pathEditMode="relative" rAng="0" ptsTypes="AA">
                                      <p:cBhvr>
                                        <p:cTn id="19" dur="700" spd="-100000" fill="hold"/>
                                        <p:tgtEl>
                                          <p:spTgt spid="13"/>
                                        </p:tgtEl>
                                        <p:attrNameLst>
                                          <p:attrName>ppt_x</p:attrName>
                                          <p:attrName>ppt_y</p:attrName>
                                        </p:attrNameLst>
                                      </p:cBhvr>
                                      <p:rCtr x="0" y="1759"/>
                                    </p:animMotion>
                                  </p:childTnLst>
                                </p:cTn>
                              </p:par>
                              <p:par>
                                <p:cTn id="20" presetID="1" presetClass="entr" presetSubtype="0" fill="hold" nodeType="withEffect">
                                  <p:stCondLst>
                                    <p:cond delay="300"/>
                                  </p:stCondLst>
                                  <p:childTnLst>
                                    <p:set>
                                      <p:cBhvr>
                                        <p:cTn id="21" dur="1" fill="hold">
                                          <p:stCondLst>
                                            <p:cond delay="0"/>
                                          </p:stCondLst>
                                        </p:cTn>
                                        <p:tgtEl>
                                          <p:spTgt spid="6"/>
                                        </p:tgtEl>
                                        <p:attrNameLst>
                                          <p:attrName>style.visibility</p:attrName>
                                        </p:attrNameLst>
                                      </p:cBhvr>
                                      <p:to>
                                        <p:strVal val="visible"/>
                                      </p:to>
                                    </p:set>
                                  </p:childTnLst>
                                </p:cTn>
                              </p:par>
                              <p:par>
                                <p:cTn id="22" presetID="10" presetClass="entr" presetSubtype="0" fill="hold" grpId="0" nodeType="withEffect">
                                  <p:stCondLst>
                                    <p:cond delay="6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42" presetClass="path" presetSubtype="0" decel="100000" fill="hold" grpId="1" nodeType="withEffect">
                                  <p:stCondLst>
                                    <p:cond delay="600"/>
                                  </p:stCondLst>
                                  <p:childTnLst>
                                    <p:animMotion origin="layout" path="M 0 2.96296E-6 L 0 0.03541 " pathEditMode="relative" rAng="0" ptsTypes="AA">
                                      <p:cBhvr>
                                        <p:cTn id="26" dur="700" spd="-100000" fill="hold"/>
                                        <p:tgtEl>
                                          <p:spTgt spid="7"/>
                                        </p:tgtEl>
                                        <p:attrNameLst>
                                          <p:attrName>ppt_x</p:attrName>
                                          <p:attrName>ppt_y</p:attrName>
                                        </p:attrNameLst>
                                      </p:cBhvr>
                                      <p:rCtr x="0" y="1759"/>
                                    </p:animMotion>
                                  </p:childTnLst>
                                </p:cTn>
                              </p:par>
                              <p:par>
                                <p:cTn id="27" presetID="22" presetClass="entr" presetSubtype="1"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2500"/>
                                        <p:tgtEl>
                                          <p:spTgt spid="4"/>
                                        </p:tgtEl>
                                      </p:cBhvr>
                                    </p:animEffect>
                                  </p:childTnLst>
                                </p:cTn>
                              </p:par>
                              <p:par>
                                <p:cTn id="30" presetID="22" presetClass="exit" presetSubtype="1" fill="hold" grpId="1" nodeType="withEffect">
                                  <p:stCondLst>
                                    <p:cond delay="2500"/>
                                  </p:stCondLst>
                                  <p:childTnLst>
                                    <p:animEffect transition="out" filter="wipe(up)">
                                      <p:cBhvr>
                                        <p:cTn id="31" dur="2000"/>
                                        <p:tgtEl>
                                          <p:spTgt spid="4"/>
                                        </p:tgtEl>
                                      </p:cBhvr>
                                    </p:animEffect>
                                    <p:set>
                                      <p:cBhvr>
                                        <p:cTn id="32" dur="1" fill="hold">
                                          <p:stCondLst>
                                            <p:cond delay="1999"/>
                                          </p:stCondLst>
                                        </p:cTn>
                                        <p:tgtEl>
                                          <p:spTgt spid="4"/>
                                        </p:tgtEl>
                                        <p:attrNameLst>
                                          <p:attrName>style.visibility</p:attrName>
                                        </p:attrNameLst>
                                      </p:cBhvr>
                                      <p:to>
                                        <p:strVal val="hidden"/>
                                      </p:to>
                                    </p:set>
                                  </p:childTnLst>
                                </p:cTn>
                              </p:par>
                              <p:par>
                                <p:cTn id="33" presetID="10" presetClass="entr" presetSubtype="0" fill="hold" grpId="0" nodeType="withEffect">
                                  <p:stCondLst>
                                    <p:cond delay="1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decel="100000" fill="hold" grpId="1" nodeType="withEffect">
                                  <p:stCondLst>
                                    <p:cond delay="100"/>
                                  </p:stCondLst>
                                  <p:childTnLst>
                                    <p:animMotion origin="layout" path="M 0 7.40741E-7 L 0 0.03542 " pathEditMode="relative" rAng="0" ptsTypes="AA">
                                      <p:cBhvr>
                                        <p:cTn id="37" dur="700" spd="-100000" fill="hold"/>
                                        <p:tgtEl>
                                          <p:spTgt spid="5"/>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42" presetClass="path" presetSubtype="0" decel="100000" fill="hold" grpId="1" nodeType="withEffect">
                                  <p:stCondLst>
                                    <p:cond delay="100"/>
                                  </p:stCondLst>
                                  <p:childTnLst>
                                    <p:animMotion origin="layout" path="M 0 7.40741E-7 L 0 0.03542 " pathEditMode="relative" rAng="0" ptsTypes="AA">
                                      <p:cBhvr>
                                        <p:cTn id="42" dur="700" spd="-100000" fill="hold"/>
                                        <p:tgtEl>
                                          <p:spTgt spid="16"/>
                                        </p:tgtEl>
                                        <p:attrNameLst>
                                          <p:attrName>ppt_x</p:attrName>
                                          <p:attrName>ppt_y</p:attrName>
                                        </p:attrNameLst>
                                      </p:cBhvr>
                                      <p:rCtr x="0" y="1759"/>
                                    </p:animMotion>
                                  </p:childTnLst>
                                </p:cTn>
                              </p:par>
                              <p:par>
                                <p:cTn id="43" presetID="16" presetClass="entr" presetSubtype="42" fill="hold" nodeType="withEffect">
                                  <p:stCondLst>
                                    <p:cond delay="200"/>
                                  </p:stCondLst>
                                  <p:childTnLst>
                                    <p:set>
                                      <p:cBhvr>
                                        <p:cTn id="44" dur="1" fill="hold">
                                          <p:stCondLst>
                                            <p:cond delay="0"/>
                                          </p:stCondLst>
                                        </p:cTn>
                                        <p:tgtEl>
                                          <p:spTgt spid="27"/>
                                        </p:tgtEl>
                                        <p:attrNameLst>
                                          <p:attrName>style.visibility</p:attrName>
                                        </p:attrNameLst>
                                      </p:cBhvr>
                                      <p:to>
                                        <p:strVal val="visible"/>
                                      </p:to>
                                    </p:set>
                                    <p:animEffect transition="in" filter="barn(outHorizontal)">
                                      <p:cBhvr>
                                        <p:cTn id="45" dur="500"/>
                                        <p:tgtEl>
                                          <p:spTgt spid="27"/>
                                        </p:tgtEl>
                                      </p:cBhvr>
                                    </p:animEffect>
                                  </p:childTnLst>
                                </p:cTn>
                              </p:par>
                              <p:par>
                                <p:cTn id="46" presetID="42" presetClass="path" presetSubtype="0" decel="100000" fill="hold" nodeType="withEffect">
                                  <p:stCondLst>
                                    <p:cond delay="200"/>
                                  </p:stCondLst>
                                  <p:childTnLst>
                                    <p:animMotion origin="layout" path="M -1.66667E-6 -1.85185E-6 L -1.66667E-6 0.03542 " pathEditMode="relative" rAng="0" ptsTypes="AA">
                                      <p:cBhvr>
                                        <p:cTn id="47" dur="700" spd="-100000" fill="hold"/>
                                        <p:tgtEl>
                                          <p:spTgt spid="27"/>
                                        </p:tgtEl>
                                        <p:attrNameLst>
                                          <p:attrName>ppt_x</p:attrName>
                                          <p:attrName>ppt_y</p:attrName>
                                        </p:attrNameLst>
                                      </p:cBhvr>
                                      <p:rCtr x="0" y="1759"/>
                                    </p:animMotion>
                                  </p:childTnLst>
                                </p:cTn>
                              </p:par>
                              <p:par>
                                <p:cTn id="48" presetID="16" presetClass="entr" presetSubtype="42" fill="hold" nodeType="withEffect">
                                  <p:stCondLst>
                                    <p:cond delay="200"/>
                                  </p:stCondLst>
                                  <p:childTnLst>
                                    <p:set>
                                      <p:cBhvr>
                                        <p:cTn id="49" dur="1" fill="hold">
                                          <p:stCondLst>
                                            <p:cond delay="0"/>
                                          </p:stCondLst>
                                        </p:cTn>
                                        <p:tgtEl>
                                          <p:spTgt spid="29"/>
                                        </p:tgtEl>
                                        <p:attrNameLst>
                                          <p:attrName>style.visibility</p:attrName>
                                        </p:attrNameLst>
                                      </p:cBhvr>
                                      <p:to>
                                        <p:strVal val="visible"/>
                                      </p:to>
                                    </p:set>
                                    <p:animEffect transition="in" filter="barn(outHorizontal)">
                                      <p:cBhvr>
                                        <p:cTn id="50" dur="500"/>
                                        <p:tgtEl>
                                          <p:spTgt spid="29"/>
                                        </p:tgtEl>
                                      </p:cBhvr>
                                    </p:animEffect>
                                  </p:childTnLst>
                                </p:cTn>
                              </p:par>
                              <p:par>
                                <p:cTn id="51" presetID="42" presetClass="path" presetSubtype="0" decel="100000" fill="hold" nodeType="withEffect">
                                  <p:stCondLst>
                                    <p:cond delay="200"/>
                                  </p:stCondLst>
                                  <p:childTnLst>
                                    <p:animMotion origin="layout" path="M 3.54167E-6 -1.85185E-6 L 3.54167E-6 0.03542 " pathEditMode="relative" rAng="0" ptsTypes="AA">
                                      <p:cBhvr>
                                        <p:cTn id="52" dur="700" spd="-100000" fill="hold"/>
                                        <p:tgtEl>
                                          <p:spTgt spid="29"/>
                                        </p:tgtEl>
                                        <p:attrNameLst>
                                          <p:attrName>ppt_x</p:attrName>
                                          <p:attrName>ppt_y</p:attrName>
                                        </p:attrNameLst>
                                      </p:cBhvr>
                                      <p:rCtr x="0" y="1759"/>
                                    </p:animMotion>
                                  </p:childTnLst>
                                </p:cTn>
                              </p:par>
                              <p:par>
                                <p:cTn id="53" presetID="10" presetClass="entr" presetSubtype="0" fill="hold" nodeType="withEffect">
                                  <p:stCondLst>
                                    <p:cond delay="3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42" presetClass="path" presetSubtype="0" decel="100000" fill="hold" nodeType="withEffect">
                                  <p:stCondLst>
                                    <p:cond delay="300"/>
                                  </p:stCondLst>
                                  <p:childTnLst>
                                    <p:animMotion origin="layout" path="M 0 1.11111E-6 L 0 0.03542 " pathEditMode="relative" rAng="0" ptsTypes="AA">
                                      <p:cBhvr>
                                        <p:cTn id="57"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8" grpId="0"/>
      <p:bldP spid="18" grpId="1"/>
      <p:bldP spid="15" grpId="0"/>
      <p:bldP spid="15" grpId="1"/>
      <p:bldP spid="13" grpId="0"/>
      <p:bldP spid="13" grpId="1"/>
      <p:bldP spid="7" grpId="0"/>
      <p:bldP spid="7" grpId="1"/>
      <p:bldP spid="5" grpId="0"/>
      <p:bldP spid="5" grpId="1"/>
      <p:bldP spid="16" grpId="0"/>
      <p:bldP spid="1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D261-B35F-EC03-BD06-DE159DDC1A77}"/>
              </a:ext>
            </a:extLst>
          </p:cNvPr>
          <p:cNvSpPr>
            <a:spLocks noGrp="1"/>
          </p:cNvSpPr>
          <p:nvPr>
            <p:ph type="title"/>
          </p:nvPr>
        </p:nvSpPr>
        <p:spPr>
          <a:xfrm>
            <a:off x="582612" y="2737068"/>
            <a:ext cx="3182027" cy="1661993"/>
          </a:xfrm>
        </p:spPr>
        <p:txBody>
          <a:bodyPr/>
          <a:lstStyle/>
          <a:p>
            <a:r>
              <a:rPr lang="en-US"/>
              <a:t>Fabric </a:t>
            </a:r>
            <a:r>
              <a:rPr lang="en-US" err="1"/>
              <a:t>OneLake</a:t>
            </a:r>
            <a:br>
              <a:rPr lang="en-US"/>
            </a:br>
            <a:r>
              <a:rPr lang="en-US">
                <a:latin typeface="+mn-lt"/>
              </a:rPr>
              <a:t>for files integration</a:t>
            </a:r>
            <a:endParaRPr lang="en-US" sz="2800">
              <a:latin typeface="+mn-lt"/>
            </a:endParaRPr>
          </a:p>
        </p:txBody>
      </p:sp>
      <p:sp>
        <p:nvSpPr>
          <p:cNvPr id="4" name="Rounded Rectangle 18" descr="In preview&#10;">
            <a:extLst>
              <a:ext uri="{FF2B5EF4-FFF2-40B4-BE49-F238E27FC236}">
                <a16:creationId xmlns:a16="http://schemas.microsoft.com/office/drawing/2014/main" id="{AA19A661-50B1-E066-98EB-4CC0937F42EB}"/>
              </a:ext>
            </a:extLst>
          </p:cNvPr>
          <p:cNvSpPr/>
          <p:nvPr/>
        </p:nvSpPr>
        <p:spPr bwMode="auto">
          <a:xfrm>
            <a:off x="588263" y="1658262"/>
            <a:ext cx="2385667" cy="523679"/>
          </a:xfrm>
          <a:prstGeom prst="roundRect">
            <a:avLst>
              <a:gd name="adj" fmla="val 50000"/>
            </a:avLst>
          </a:prstGeom>
          <a:gradFill flip="none" rotWithShape="1">
            <a:gsLst>
              <a:gs pos="76000">
                <a:schemeClr val="accent1"/>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defPPr>
              <a:defRPr lang="en-US"/>
            </a:defPPr>
            <a:lvl1pPr marL="0" algn="l" defTabSz="914367" rtl="0" eaLnBrk="1" latinLnBrk="0" hangingPunct="1">
              <a:defRPr sz="1765" kern="1200">
                <a:solidFill>
                  <a:srgbClr val="000000"/>
                </a:solidFill>
                <a:latin typeface="Segoe UI"/>
              </a:defRPr>
            </a:lvl1pPr>
            <a:lvl2pPr marL="457183" algn="l" defTabSz="914367" rtl="0" eaLnBrk="1" latinLnBrk="0" hangingPunct="1">
              <a:defRPr sz="1765" kern="1200">
                <a:solidFill>
                  <a:srgbClr val="000000"/>
                </a:solidFill>
                <a:latin typeface="Segoe UI"/>
              </a:defRPr>
            </a:lvl2pPr>
            <a:lvl3pPr marL="914367" algn="l" defTabSz="914367" rtl="0" eaLnBrk="1" latinLnBrk="0" hangingPunct="1">
              <a:defRPr sz="1765" kern="1200">
                <a:solidFill>
                  <a:srgbClr val="000000"/>
                </a:solidFill>
                <a:latin typeface="Segoe UI"/>
              </a:defRPr>
            </a:lvl3pPr>
            <a:lvl4pPr marL="1371550" algn="l" defTabSz="914367" rtl="0" eaLnBrk="1" latinLnBrk="0" hangingPunct="1">
              <a:defRPr sz="1765" kern="1200">
                <a:solidFill>
                  <a:srgbClr val="000000"/>
                </a:solidFill>
                <a:latin typeface="Segoe UI"/>
              </a:defRPr>
            </a:lvl4pPr>
            <a:lvl5pPr marL="1828734" algn="l" defTabSz="914367" rtl="0" eaLnBrk="1" latinLnBrk="0" hangingPunct="1">
              <a:defRPr sz="1765" kern="1200">
                <a:solidFill>
                  <a:srgbClr val="000000"/>
                </a:solidFill>
                <a:latin typeface="Segoe UI"/>
              </a:defRPr>
            </a:lvl5pPr>
            <a:lvl6pPr marL="2285918" algn="l" defTabSz="914367" rtl="0" eaLnBrk="1" latinLnBrk="0" hangingPunct="1">
              <a:defRPr sz="1765" kern="1200">
                <a:solidFill>
                  <a:srgbClr val="000000"/>
                </a:solidFill>
                <a:latin typeface="Segoe UI"/>
              </a:defRPr>
            </a:lvl6pPr>
            <a:lvl7pPr marL="2743101" algn="l" defTabSz="914367" rtl="0" eaLnBrk="1" latinLnBrk="0" hangingPunct="1">
              <a:defRPr sz="1765" kern="1200">
                <a:solidFill>
                  <a:srgbClr val="000000"/>
                </a:solidFill>
                <a:latin typeface="Segoe UI"/>
              </a:defRPr>
            </a:lvl7pPr>
            <a:lvl8pPr marL="3200284" algn="l" defTabSz="914367" rtl="0" eaLnBrk="1" latinLnBrk="0" hangingPunct="1">
              <a:defRPr sz="1765" kern="1200">
                <a:solidFill>
                  <a:srgbClr val="000000"/>
                </a:solidFill>
                <a:latin typeface="Segoe UI"/>
              </a:defRPr>
            </a:lvl8pPr>
            <a:lvl9pPr marL="3657469" algn="l" defTabSz="914367" rtl="0" eaLnBrk="1" latinLnBrk="0" hangingPunct="1">
              <a:defRPr sz="1765" kern="1200">
                <a:solidFill>
                  <a:srgbClr val="000000"/>
                </a:solidFill>
                <a:latin typeface="Segoe UI"/>
              </a:defRPr>
            </a:lvl9pPr>
          </a:lstStyle>
          <a:p>
            <a:pPr algn="ctr">
              <a:spcBef>
                <a:spcPct val="0"/>
              </a:spcBef>
              <a:spcAft>
                <a:spcPct val="0"/>
              </a:spcAft>
            </a:pPr>
            <a:r>
              <a:rPr lang="en-CA" sz="2000">
                <a:ln w="3175">
                  <a:noFill/>
                </a:ln>
                <a:solidFill>
                  <a:srgbClr val="FFFFFF"/>
                </a:solidFill>
                <a:latin typeface="+mj-lt"/>
                <a:cs typeface="Segoe UI"/>
              </a:rPr>
              <a:t>Preview</a:t>
            </a:r>
          </a:p>
        </p:txBody>
      </p:sp>
      <p:sp>
        <p:nvSpPr>
          <p:cNvPr id="3" name="Text Placeholder 2">
            <a:extLst>
              <a:ext uri="{FF2B5EF4-FFF2-40B4-BE49-F238E27FC236}">
                <a16:creationId xmlns:a16="http://schemas.microsoft.com/office/drawing/2014/main" id="{A5B81081-01F9-242F-AFD7-976E1A632B1C}"/>
              </a:ext>
              <a:ext uri="{C183D7F6-B498-43B3-948B-1728B52AA6E4}">
                <adec:decorative xmlns:adec="http://schemas.microsoft.com/office/drawing/2017/decorative" val="0"/>
              </a:ext>
            </a:extLst>
          </p:cNvPr>
          <p:cNvSpPr>
            <a:spLocks noGrp="1"/>
          </p:cNvSpPr>
          <p:nvPr>
            <p:ph type="body" sz="quarter" idx="11"/>
          </p:nvPr>
        </p:nvSpPr>
        <p:spPr>
          <a:xfrm>
            <a:off x="4941888" y="1971634"/>
            <a:ext cx="6667500" cy="2911566"/>
          </a:xfrm>
        </p:spPr>
        <p:txBody>
          <a:bodyPr/>
          <a:lstStyle/>
          <a:p>
            <a:r>
              <a:rPr lang="en-US">
                <a:cs typeface="Segoe UI"/>
              </a:rPr>
              <a:t>Index unstructured data directly from </a:t>
            </a:r>
            <a:r>
              <a:rPr lang="en-US" err="1">
                <a:cs typeface="Segoe UI"/>
              </a:rPr>
              <a:t>OneLake</a:t>
            </a:r>
            <a:endParaRPr lang="en-US">
              <a:cs typeface="Segoe UI"/>
            </a:endParaRPr>
          </a:p>
          <a:p>
            <a:r>
              <a:rPr lang="en-US">
                <a:cs typeface="Segoe UI"/>
              </a:rPr>
              <a:t>Seamless indexing, enrichment and integrated vectorization</a:t>
            </a:r>
          </a:p>
          <a:p>
            <a:r>
              <a:rPr lang="en-US">
                <a:cs typeface="Segoe UI"/>
              </a:rPr>
              <a:t>Shortcuts to AWS S3 and Google Cloud Storage</a:t>
            </a:r>
            <a:endParaRPr lang="en-US"/>
          </a:p>
        </p:txBody>
      </p:sp>
    </p:spTree>
    <p:extLst>
      <p:ext uri="{BB962C8B-B14F-4D97-AF65-F5344CB8AC3E}">
        <p14:creationId xmlns:p14="http://schemas.microsoft.com/office/powerpoint/2010/main" val="7730541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p:txBody>
          <a:bodyPr/>
          <a:lstStyle/>
          <a:p>
            <a:r>
              <a:rPr lang="en-US"/>
              <a:t>AI Studio model catalog integration for embeddings</a:t>
            </a:r>
          </a:p>
        </p:txBody>
      </p:sp>
      <p:sp>
        <p:nvSpPr>
          <p:cNvPr id="12" name="Rectangle 11">
            <a:extLst>
              <a:ext uri="{FF2B5EF4-FFF2-40B4-BE49-F238E27FC236}">
                <a16:creationId xmlns:a16="http://schemas.microsoft.com/office/drawing/2014/main" id="{B95DE747-B20D-0F05-8903-D1B60E68807B}"/>
              </a:ext>
            </a:extLst>
          </p:cNvPr>
          <p:cNvSpPr/>
          <p:nvPr/>
        </p:nvSpPr>
        <p:spPr>
          <a:xfrm>
            <a:off x="582168" y="1729407"/>
            <a:ext cx="4677895" cy="276999"/>
          </a:xfrm>
          <a:prstGeom prst="rect">
            <a:avLst/>
          </a:prstGeom>
          <a:noFill/>
          <a:ln>
            <a:noFill/>
          </a:ln>
        </p:spPr>
        <p:txBody>
          <a:bodyPr wrap="square" lIns="0" tIns="0" rIns="0" bIns="0" anchor="t" anchorCtr="0">
            <a:spAutoFit/>
          </a:bodyPr>
          <a:lstStyle/>
          <a:p>
            <a:pPr marL="0" lvl="2" defTabSz="914102" fontAlgn="base">
              <a:lnSpc>
                <a:spcPct val="90000"/>
              </a:lnSpc>
              <a:spcBef>
                <a:spcPts val="600"/>
              </a:spcBef>
              <a:defRPr/>
            </a:pPr>
            <a:r>
              <a:rPr lang="en-US" sz="2000" b="1" kern="0">
                <a:latin typeface="Segoe UI Semibold" panose="020B0502040204020203" pitchFamily="34" charset="0"/>
                <a:cs typeface="Segoe UI" panose="020B0502040204020203" pitchFamily="34" charset="0"/>
              </a:rPr>
              <a:t>Catalog includes embedding models</a:t>
            </a:r>
          </a:p>
        </p:txBody>
      </p:sp>
      <p:sp>
        <p:nvSpPr>
          <p:cNvPr id="14" name="Rectangle 13">
            <a:extLst>
              <a:ext uri="{FF2B5EF4-FFF2-40B4-BE49-F238E27FC236}">
                <a16:creationId xmlns:a16="http://schemas.microsoft.com/office/drawing/2014/main" id="{93826599-45A4-CF1E-19C7-E9FD3B657A0D}"/>
              </a:ext>
            </a:extLst>
          </p:cNvPr>
          <p:cNvSpPr/>
          <p:nvPr/>
        </p:nvSpPr>
        <p:spPr>
          <a:xfrm>
            <a:off x="582168" y="3382200"/>
            <a:ext cx="4874252" cy="276999"/>
          </a:xfrm>
          <a:prstGeom prst="rect">
            <a:avLst/>
          </a:prstGeom>
          <a:noFill/>
          <a:ln>
            <a:noFill/>
          </a:ln>
        </p:spPr>
        <p:txBody>
          <a:bodyPr wrap="square" lIns="0" tIns="0" rIns="0" bIns="0" anchor="t" anchorCtr="0">
            <a:spAutoFit/>
          </a:bodyPr>
          <a:lstStyle/>
          <a:p>
            <a:pPr marL="0" lvl="2" defTabSz="914102" fontAlgn="base">
              <a:lnSpc>
                <a:spcPct val="90000"/>
              </a:lnSpc>
              <a:spcBef>
                <a:spcPts val="600"/>
              </a:spcBef>
              <a:defRPr/>
            </a:pPr>
            <a:r>
              <a:rPr lang="en-US" sz="2000" b="1" kern="0">
                <a:latin typeface="Segoe UI Semibold" panose="020B0502040204020203" pitchFamily="34" charset="0"/>
                <a:cs typeface="Segoe UI" panose="020B0502040204020203" pitchFamily="34" charset="0"/>
              </a:rPr>
              <a:t>Includes models that use narrow types</a:t>
            </a:r>
          </a:p>
        </p:txBody>
      </p:sp>
      <p:sp>
        <p:nvSpPr>
          <p:cNvPr id="13" name="Rectangle 12">
            <a:extLst>
              <a:ext uri="{FF2B5EF4-FFF2-40B4-BE49-F238E27FC236}">
                <a16:creationId xmlns:a16="http://schemas.microsoft.com/office/drawing/2014/main" id="{A8302FBD-A737-6112-C99E-5EB3664A033D}"/>
              </a:ext>
            </a:extLst>
          </p:cNvPr>
          <p:cNvSpPr/>
          <p:nvPr/>
        </p:nvSpPr>
        <p:spPr>
          <a:xfrm>
            <a:off x="582168" y="2417304"/>
            <a:ext cx="4874252" cy="553998"/>
          </a:xfrm>
          <a:prstGeom prst="rect">
            <a:avLst/>
          </a:prstGeom>
          <a:noFill/>
          <a:ln>
            <a:noFill/>
          </a:ln>
        </p:spPr>
        <p:txBody>
          <a:bodyPr wrap="square" lIns="0" tIns="0" rIns="0" bIns="0" anchor="t" anchorCtr="0">
            <a:spAutoFit/>
          </a:bodyPr>
          <a:lstStyle/>
          <a:p>
            <a:pPr marL="0" lvl="2" defTabSz="914102" fontAlgn="base">
              <a:lnSpc>
                <a:spcPct val="90000"/>
              </a:lnSpc>
              <a:spcBef>
                <a:spcPts val="600"/>
              </a:spcBef>
              <a:defRPr/>
            </a:pPr>
            <a:r>
              <a:rPr lang="en-US" sz="2000" b="1" kern="0">
                <a:latin typeface="Segoe UI Semibold" panose="020B0502040204020203" pitchFamily="34" charset="0"/>
                <a:cs typeface="Segoe UI" panose="020B0502040204020203" pitchFamily="34" charset="0"/>
              </a:rPr>
              <a:t>Deploy in AI Studio, connect to Azure AI Search for index/query-time vectorization</a:t>
            </a:r>
          </a:p>
        </p:txBody>
      </p:sp>
      <p:grpSp>
        <p:nvGrpSpPr>
          <p:cNvPr id="22" name="Group 21" descr="example: Cohere’s RAG-focused model “Cohere-embed-v3-English”, supports float, int8, binary&#10;">
            <a:extLst>
              <a:ext uri="{FF2B5EF4-FFF2-40B4-BE49-F238E27FC236}">
                <a16:creationId xmlns:a16="http://schemas.microsoft.com/office/drawing/2014/main" id="{CCE31E9D-618D-5095-9BBA-A7EE7E1E24BD}"/>
              </a:ext>
            </a:extLst>
          </p:cNvPr>
          <p:cNvGrpSpPr/>
          <p:nvPr/>
        </p:nvGrpSpPr>
        <p:grpSpPr>
          <a:xfrm>
            <a:off x="582168" y="4320180"/>
            <a:ext cx="4289635" cy="889289"/>
            <a:chOff x="582168" y="4320180"/>
            <a:chExt cx="4289635" cy="889289"/>
          </a:xfrm>
        </p:grpSpPr>
        <p:sp>
          <p:nvSpPr>
            <p:cNvPr id="16" name="TextBox 15">
              <a:extLst>
                <a:ext uri="{FF2B5EF4-FFF2-40B4-BE49-F238E27FC236}">
                  <a16:creationId xmlns:a16="http://schemas.microsoft.com/office/drawing/2014/main" id="{9510FFCE-1B6B-4FC2-1796-5E1E498DECB0}"/>
                </a:ext>
              </a:extLst>
            </p:cNvPr>
            <p:cNvSpPr txBox="1"/>
            <p:nvPr/>
          </p:nvSpPr>
          <p:spPr>
            <a:xfrm>
              <a:off x="582168" y="4320180"/>
              <a:ext cx="3364843" cy="246221"/>
            </a:xfrm>
            <a:prstGeom prst="rect">
              <a:avLst/>
            </a:prstGeom>
            <a:noFill/>
          </p:spPr>
          <p:txBody>
            <a:bodyPr wrap="square" lIns="0" tIns="0" rIns="0" bIns="0" rtlCol="0">
              <a:spAutoFit/>
            </a:bodyPr>
            <a:lstStyle/>
            <a:p>
              <a:r>
                <a:rPr lang="en-US" sz="1600" b="1">
                  <a:ln w="3175">
                    <a:noFill/>
                  </a:ln>
                  <a:solidFill>
                    <a:schemeClr val="tx2"/>
                  </a:solidFill>
                  <a:latin typeface="Segoe UI Semibold" panose="020B0502040204020203" pitchFamily="34" charset="0"/>
                  <a:cs typeface="Segoe UI" pitchFamily="34" charset="0"/>
                </a:rPr>
                <a:t>Example:</a:t>
              </a:r>
            </a:p>
          </p:txBody>
        </p:sp>
        <p:sp>
          <p:nvSpPr>
            <p:cNvPr id="17" name="TextBox 16">
              <a:extLst>
                <a:ext uri="{FF2B5EF4-FFF2-40B4-BE49-F238E27FC236}">
                  <a16:creationId xmlns:a16="http://schemas.microsoft.com/office/drawing/2014/main" id="{227CA447-1F85-A8BD-4C35-8A9415B4496B}"/>
                </a:ext>
              </a:extLst>
            </p:cNvPr>
            <p:cNvSpPr txBox="1"/>
            <p:nvPr/>
          </p:nvSpPr>
          <p:spPr>
            <a:xfrm>
              <a:off x="582168" y="4717026"/>
              <a:ext cx="4289635" cy="492443"/>
            </a:xfrm>
            <a:prstGeom prst="rect">
              <a:avLst/>
            </a:prstGeom>
            <a:noFill/>
          </p:spPr>
          <p:txBody>
            <a:bodyPr wrap="square" lIns="0" tIns="0" rIns="0" bIns="0" rtlCol="0">
              <a:spAutoFit/>
            </a:bodyPr>
            <a:lstStyle/>
            <a:p>
              <a:r>
                <a:rPr lang="en-US" sz="1600" err="1"/>
                <a:t>Cohere’s</a:t>
              </a:r>
              <a:r>
                <a:rPr lang="en-US" sz="1600"/>
                <a:t> RAG-focused model “Cohere-embed-v3-English”, supports float, int8, binary</a:t>
              </a:r>
            </a:p>
          </p:txBody>
        </p:sp>
      </p:grpSp>
      <p:pic>
        <p:nvPicPr>
          <p:cNvPr id="4" name="Picture 3" descr="screenshot of model catalog in ai studio">
            <a:extLst>
              <a:ext uri="{FF2B5EF4-FFF2-40B4-BE49-F238E27FC236}">
                <a16:creationId xmlns:a16="http://schemas.microsoft.com/office/drawing/2014/main" id="{261D0297-180E-592C-025D-A66B6978299C}"/>
              </a:ext>
            </a:extLst>
          </p:cNvPr>
          <p:cNvPicPr>
            <a:picLocks noChangeAspect="1"/>
          </p:cNvPicPr>
          <p:nvPr/>
        </p:nvPicPr>
        <p:blipFill rotWithShape="1">
          <a:blip r:embed="rId2"/>
          <a:srcRect t="8112"/>
          <a:stretch/>
        </p:blipFill>
        <p:spPr>
          <a:xfrm>
            <a:off x="5832794" y="1512368"/>
            <a:ext cx="5788469" cy="4756670"/>
          </a:xfrm>
          <a:prstGeom prst="roundRect">
            <a:avLst>
              <a:gd name="adj" fmla="val 2650"/>
            </a:avLst>
          </a:prstGeom>
        </p:spPr>
      </p:pic>
      <p:cxnSp>
        <p:nvCxnSpPr>
          <p:cNvPr id="6" name="!!line2">
            <a:extLst>
              <a:ext uri="{FF2B5EF4-FFF2-40B4-BE49-F238E27FC236}">
                <a16:creationId xmlns:a16="http://schemas.microsoft.com/office/drawing/2014/main" id="{154BEDC9-1D8B-7629-48B2-6D6C8ADFA326}"/>
              </a:ext>
              <a:ext uri="{C183D7F6-B498-43B3-948B-1728B52AA6E4}">
                <adec:decorative xmlns:adec="http://schemas.microsoft.com/office/drawing/2017/decorative" val="1"/>
              </a:ext>
            </a:extLst>
          </p:cNvPr>
          <p:cNvCxnSpPr>
            <a:cxnSpLocks/>
          </p:cNvCxnSpPr>
          <p:nvPr/>
        </p:nvCxnSpPr>
        <p:spPr>
          <a:xfrm>
            <a:off x="582168" y="2193259"/>
            <a:ext cx="4874252" cy="0"/>
          </a:xfrm>
          <a:prstGeom prst="line">
            <a:avLst/>
          </a:prstGeom>
          <a:ln w="15875" cap="rnd">
            <a:solidFill>
              <a:schemeClr val="bg2"/>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3E9CA369-BA03-E690-4618-93E2EF9EBF49}"/>
              </a:ext>
              <a:ext uri="{C183D7F6-B498-43B3-948B-1728B52AA6E4}">
                <adec:decorative xmlns:adec="http://schemas.microsoft.com/office/drawing/2017/decorative" val="1"/>
              </a:ext>
            </a:extLst>
          </p:cNvPr>
          <p:cNvCxnSpPr>
            <a:cxnSpLocks/>
          </p:cNvCxnSpPr>
          <p:nvPr/>
        </p:nvCxnSpPr>
        <p:spPr>
          <a:xfrm>
            <a:off x="582168" y="3163415"/>
            <a:ext cx="4874252" cy="0"/>
          </a:xfrm>
          <a:prstGeom prst="line">
            <a:avLst/>
          </a:prstGeom>
          <a:ln w="15875" cap="rnd">
            <a:solidFill>
              <a:schemeClr val="bg2"/>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841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C311-8BE9-AFBE-D3A4-E601526FBC6D}"/>
              </a:ext>
            </a:extLst>
          </p:cNvPr>
          <p:cNvSpPr>
            <a:spLocks noGrp="1"/>
          </p:cNvSpPr>
          <p:nvPr>
            <p:ph type="title"/>
          </p:nvPr>
        </p:nvSpPr>
        <p:spPr>
          <a:xfrm>
            <a:off x="588263" y="2635516"/>
            <a:ext cx="3182027" cy="2523768"/>
          </a:xfrm>
        </p:spPr>
        <p:txBody>
          <a:bodyPr/>
          <a:lstStyle/>
          <a:p>
            <a:r>
              <a:rPr lang="en-US"/>
              <a:t>Use more embedding models</a:t>
            </a:r>
            <a:br>
              <a:rPr lang="en-US"/>
            </a:br>
            <a:r>
              <a:rPr lang="en-US" sz="2800">
                <a:latin typeface="+mn-lt"/>
              </a:rPr>
              <a:t>with new platform integrations</a:t>
            </a:r>
            <a:endParaRPr lang="en-US" sz="2800"/>
          </a:p>
        </p:txBody>
      </p:sp>
      <p:sp>
        <p:nvSpPr>
          <p:cNvPr id="4" name="Rounded Rectangle 18" descr="In preview&#10;">
            <a:extLst>
              <a:ext uri="{FF2B5EF4-FFF2-40B4-BE49-F238E27FC236}">
                <a16:creationId xmlns:a16="http://schemas.microsoft.com/office/drawing/2014/main" id="{31AC5639-1D3D-B6B3-9584-06AEDAC5DC29}"/>
              </a:ext>
            </a:extLst>
          </p:cNvPr>
          <p:cNvSpPr/>
          <p:nvPr/>
        </p:nvSpPr>
        <p:spPr bwMode="auto">
          <a:xfrm>
            <a:off x="582612" y="1845549"/>
            <a:ext cx="2385667" cy="523679"/>
          </a:xfrm>
          <a:prstGeom prst="roundRect">
            <a:avLst>
              <a:gd name="adj" fmla="val 50000"/>
            </a:avLst>
          </a:prstGeom>
          <a:gradFill flip="none" rotWithShape="1">
            <a:gsLst>
              <a:gs pos="76000">
                <a:schemeClr val="accent1"/>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defPPr>
              <a:defRPr lang="en-US"/>
            </a:defPPr>
            <a:lvl1pPr marL="0" algn="l" defTabSz="914367" rtl="0" eaLnBrk="1" latinLnBrk="0" hangingPunct="1">
              <a:defRPr sz="1765" kern="1200">
                <a:solidFill>
                  <a:srgbClr val="000000"/>
                </a:solidFill>
                <a:latin typeface="Segoe UI"/>
              </a:defRPr>
            </a:lvl1pPr>
            <a:lvl2pPr marL="457183" algn="l" defTabSz="914367" rtl="0" eaLnBrk="1" latinLnBrk="0" hangingPunct="1">
              <a:defRPr sz="1765" kern="1200">
                <a:solidFill>
                  <a:srgbClr val="000000"/>
                </a:solidFill>
                <a:latin typeface="Segoe UI"/>
              </a:defRPr>
            </a:lvl2pPr>
            <a:lvl3pPr marL="914367" algn="l" defTabSz="914367" rtl="0" eaLnBrk="1" latinLnBrk="0" hangingPunct="1">
              <a:defRPr sz="1765" kern="1200">
                <a:solidFill>
                  <a:srgbClr val="000000"/>
                </a:solidFill>
                <a:latin typeface="Segoe UI"/>
              </a:defRPr>
            </a:lvl3pPr>
            <a:lvl4pPr marL="1371550" algn="l" defTabSz="914367" rtl="0" eaLnBrk="1" latinLnBrk="0" hangingPunct="1">
              <a:defRPr sz="1765" kern="1200">
                <a:solidFill>
                  <a:srgbClr val="000000"/>
                </a:solidFill>
                <a:latin typeface="Segoe UI"/>
              </a:defRPr>
            </a:lvl4pPr>
            <a:lvl5pPr marL="1828734" algn="l" defTabSz="914367" rtl="0" eaLnBrk="1" latinLnBrk="0" hangingPunct="1">
              <a:defRPr sz="1765" kern="1200">
                <a:solidFill>
                  <a:srgbClr val="000000"/>
                </a:solidFill>
                <a:latin typeface="Segoe UI"/>
              </a:defRPr>
            </a:lvl5pPr>
            <a:lvl6pPr marL="2285918" algn="l" defTabSz="914367" rtl="0" eaLnBrk="1" latinLnBrk="0" hangingPunct="1">
              <a:defRPr sz="1765" kern="1200">
                <a:solidFill>
                  <a:srgbClr val="000000"/>
                </a:solidFill>
                <a:latin typeface="Segoe UI"/>
              </a:defRPr>
            </a:lvl6pPr>
            <a:lvl7pPr marL="2743101" algn="l" defTabSz="914367" rtl="0" eaLnBrk="1" latinLnBrk="0" hangingPunct="1">
              <a:defRPr sz="1765" kern="1200">
                <a:solidFill>
                  <a:srgbClr val="000000"/>
                </a:solidFill>
                <a:latin typeface="Segoe UI"/>
              </a:defRPr>
            </a:lvl7pPr>
            <a:lvl8pPr marL="3200284" algn="l" defTabSz="914367" rtl="0" eaLnBrk="1" latinLnBrk="0" hangingPunct="1">
              <a:defRPr sz="1765" kern="1200">
                <a:solidFill>
                  <a:srgbClr val="000000"/>
                </a:solidFill>
                <a:latin typeface="Segoe UI"/>
              </a:defRPr>
            </a:lvl8pPr>
            <a:lvl9pPr marL="3657469" algn="l" defTabSz="914367" rtl="0" eaLnBrk="1" latinLnBrk="0" hangingPunct="1">
              <a:defRPr sz="1765" kern="1200">
                <a:solidFill>
                  <a:srgbClr val="000000"/>
                </a:solidFill>
                <a:latin typeface="Segoe UI"/>
              </a:defRPr>
            </a:lvl9pPr>
          </a:lstStyle>
          <a:p>
            <a:pPr algn="ctr">
              <a:spcBef>
                <a:spcPct val="0"/>
              </a:spcBef>
              <a:spcAft>
                <a:spcPct val="0"/>
              </a:spcAft>
            </a:pPr>
            <a:r>
              <a:rPr lang="en-CA" sz="2000">
                <a:ln w="3175">
                  <a:noFill/>
                </a:ln>
                <a:solidFill>
                  <a:srgbClr val="FFFFFF"/>
                </a:solidFill>
                <a:latin typeface="+mj-lt"/>
                <a:cs typeface="Segoe UI"/>
              </a:rPr>
              <a:t>Preview</a:t>
            </a:r>
          </a:p>
        </p:txBody>
      </p:sp>
      <p:sp>
        <p:nvSpPr>
          <p:cNvPr id="3" name="Text Placeholder 2">
            <a:extLst>
              <a:ext uri="{FF2B5EF4-FFF2-40B4-BE49-F238E27FC236}">
                <a16:creationId xmlns:a16="http://schemas.microsoft.com/office/drawing/2014/main" id="{A6EC8933-3C57-6870-FE36-79A867B5DCD5}"/>
              </a:ext>
            </a:extLst>
          </p:cNvPr>
          <p:cNvSpPr>
            <a:spLocks noGrp="1"/>
          </p:cNvSpPr>
          <p:nvPr>
            <p:ph type="body" sz="quarter" idx="11"/>
          </p:nvPr>
        </p:nvSpPr>
        <p:spPr>
          <a:xfrm>
            <a:off x="4941888" y="848300"/>
            <a:ext cx="5937394" cy="5199960"/>
          </a:xfrm>
        </p:spPr>
        <p:txBody>
          <a:bodyPr/>
          <a:lstStyle/>
          <a:p>
            <a:r>
              <a:rPr lang="en-US"/>
              <a:t>Multi-modal search with built-in image vectorization from Azure AI Vision</a:t>
            </a:r>
          </a:p>
          <a:p>
            <a:r>
              <a:rPr lang="en-US">
                <a:cs typeface="Segoe UI"/>
              </a:rPr>
              <a:t>The latest Azure OpenAI embedding models</a:t>
            </a:r>
            <a:endParaRPr lang="en-US"/>
          </a:p>
          <a:p>
            <a:r>
              <a:rPr lang="en-US">
                <a:cs typeface="Segoe UI"/>
              </a:rPr>
              <a:t>AI Studio model catalog embedding models</a:t>
            </a:r>
          </a:p>
        </p:txBody>
      </p:sp>
    </p:spTree>
    <p:extLst>
      <p:ext uri="{BB962C8B-B14F-4D97-AF65-F5344CB8AC3E}">
        <p14:creationId xmlns:p14="http://schemas.microsoft.com/office/powerpoint/2010/main" val="24244054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2BC5-D672-554C-0455-5A9851FB2A94}"/>
              </a:ext>
            </a:extLst>
          </p:cNvPr>
          <p:cNvSpPr>
            <a:spLocks noGrp="1"/>
          </p:cNvSpPr>
          <p:nvPr>
            <p:ph type="title"/>
          </p:nvPr>
        </p:nvSpPr>
        <p:spPr>
          <a:xfrm>
            <a:off x="588263" y="457200"/>
            <a:ext cx="11018520" cy="553998"/>
          </a:xfrm>
        </p:spPr>
        <p:txBody>
          <a:bodyPr>
            <a:normAutofit/>
          </a:bodyPr>
          <a:lstStyle/>
          <a:p>
            <a:r>
              <a:rPr lang="en-US"/>
              <a:t>Your retrieval strategy matters </a:t>
            </a:r>
            <a:r>
              <a:rPr lang="en-US">
                <a:noFill/>
              </a:rPr>
              <a:t>1</a:t>
            </a:r>
          </a:p>
        </p:txBody>
      </p:sp>
      <p:sp>
        <p:nvSpPr>
          <p:cNvPr id="7" name="TextBox 6">
            <a:extLst>
              <a:ext uri="{FF2B5EF4-FFF2-40B4-BE49-F238E27FC236}">
                <a16:creationId xmlns:a16="http://schemas.microsoft.com/office/drawing/2014/main" id="{F3069211-016B-91E4-A8A8-C69770EF5B31}"/>
              </a:ext>
            </a:extLst>
          </p:cNvPr>
          <p:cNvSpPr txBox="1"/>
          <p:nvPr/>
        </p:nvSpPr>
        <p:spPr>
          <a:xfrm>
            <a:off x="588963" y="2998113"/>
            <a:ext cx="3476625" cy="861774"/>
          </a:xfrm>
          <a:prstGeom prst="rect">
            <a:avLst/>
          </a:prstGeom>
          <a:noFill/>
        </p:spPr>
        <p:txBody>
          <a:bodyPr wrap="square" lIns="0" tIns="0" rIns="0" bIns="0" rtlCol="0">
            <a:spAutoFit/>
          </a:bodyPr>
          <a:lstStyle/>
          <a:p>
            <a:pPr algn="l"/>
            <a:r>
              <a:rPr lang="en-US" sz="2800"/>
              <a:t>More information ≠ better results</a:t>
            </a:r>
          </a:p>
        </p:txBody>
      </p:sp>
      <p:sp>
        <p:nvSpPr>
          <p:cNvPr id="13" name="Rounded Rectangle 1">
            <a:extLst>
              <a:ext uri="{FF2B5EF4-FFF2-40B4-BE49-F238E27FC236}">
                <a16:creationId xmlns:a16="http://schemas.microsoft.com/office/drawing/2014/main" id="{152159B5-3A9C-2901-B350-00E166537DD7}"/>
              </a:ext>
              <a:ext uri="{C183D7F6-B498-43B3-948B-1728B52AA6E4}">
                <adec:decorative xmlns:adec="http://schemas.microsoft.com/office/drawing/2017/decorative" val="1"/>
              </a:ext>
            </a:extLst>
          </p:cNvPr>
          <p:cNvSpPr/>
          <p:nvPr/>
        </p:nvSpPr>
        <p:spPr bwMode="auto">
          <a:xfrm>
            <a:off x="4643086" y="1435100"/>
            <a:ext cx="6977414" cy="4833938"/>
          </a:xfrm>
          <a:prstGeom prst="roundRect">
            <a:avLst>
              <a:gd name="adj" fmla="val 1626"/>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ptos Display" panose="02110004020202020204"/>
              <a:ea typeface="+mn-ea"/>
              <a:cs typeface="Segoe UI" pitchFamily="34" charset="0"/>
            </a:endParaRPr>
          </a:p>
        </p:txBody>
      </p:sp>
      <p:sp>
        <p:nvSpPr>
          <p:cNvPr id="10" name="TextBox 9">
            <a:extLst>
              <a:ext uri="{FF2B5EF4-FFF2-40B4-BE49-F238E27FC236}">
                <a16:creationId xmlns:a16="http://schemas.microsoft.com/office/drawing/2014/main" id="{10E1DB47-D4DF-C22A-1973-80519EAC7F61}"/>
              </a:ext>
            </a:extLst>
          </p:cNvPr>
          <p:cNvSpPr txBox="1"/>
          <p:nvPr/>
        </p:nvSpPr>
        <p:spPr>
          <a:xfrm>
            <a:off x="5855369" y="5945928"/>
            <a:ext cx="4552849" cy="307777"/>
          </a:xfrm>
          <a:prstGeom prst="rect">
            <a:avLst/>
          </a:prstGeom>
          <a:noFill/>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ea typeface="+mn-ea"/>
                <a:cs typeface="+mn-cs"/>
              </a:rPr>
              <a:t>Source: Lost in the Middle: How Language Models Use Long Contexts, Liu et al. arXiv:2307.03172</a:t>
            </a:r>
          </a:p>
        </p:txBody>
      </p:sp>
      <p:sp>
        <p:nvSpPr>
          <p:cNvPr id="20" name="TextBox 19">
            <a:extLst>
              <a:ext uri="{FF2B5EF4-FFF2-40B4-BE49-F238E27FC236}">
                <a16:creationId xmlns:a16="http://schemas.microsoft.com/office/drawing/2014/main" id="{49FA467E-DC42-FD9F-3DC6-743C5D5698A0}"/>
              </a:ext>
              <a:ext uri="{C183D7F6-B498-43B3-948B-1728B52AA6E4}">
                <adec:decorative xmlns:adec="http://schemas.microsoft.com/office/drawing/2017/decorative" val="1"/>
              </a:ext>
            </a:extLst>
          </p:cNvPr>
          <p:cNvSpPr txBox="1"/>
          <p:nvPr/>
        </p:nvSpPr>
        <p:spPr>
          <a:xfrm rot="16200000">
            <a:off x="4604606" y="3444294"/>
            <a:ext cx="80791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Accuracy</a:t>
            </a:r>
          </a:p>
        </p:txBody>
      </p:sp>
      <p:sp>
        <p:nvSpPr>
          <p:cNvPr id="21" name="TextBox 20">
            <a:extLst>
              <a:ext uri="{FF2B5EF4-FFF2-40B4-BE49-F238E27FC236}">
                <a16:creationId xmlns:a16="http://schemas.microsoft.com/office/drawing/2014/main" id="{4351B605-C3C4-2036-1623-BBFED5F3E5E6}"/>
              </a:ext>
              <a:ext uri="{C183D7F6-B498-43B3-948B-1728B52AA6E4}">
                <adec:decorative xmlns:adec="http://schemas.microsoft.com/office/drawing/2017/decorative" val="1"/>
              </a:ext>
            </a:extLst>
          </p:cNvPr>
          <p:cNvSpPr txBox="1"/>
          <p:nvPr/>
        </p:nvSpPr>
        <p:spPr>
          <a:xfrm>
            <a:off x="6949032" y="5553486"/>
            <a:ext cx="2911054"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Number of documents</a:t>
            </a:r>
            <a:r>
              <a:rPr kumimoji="0" lang="en-US" sz="1600" b="0" i="0" u="none" strike="noStrike" kern="1200" cap="none" spc="0" normalizeH="0" noProof="0">
                <a:ln>
                  <a:noFill/>
                </a:ln>
                <a:solidFill>
                  <a:prstClr val="black"/>
                </a:solidFill>
                <a:effectLst/>
                <a:uLnTx/>
                <a:uFillTx/>
                <a:ea typeface="+mn-ea"/>
                <a:cs typeface="+mn-cs"/>
              </a:rPr>
              <a:t> provided</a:t>
            </a:r>
            <a:endParaRPr kumimoji="0" lang="en-US" sz="1600" b="0" i="0" u="none" strike="noStrike" kern="1200" cap="none" spc="0" normalizeH="0" baseline="0" noProof="0">
              <a:ln>
                <a:noFill/>
              </a:ln>
              <a:solidFill>
                <a:prstClr val="black"/>
              </a:solidFill>
              <a:effectLst/>
              <a:uLnTx/>
              <a:uFillTx/>
              <a:ea typeface="+mn-ea"/>
              <a:cs typeface="+mn-cs"/>
            </a:endParaRPr>
          </a:p>
        </p:txBody>
      </p:sp>
      <p:graphicFrame>
        <p:nvGraphicFramePr>
          <p:cNvPr id="19" name="Chart 18" descr="Chart plotting accuracy vs. number of documents provided">
            <a:extLst>
              <a:ext uri="{FF2B5EF4-FFF2-40B4-BE49-F238E27FC236}">
                <a16:creationId xmlns:a16="http://schemas.microsoft.com/office/drawing/2014/main" id="{48F1C6FF-470D-E0EC-73D4-EF574EA38A85}"/>
              </a:ext>
            </a:extLst>
          </p:cNvPr>
          <p:cNvGraphicFramePr/>
          <p:nvPr/>
        </p:nvGraphicFramePr>
        <p:xfrm>
          <a:off x="5299075" y="1581322"/>
          <a:ext cx="5890537" cy="39721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624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2.91667E-6 -4.07407E-6 L 2.91667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2.70833E-6 1.11111E-6 L 2.70833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0"/>
                                  </p:stCondLst>
                                  <p:childTnLst>
                                    <p:animMotion origin="layout" path="M -1.875E-6 1.11111E-6 L -1.875E-6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0"/>
                                  </p:stCondLst>
                                  <p:childTnLst>
                                    <p:animMotion origin="layout" path="M -2.91667E-6 3.7037E-6 L -2.91667E-6 0.03541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0"/>
                                  </p:stCondLst>
                                  <p:childTnLst>
                                    <p:animMotion origin="layout" path="M 2.91667E-6 -1.85185E-6 L 2.91667E-6 0.03542 " pathEditMode="relative" rAng="0" ptsTypes="AA">
                                      <p:cBhvr>
                                        <p:cTn id="2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0" grpId="0"/>
      <p:bldP spid="10" grpId="1"/>
      <p:bldP spid="20" grpId="0"/>
      <p:bldP spid="20" grpId="1"/>
      <p:bldP spid="21" grpId="0"/>
      <p:bldP spid="21" grpId="1"/>
      <p:bldGraphic spid="19" grpId="0">
        <p:bldAsOne/>
      </p:bldGraphic>
      <p:bldGraphic spid="19"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5F7AB-AC2C-8E12-8565-D92531EA5A98}"/>
              </a:ext>
            </a:extLst>
          </p:cNvPr>
          <p:cNvSpPr>
            <a:spLocks noGrp="1"/>
          </p:cNvSpPr>
          <p:nvPr>
            <p:ph type="title"/>
          </p:nvPr>
        </p:nvSpPr>
        <p:spPr>
          <a:xfrm>
            <a:off x="588263" y="457200"/>
            <a:ext cx="11018520" cy="553998"/>
          </a:xfrm>
        </p:spPr>
        <p:txBody>
          <a:bodyPr/>
          <a:lstStyle/>
          <a:p>
            <a:r>
              <a:rPr lang="en-US"/>
              <a:t>Retrieval strategies</a:t>
            </a:r>
          </a:p>
        </p:txBody>
      </p:sp>
      <p:grpSp>
        <p:nvGrpSpPr>
          <p:cNvPr id="40" name="Group 39" descr="keyword search icon">
            <a:extLst>
              <a:ext uri="{FF2B5EF4-FFF2-40B4-BE49-F238E27FC236}">
                <a16:creationId xmlns:a16="http://schemas.microsoft.com/office/drawing/2014/main" id="{43BE13CA-C743-DA1A-7C86-3623600B60CD}"/>
              </a:ext>
            </a:extLst>
          </p:cNvPr>
          <p:cNvGrpSpPr/>
          <p:nvPr/>
        </p:nvGrpSpPr>
        <p:grpSpPr>
          <a:xfrm>
            <a:off x="1500809" y="1703205"/>
            <a:ext cx="579253" cy="579253"/>
            <a:chOff x="1521598" y="1782908"/>
            <a:chExt cx="462776" cy="462781"/>
          </a:xfrm>
        </p:grpSpPr>
        <p:sp>
          <p:nvSpPr>
            <p:cNvPr id="23" name="Graphic 31">
              <a:extLst>
                <a:ext uri="{FF2B5EF4-FFF2-40B4-BE49-F238E27FC236}">
                  <a16:creationId xmlns:a16="http://schemas.microsoft.com/office/drawing/2014/main" id="{12464E86-0282-9983-C4C2-BC4B90AADA1A}"/>
                </a:ext>
                <a:ext uri="{C183D7F6-B498-43B3-948B-1728B52AA6E4}">
                  <adec:decorative xmlns:adec="http://schemas.microsoft.com/office/drawing/2017/decorative" val="1"/>
                </a:ext>
              </a:extLst>
            </p:cNvPr>
            <p:cNvSpPr/>
            <p:nvPr/>
          </p:nvSpPr>
          <p:spPr>
            <a:xfrm flipH="1">
              <a:off x="1521598" y="1782908"/>
              <a:ext cx="462776" cy="462781"/>
            </a:xfrm>
            <a:custGeom>
              <a:avLst/>
              <a:gdLst>
                <a:gd name="connsiteX0" fmla="*/ 187625 w 462776"/>
                <a:gd name="connsiteY0" fmla="*/ 0 h 462781"/>
                <a:gd name="connsiteX1" fmla="*/ 375258 w 462776"/>
                <a:gd name="connsiteY1" fmla="*/ 187618 h 462781"/>
                <a:gd name="connsiteX2" fmla="*/ 336825 w 462776"/>
                <a:gd name="connsiteY2" fmla="*/ 301401 h 462781"/>
                <a:gd name="connsiteX3" fmla="*/ 455479 w 462776"/>
                <a:gd name="connsiteY3" fmla="*/ 420106 h 462781"/>
                <a:gd name="connsiteX4" fmla="*/ 455419 w 462776"/>
                <a:gd name="connsiteY4" fmla="*/ 455484 h 462781"/>
                <a:gd name="connsiteX5" fmla="*/ 422457 w 462776"/>
                <a:gd name="connsiteY5" fmla="*/ 457556 h 462781"/>
                <a:gd name="connsiteX6" fmla="*/ 420106 w 462776"/>
                <a:gd name="connsiteY6" fmla="*/ 455479 h 462781"/>
                <a:gd name="connsiteX7" fmla="*/ 301401 w 462776"/>
                <a:gd name="connsiteY7" fmla="*/ 336825 h 462781"/>
                <a:gd name="connsiteX8" fmla="*/ 38436 w 462776"/>
                <a:gd name="connsiteY8" fmla="*/ 301391 h 462781"/>
                <a:gd name="connsiteX9" fmla="*/ 73869 w 462776"/>
                <a:gd name="connsiteY9" fmla="*/ 38426 h 462781"/>
                <a:gd name="connsiteX10" fmla="*/ 187625 w 462776"/>
                <a:gd name="connsiteY10" fmla="*/ 0 h 462781"/>
                <a:gd name="connsiteX11" fmla="*/ 187625 w 462776"/>
                <a:gd name="connsiteY11" fmla="*/ 50033 h 462781"/>
                <a:gd name="connsiteX12" fmla="*/ 50033 w 462776"/>
                <a:gd name="connsiteY12" fmla="*/ 187625 h 462781"/>
                <a:gd name="connsiteX13" fmla="*/ 187625 w 462776"/>
                <a:gd name="connsiteY13" fmla="*/ 325217 h 462781"/>
                <a:gd name="connsiteX14" fmla="*/ 325217 w 462776"/>
                <a:gd name="connsiteY14" fmla="*/ 187625 h 462781"/>
                <a:gd name="connsiteX15" fmla="*/ 187625 w 462776"/>
                <a:gd name="connsiteY15" fmla="*/ 50033 h 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776" h="462781">
                  <a:moveTo>
                    <a:pt x="187625" y="0"/>
                  </a:moveTo>
                  <a:cubicBezTo>
                    <a:pt x="291247" y="-4"/>
                    <a:pt x="375253" y="83995"/>
                    <a:pt x="375258" y="187618"/>
                  </a:cubicBezTo>
                  <a:cubicBezTo>
                    <a:pt x="375261" y="228733"/>
                    <a:pt x="361757" y="268709"/>
                    <a:pt x="336825" y="301401"/>
                  </a:cubicBezTo>
                  <a:lnTo>
                    <a:pt x="455479" y="420106"/>
                  </a:lnTo>
                  <a:cubicBezTo>
                    <a:pt x="465233" y="429892"/>
                    <a:pt x="465206" y="445733"/>
                    <a:pt x="455419" y="455484"/>
                  </a:cubicBezTo>
                  <a:cubicBezTo>
                    <a:pt x="446513" y="464360"/>
                    <a:pt x="432404" y="465246"/>
                    <a:pt x="422457" y="457556"/>
                  </a:cubicBezTo>
                  <a:lnTo>
                    <a:pt x="420106" y="455479"/>
                  </a:lnTo>
                  <a:lnTo>
                    <a:pt x="301401" y="336825"/>
                  </a:lnTo>
                  <a:cubicBezTo>
                    <a:pt x="219001" y="399657"/>
                    <a:pt x="101267" y="383791"/>
                    <a:pt x="38436" y="301391"/>
                  </a:cubicBezTo>
                  <a:cubicBezTo>
                    <a:pt x="-24396" y="218991"/>
                    <a:pt x="-8531" y="101257"/>
                    <a:pt x="73869" y="38426"/>
                  </a:cubicBezTo>
                  <a:cubicBezTo>
                    <a:pt x="106555" y="13502"/>
                    <a:pt x="146521" y="2"/>
                    <a:pt x="187625" y="0"/>
                  </a:cubicBezTo>
                  <a:close/>
                  <a:moveTo>
                    <a:pt x="187625" y="50033"/>
                  </a:moveTo>
                  <a:cubicBezTo>
                    <a:pt x="111635" y="50033"/>
                    <a:pt x="50033" y="111635"/>
                    <a:pt x="50033" y="187625"/>
                  </a:cubicBezTo>
                  <a:cubicBezTo>
                    <a:pt x="50033" y="263616"/>
                    <a:pt x="111635" y="325217"/>
                    <a:pt x="187625" y="325217"/>
                  </a:cubicBezTo>
                  <a:cubicBezTo>
                    <a:pt x="263616" y="325217"/>
                    <a:pt x="325217" y="263616"/>
                    <a:pt x="325217" y="187625"/>
                  </a:cubicBezTo>
                  <a:cubicBezTo>
                    <a:pt x="325217" y="111635"/>
                    <a:pt x="263616" y="50033"/>
                    <a:pt x="187625" y="5003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600">
                <a:ln w="3175">
                  <a:noFill/>
                </a:ln>
                <a:solidFill>
                  <a:srgbClr val="FFFFFF"/>
                </a:solidFill>
                <a:latin typeface="+mj-lt"/>
                <a:cs typeface="Segoe UI" pitchFamily="34" charset="0"/>
              </a:endParaRPr>
            </a:p>
          </p:txBody>
        </p:sp>
        <p:pic>
          <p:nvPicPr>
            <p:cNvPr id="39" name="Graphic 38" descr="Document outline">
              <a:extLst>
                <a:ext uri="{FF2B5EF4-FFF2-40B4-BE49-F238E27FC236}">
                  <a16:creationId xmlns:a16="http://schemas.microsoft.com/office/drawing/2014/main" id="{A3336462-00FC-2A7D-F58B-9996254F56F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43" t="34638" r="22774" b="35029"/>
            <a:stretch/>
          </p:blipFill>
          <p:spPr>
            <a:xfrm>
              <a:off x="1666209" y="1895107"/>
              <a:ext cx="263588" cy="144632"/>
            </a:xfrm>
            <a:prstGeom prst="rect">
              <a:avLst/>
            </a:prstGeom>
          </p:spPr>
        </p:pic>
      </p:grpSp>
      <p:grpSp>
        <p:nvGrpSpPr>
          <p:cNvPr id="3" name="Group 2" descr="Keyword Search&#10;For exact, plain text matches.&#10;&quot;Vocabulary gap&quot; in Q&amp;A systems like Copilot">
            <a:extLst>
              <a:ext uri="{FF2B5EF4-FFF2-40B4-BE49-F238E27FC236}">
                <a16:creationId xmlns:a16="http://schemas.microsoft.com/office/drawing/2014/main" id="{CB8D49BF-D899-B792-C198-5022ABA683D5}"/>
              </a:ext>
            </a:extLst>
          </p:cNvPr>
          <p:cNvGrpSpPr/>
          <p:nvPr/>
        </p:nvGrpSpPr>
        <p:grpSpPr>
          <a:xfrm>
            <a:off x="564418" y="1459172"/>
            <a:ext cx="2546185" cy="4492048"/>
            <a:chOff x="567358" y="1459172"/>
            <a:chExt cx="2546185" cy="4492048"/>
          </a:xfrm>
        </p:grpSpPr>
        <p:sp>
          <p:nvSpPr>
            <p:cNvPr id="4" name="Freeform: Shape 3">
              <a:extLst>
                <a:ext uri="{FF2B5EF4-FFF2-40B4-BE49-F238E27FC236}">
                  <a16:creationId xmlns:a16="http://schemas.microsoft.com/office/drawing/2014/main" id="{A84395BC-829C-D777-8214-AFB1054E4212}"/>
                </a:ext>
                <a:ext uri="{C183D7F6-B498-43B3-948B-1728B52AA6E4}">
                  <adec:decorative xmlns:adec="http://schemas.microsoft.com/office/drawing/2017/decorative" val="1"/>
                </a:ext>
              </a:extLst>
            </p:cNvPr>
            <p:cNvSpPr/>
            <p:nvPr/>
          </p:nvSpPr>
          <p:spPr>
            <a:xfrm>
              <a:off x="567358" y="1459172"/>
              <a:ext cx="2546185" cy="4492048"/>
            </a:xfrm>
            <a:custGeom>
              <a:avLst/>
              <a:gdLst>
                <a:gd name="connsiteX0" fmla="*/ 1273092 w 2546185"/>
                <a:gd name="connsiteY0" fmla="*/ 0 h 4492048"/>
                <a:gd name="connsiteX1" fmla="*/ 1821210 w 2546185"/>
                <a:gd name="connsiteY1" fmla="*/ 548640 h 4492048"/>
                <a:gd name="connsiteX2" fmla="*/ 1820053 w 2546185"/>
                <a:gd name="connsiteY2" fmla="*/ 560128 h 4492048"/>
                <a:gd name="connsiteX3" fmla="*/ 2457043 w 2546185"/>
                <a:gd name="connsiteY3" fmla="*/ 560128 h 4492048"/>
                <a:gd name="connsiteX4" fmla="*/ 2546185 w 2546185"/>
                <a:gd name="connsiteY4" fmla="*/ 649270 h 4492048"/>
                <a:gd name="connsiteX5" fmla="*/ 2546185 w 2546185"/>
                <a:gd name="connsiteY5" fmla="*/ 4402906 h 4492048"/>
                <a:gd name="connsiteX6" fmla="*/ 2457043 w 2546185"/>
                <a:gd name="connsiteY6" fmla="*/ 4492048 h 4492048"/>
                <a:gd name="connsiteX7" fmla="*/ 89142 w 2546185"/>
                <a:gd name="connsiteY7" fmla="*/ 4492048 h 4492048"/>
                <a:gd name="connsiteX8" fmla="*/ 0 w 2546185"/>
                <a:gd name="connsiteY8" fmla="*/ 4402906 h 4492048"/>
                <a:gd name="connsiteX9" fmla="*/ 0 w 2546185"/>
                <a:gd name="connsiteY9" fmla="*/ 649270 h 4492048"/>
                <a:gd name="connsiteX10" fmla="*/ 89142 w 2546185"/>
                <a:gd name="connsiteY10" fmla="*/ 560128 h 4492048"/>
                <a:gd name="connsiteX11" fmla="*/ 726131 w 2546185"/>
                <a:gd name="connsiteY11" fmla="*/ 560128 h 4492048"/>
                <a:gd name="connsiteX12" fmla="*/ 724974 w 2546185"/>
                <a:gd name="connsiteY12" fmla="*/ 548640 h 4492048"/>
                <a:gd name="connsiteX13" fmla="*/ 1273092 w 2546185"/>
                <a:gd name="connsiteY13" fmla="*/ 0 h 44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85" h="4492048">
                  <a:moveTo>
                    <a:pt x="1273092" y="0"/>
                  </a:moveTo>
                  <a:cubicBezTo>
                    <a:pt x="1575809" y="0"/>
                    <a:pt x="1821210" y="245634"/>
                    <a:pt x="1821210" y="548640"/>
                  </a:cubicBezTo>
                  <a:lnTo>
                    <a:pt x="1820053" y="560128"/>
                  </a:lnTo>
                  <a:lnTo>
                    <a:pt x="2457043" y="560128"/>
                  </a:lnTo>
                  <a:cubicBezTo>
                    <a:pt x="2506275" y="560128"/>
                    <a:pt x="2546185" y="600038"/>
                    <a:pt x="2546185" y="649270"/>
                  </a:cubicBezTo>
                  <a:lnTo>
                    <a:pt x="2546185" y="4402906"/>
                  </a:lnTo>
                  <a:cubicBezTo>
                    <a:pt x="2546185" y="4452138"/>
                    <a:pt x="2506275" y="4492048"/>
                    <a:pt x="2457043" y="4492048"/>
                  </a:cubicBezTo>
                  <a:lnTo>
                    <a:pt x="89142" y="4492048"/>
                  </a:lnTo>
                  <a:cubicBezTo>
                    <a:pt x="39910" y="4492048"/>
                    <a:pt x="0" y="4452138"/>
                    <a:pt x="0" y="4402906"/>
                  </a:cubicBezTo>
                  <a:lnTo>
                    <a:pt x="0" y="649270"/>
                  </a:lnTo>
                  <a:cubicBezTo>
                    <a:pt x="0" y="600038"/>
                    <a:pt x="39910" y="560128"/>
                    <a:pt x="89142" y="560128"/>
                  </a:cubicBezTo>
                  <a:lnTo>
                    <a:pt x="726131" y="560128"/>
                  </a:lnTo>
                  <a:lnTo>
                    <a:pt x="724974" y="548640"/>
                  </a:lnTo>
                  <a:cubicBezTo>
                    <a:pt x="724974" y="245634"/>
                    <a:pt x="970375" y="0"/>
                    <a:pt x="1273092" y="0"/>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endParaRPr lang="en-US" sz="2000">
                <a:solidFill>
                  <a:schemeClr val="tx1"/>
                </a:solidFill>
                <a:latin typeface="+mj-lt"/>
                <a:cs typeface="Segoe UI" panose="020B0502040204020203" pitchFamily="34" charset="0"/>
              </a:endParaRPr>
            </a:p>
          </p:txBody>
        </p:sp>
        <p:sp>
          <p:nvSpPr>
            <p:cNvPr id="7" name="Freeform: Shape 6">
              <a:extLst>
                <a:ext uri="{FF2B5EF4-FFF2-40B4-BE49-F238E27FC236}">
                  <a16:creationId xmlns:a16="http://schemas.microsoft.com/office/drawing/2014/main" id="{1C92647A-4EDD-1A0D-760B-BD41045CAACF}"/>
                </a:ext>
              </a:extLst>
            </p:cNvPr>
            <p:cNvSpPr/>
            <p:nvPr/>
          </p:nvSpPr>
          <p:spPr bwMode="auto">
            <a:xfrm>
              <a:off x="692688" y="2148660"/>
              <a:ext cx="2295525" cy="1023165"/>
            </a:xfrm>
            <a:custGeom>
              <a:avLst/>
              <a:gdLst>
                <a:gd name="connsiteX0" fmla="*/ 37663 w 2295525"/>
                <a:gd name="connsiteY0" fmla="*/ 0 h 1023165"/>
                <a:gd name="connsiteX1" fmla="*/ 620170 w 2295525"/>
                <a:gd name="connsiteY1" fmla="*/ 0 h 1023165"/>
                <a:gd name="connsiteX2" fmla="*/ 642718 w 2295525"/>
                <a:gd name="connsiteY2" fmla="*/ 72708 h 1023165"/>
                <a:gd name="connsiteX3" fmla="*/ 1147762 w 2295525"/>
                <a:gd name="connsiteY3" fmla="*/ 407792 h 1023165"/>
                <a:gd name="connsiteX4" fmla="*/ 1652806 w 2295525"/>
                <a:gd name="connsiteY4" fmla="*/ 72708 h 1023165"/>
                <a:gd name="connsiteX5" fmla="*/ 1675354 w 2295525"/>
                <a:gd name="connsiteY5" fmla="*/ 0 h 1023165"/>
                <a:gd name="connsiteX6" fmla="*/ 2257862 w 2295525"/>
                <a:gd name="connsiteY6" fmla="*/ 0 h 1023165"/>
                <a:gd name="connsiteX7" fmla="*/ 2295525 w 2295525"/>
                <a:gd name="connsiteY7" fmla="*/ 37663 h 1023165"/>
                <a:gd name="connsiteX8" fmla="*/ 2295525 w 2295525"/>
                <a:gd name="connsiteY8" fmla="*/ 985502 h 1023165"/>
                <a:gd name="connsiteX9" fmla="*/ 2257862 w 2295525"/>
                <a:gd name="connsiteY9" fmla="*/ 1023165 h 1023165"/>
                <a:gd name="connsiteX10" fmla="*/ 37663 w 2295525"/>
                <a:gd name="connsiteY10" fmla="*/ 1023165 h 1023165"/>
                <a:gd name="connsiteX11" fmla="*/ 0 w 2295525"/>
                <a:gd name="connsiteY11" fmla="*/ 985502 h 1023165"/>
                <a:gd name="connsiteX12" fmla="*/ 0 w 2295525"/>
                <a:gd name="connsiteY12" fmla="*/ 37663 h 1023165"/>
                <a:gd name="connsiteX13" fmla="*/ 37663 w 2295525"/>
                <a:gd name="connsiteY13" fmla="*/ 0 h 10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5" h="1023165">
                  <a:moveTo>
                    <a:pt x="37663" y="0"/>
                  </a:moveTo>
                  <a:lnTo>
                    <a:pt x="620170" y="0"/>
                  </a:lnTo>
                  <a:lnTo>
                    <a:pt x="642718" y="72708"/>
                  </a:lnTo>
                  <a:cubicBezTo>
                    <a:pt x="725927" y="269623"/>
                    <a:pt x="920724" y="407792"/>
                    <a:pt x="1147762" y="407792"/>
                  </a:cubicBezTo>
                  <a:cubicBezTo>
                    <a:pt x="1374800" y="407792"/>
                    <a:pt x="1569597" y="269623"/>
                    <a:pt x="1652806" y="72708"/>
                  </a:cubicBezTo>
                  <a:lnTo>
                    <a:pt x="1675354" y="0"/>
                  </a:lnTo>
                  <a:lnTo>
                    <a:pt x="2257862" y="0"/>
                  </a:lnTo>
                  <a:cubicBezTo>
                    <a:pt x="2278663" y="0"/>
                    <a:pt x="2295525" y="16862"/>
                    <a:pt x="2295525" y="37663"/>
                  </a:cubicBezTo>
                  <a:lnTo>
                    <a:pt x="2295525" y="985502"/>
                  </a:lnTo>
                  <a:cubicBezTo>
                    <a:pt x="2295525" y="1006303"/>
                    <a:pt x="2278663" y="1023165"/>
                    <a:pt x="2257862" y="1023165"/>
                  </a:cubicBezTo>
                  <a:lnTo>
                    <a:pt x="37663" y="1023165"/>
                  </a:lnTo>
                  <a:cubicBezTo>
                    <a:pt x="16862" y="1023165"/>
                    <a:pt x="0" y="1006303"/>
                    <a:pt x="0" y="985502"/>
                  </a:cubicBezTo>
                  <a:lnTo>
                    <a:pt x="0" y="37663"/>
                  </a:lnTo>
                  <a:cubicBezTo>
                    <a:pt x="0" y="16862"/>
                    <a:pt x="16862" y="0"/>
                    <a:pt x="37663" y="0"/>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innerShdw blurRad="63500" dist="127000" dir="13500000">
                <a:srgbClr val="454142">
                  <a:alpha val="20000"/>
                </a:srgb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11480" rIns="9144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mj-lt"/>
                  <a:cs typeface="Segoe UI" pitchFamily="34" charset="0"/>
                </a:rPr>
                <a:t>Keyword search</a:t>
              </a:r>
            </a:p>
          </p:txBody>
        </p:sp>
        <p:sp>
          <p:nvSpPr>
            <p:cNvPr id="8" name="TextBox 7">
              <a:extLst>
                <a:ext uri="{FF2B5EF4-FFF2-40B4-BE49-F238E27FC236}">
                  <a16:creationId xmlns:a16="http://schemas.microsoft.com/office/drawing/2014/main" id="{D1B06F92-21CF-6F5F-EFA6-F965EC2102F9}"/>
                </a:ext>
              </a:extLst>
            </p:cNvPr>
            <p:cNvSpPr txBox="1"/>
            <p:nvPr/>
          </p:nvSpPr>
          <p:spPr>
            <a:xfrm>
              <a:off x="692688" y="3333750"/>
              <a:ext cx="2295525" cy="1451679"/>
            </a:xfrm>
            <a:prstGeom prst="rect">
              <a:avLst/>
            </a:prstGeom>
            <a:noFill/>
          </p:spPr>
          <p:txBody>
            <a:bodyPr wrap="square" lIns="91440" tIns="45720" rIns="91440" bIns="45720" rtlCol="0">
              <a:spAutoFit/>
            </a:bodyPr>
            <a:lstStyle/>
            <a:p>
              <a:pPr marL="228600" indent="-228600" defTabSz="914400">
                <a:spcBef>
                  <a:spcPts val="960"/>
                </a:spcBef>
                <a:buFont typeface="Arial" panose="020B0604020202020204" pitchFamily="34" charset="0"/>
                <a:buChar char="•"/>
                <a:defRPr/>
              </a:pPr>
              <a:r>
                <a:rPr lang="en-US" sz="1600" b="1">
                  <a:solidFill>
                    <a:srgbClr val="000000"/>
                  </a:solidFill>
                </a:rPr>
                <a:t>For exact, plain text matches</a:t>
              </a:r>
            </a:p>
            <a:p>
              <a:pPr marL="228600" indent="-228600" defTabSz="914400">
                <a:spcBef>
                  <a:spcPts val="960"/>
                </a:spcBef>
                <a:buFont typeface="Arial" panose="020B0604020202020204" pitchFamily="34" charset="0"/>
                <a:buChar char="•"/>
                <a:defRPr/>
              </a:pPr>
              <a:r>
                <a:rPr lang="en-US" sz="1600">
                  <a:solidFill>
                    <a:srgbClr val="000000"/>
                  </a:solidFill>
                </a:rPr>
                <a:t>“Vocabulary gap” in Q&amp;A systems like Copilot</a:t>
              </a:r>
            </a:p>
          </p:txBody>
        </p:sp>
      </p:grpSp>
      <p:grpSp>
        <p:nvGrpSpPr>
          <p:cNvPr id="13" name="Group 12" descr="Vector Search&#10;Vector representation of your data">
            <a:extLst>
              <a:ext uri="{FF2B5EF4-FFF2-40B4-BE49-F238E27FC236}">
                <a16:creationId xmlns:a16="http://schemas.microsoft.com/office/drawing/2014/main" id="{D1205AC7-1BE1-E415-4B72-B04C65EB5355}"/>
              </a:ext>
            </a:extLst>
          </p:cNvPr>
          <p:cNvGrpSpPr/>
          <p:nvPr/>
        </p:nvGrpSpPr>
        <p:grpSpPr>
          <a:xfrm>
            <a:off x="3362253" y="1459172"/>
            <a:ext cx="2546185" cy="4492048"/>
            <a:chOff x="6229138" y="1459172"/>
            <a:chExt cx="2546185" cy="4492048"/>
          </a:xfrm>
        </p:grpSpPr>
        <p:sp>
          <p:nvSpPr>
            <p:cNvPr id="14" name="Freeform: Shape 13">
              <a:extLst>
                <a:ext uri="{FF2B5EF4-FFF2-40B4-BE49-F238E27FC236}">
                  <a16:creationId xmlns:a16="http://schemas.microsoft.com/office/drawing/2014/main" id="{BC1B2E0E-5DD0-51FC-3CEE-B15FD6EC0422}"/>
                </a:ext>
                <a:ext uri="{C183D7F6-B498-43B3-948B-1728B52AA6E4}">
                  <adec:decorative xmlns:adec="http://schemas.microsoft.com/office/drawing/2017/decorative" val="1"/>
                </a:ext>
              </a:extLst>
            </p:cNvPr>
            <p:cNvSpPr/>
            <p:nvPr/>
          </p:nvSpPr>
          <p:spPr>
            <a:xfrm>
              <a:off x="6229138" y="1459172"/>
              <a:ext cx="2546185" cy="4492048"/>
            </a:xfrm>
            <a:custGeom>
              <a:avLst/>
              <a:gdLst>
                <a:gd name="connsiteX0" fmla="*/ 1273092 w 2546185"/>
                <a:gd name="connsiteY0" fmla="*/ 0 h 4492048"/>
                <a:gd name="connsiteX1" fmla="*/ 1821210 w 2546185"/>
                <a:gd name="connsiteY1" fmla="*/ 548640 h 4492048"/>
                <a:gd name="connsiteX2" fmla="*/ 1820053 w 2546185"/>
                <a:gd name="connsiteY2" fmla="*/ 560128 h 4492048"/>
                <a:gd name="connsiteX3" fmla="*/ 2457043 w 2546185"/>
                <a:gd name="connsiteY3" fmla="*/ 560128 h 4492048"/>
                <a:gd name="connsiteX4" fmla="*/ 2546185 w 2546185"/>
                <a:gd name="connsiteY4" fmla="*/ 649270 h 4492048"/>
                <a:gd name="connsiteX5" fmla="*/ 2546185 w 2546185"/>
                <a:gd name="connsiteY5" fmla="*/ 4402906 h 4492048"/>
                <a:gd name="connsiteX6" fmla="*/ 2457043 w 2546185"/>
                <a:gd name="connsiteY6" fmla="*/ 4492048 h 4492048"/>
                <a:gd name="connsiteX7" fmla="*/ 89142 w 2546185"/>
                <a:gd name="connsiteY7" fmla="*/ 4492048 h 4492048"/>
                <a:gd name="connsiteX8" fmla="*/ 0 w 2546185"/>
                <a:gd name="connsiteY8" fmla="*/ 4402906 h 4492048"/>
                <a:gd name="connsiteX9" fmla="*/ 0 w 2546185"/>
                <a:gd name="connsiteY9" fmla="*/ 649270 h 4492048"/>
                <a:gd name="connsiteX10" fmla="*/ 89142 w 2546185"/>
                <a:gd name="connsiteY10" fmla="*/ 560128 h 4492048"/>
                <a:gd name="connsiteX11" fmla="*/ 726131 w 2546185"/>
                <a:gd name="connsiteY11" fmla="*/ 560128 h 4492048"/>
                <a:gd name="connsiteX12" fmla="*/ 724974 w 2546185"/>
                <a:gd name="connsiteY12" fmla="*/ 548640 h 4492048"/>
                <a:gd name="connsiteX13" fmla="*/ 1273092 w 2546185"/>
                <a:gd name="connsiteY13" fmla="*/ 0 h 44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85" h="4492048">
                  <a:moveTo>
                    <a:pt x="1273092" y="0"/>
                  </a:moveTo>
                  <a:cubicBezTo>
                    <a:pt x="1575809" y="0"/>
                    <a:pt x="1821210" y="245634"/>
                    <a:pt x="1821210" y="548640"/>
                  </a:cubicBezTo>
                  <a:lnTo>
                    <a:pt x="1820053" y="560128"/>
                  </a:lnTo>
                  <a:lnTo>
                    <a:pt x="2457043" y="560128"/>
                  </a:lnTo>
                  <a:cubicBezTo>
                    <a:pt x="2506275" y="560128"/>
                    <a:pt x="2546185" y="600038"/>
                    <a:pt x="2546185" y="649270"/>
                  </a:cubicBezTo>
                  <a:lnTo>
                    <a:pt x="2546185" y="4402906"/>
                  </a:lnTo>
                  <a:cubicBezTo>
                    <a:pt x="2546185" y="4452138"/>
                    <a:pt x="2506275" y="4492048"/>
                    <a:pt x="2457043" y="4492048"/>
                  </a:cubicBezTo>
                  <a:lnTo>
                    <a:pt x="89142" y="4492048"/>
                  </a:lnTo>
                  <a:cubicBezTo>
                    <a:pt x="39910" y="4492048"/>
                    <a:pt x="0" y="4452138"/>
                    <a:pt x="0" y="4402906"/>
                  </a:cubicBezTo>
                  <a:lnTo>
                    <a:pt x="0" y="649270"/>
                  </a:lnTo>
                  <a:cubicBezTo>
                    <a:pt x="0" y="600038"/>
                    <a:pt x="39910" y="560128"/>
                    <a:pt x="89142" y="560128"/>
                  </a:cubicBezTo>
                  <a:lnTo>
                    <a:pt x="726131" y="560128"/>
                  </a:lnTo>
                  <a:lnTo>
                    <a:pt x="724974" y="548640"/>
                  </a:lnTo>
                  <a:cubicBezTo>
                    <a:pt x="724974" y="245634"/>
                    <a:pt x="970375" y="0"/>
                    <a:pt x="1273092" y="0"/>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endParaRPr lang="en-US" sz="2000">
                <a:solidFill>
                  <a:schemeClr val="tx1"/>
                </a:solidFill>
                <a:latin typeface="+mj-lt"/>
                <a:cs typeface="Segoe UI" panose="020B0502040204020203" pitchFamily="34" charset="0"/>
              </a:endParaRPr>
            </a:p>
          </p:txBody>
        </p:sp>
        <p:sp>
          <p:nvSpPr>
            <p:cNvPr id="16" name="Freeform: Shape 15">
              <a:extLst>
                <a:ext uri="{FF2B5EF4-FFF2-40B4-BE49-F238E27FC236}">
                  <a16:creationId xmlns:a16="http://schemas.microsoft.com/office/drawing/2014/main" id="{152AC98E-AA57-3B2B-DF03-A4E6130F32F8}"/>
                </a:ext>
              </a:extLst>
            </p:cNvPr>
            <p:cNvSpPr/>
            <p:nvPr/>
          </p:nvSpPr>
          <p:spPr bwMode="auto">
            <a:xfrm>
              <a:off x="6354468" y="2148660"/>
              <a:ext cx="2295525" cy="1023165"/>
            </a:xfrm>
            <a:custGeom>
              <a:avLst/>
              <a:gdLst>
                <a:gd name="connsiteX0" fmla="*/ 37663 w 2295525"/>
                <a:gd name="connsiteY0" fmla="*/ 0 h 1023165"/>
                <a:gd name="connsiteX1" fmla="*/ 620170 w 2295525"/>
                <a:gd name="connsiteY1" fmla="*/ 0 h 1023165"/>
                <a:gd name="connsiteX2" fmla="*/ 642718 w 2295525"/>
                <a:gd name="connsiteY2" fmla="*/ 72708 h 1023165"/>
                <a:gd name="connsiteX3" fmla="*/ 1147762 w 2295525"/>
                <a:gd name="connsiteY3" fmla="*/ 407792 h 1023165"/>
                <a:gd name="connsiteX4" fmla="*/ 1652806 w 2295525"/>
                <a:gd name="connsiteY4" fmla="*/ 72708 h 1023165"/>
                <a:gd name="connsiteX5" fmla="*/ 1675354 w 2295525"/>
                <a:gd name="connsiteY5" fmla="*/ 0 h 1023165"/>
                <a:gd name="connsiteX6" fmla="*/ 2257862 w 2295525"/>
                <a:gd name="connsiteY6" fmla="*/ 0 h 1023165"/>
                <a:gd name="connsiteX7" fmla="*/ 2295525 w 2295525"/>
                <a:gd name="connsiteY7" fmla="*/ 37663 h 1023165"/>
                <a:gd name="connsiteX8" fmla="*/ 2295525 w 2295525"/>
                <a:gd name="connsiteY8" fmla="*/ 985502 h 1023165"/>
                <a:gd name="connsiteX9" fmla="*/ 2257862 w 2295525"/>
                <a:gd name="connsiteY9" fmla="*/ 1023165 h 1023165"/>
                <a:gd name="connsiteX10" fmla="*/ 37663 w 2295525"/>
                <a:gd name="connsiteY10" fmla="*/ 1023165 h 1023165"/>
                <a:gd name="connsiteX11" fmla="*/ 0 w 2295525"/>
                <a:gd name="connsiteY11" fmla="*/ 985502 h 1023165"/>
                <a:gd name="connsiteX12" fmla="*/ 0 w 2295525"/>
                <a:gd name="connsiteY12" fmla="*/ 37663 h 1023165"/>
                <a:gd name="connsiteX13" fmla="*/ 37663 w 2295525"/>
                <a:gd name="connsiteY13" fmla="*/ 0 h 10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5" h="1023165">
                  <a:moveTo>
                    <a:pt x="37663" y="0"/>
                  </a:moveTo>
                  <a:lnTo>
                    <a:pt x="620170" y="0"/>
                  </a:lnTo>
                  <a:lnTo>
                    <a:pt x="642718" y="72708"/>
                  </a:lnTo>
                  <a:cubicBezTo>
                    <a:pt x="725927" y="269623"/>
                    <a:pt x="920724" y="407792"/>
                    <a:pt x="1147762" y="407792"/>
                  </a:cubicBezTo>
                  <a:cubicBezTo>
                    <a:pt x="1374800" y="407792"/>
                    <a:pt x="1569597" y="269623"/>
                    <a:pt x="1652806" y="72708"/>
                  </a:cubicBezTo>
                  <a:lnTo>
                    <a:pt x="1675354" y="0"/>
                  </a:lnTo>
                  <a:lnTo>
                    <a:pt x="2257862" y="0"/>
                  </a:lnTo>
                  <a:cubicBezTo>
                    <a:pt x="2278663" y="0"/>
                    <a:pt x="2295525" y="16862"/>
                    <a:pt x="2295525" y="37663"/>
                  </a:cubicBezTo>
                  <a:lnTo>
                    <a:pt x="2295525" y="985502"/>
                  </a:lnTo>
                  <a:cubicBezTo>
                    <a:pt x="2295525" y="1006303"/>
                    <a:pt x="2278663" y="1023165"/>
                    <a:pt x="2257862" y="1023165"/>
                  </a:cubicBezTo>
                  <a:lnTo>
                    <a:pt x="37663" y="1023165"/>
                  </a:lnTo>
                  <a:cubicBezTo>
                    <a:pt x="16862" y="1023165"/>
                    <a:pt x="0" y="1006303"/>
                    <a:pt x="0" y="985502"/>
                  </a:cubicBezTo>
                  <a:lnTo>
                    <a:pt x="0" y="37663"/>
                  </a:lnTo>
                  <a:cubicBezTo>
                    <a:pt x="0" y="16862"/>
                    <a:pt x="16862" y="0"/>
                    <a:pt x="37663" y="0"/>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innerShdw blurRad="63500" dist="127000" dir="13500000">
                <a:srgbClr val="454142">
                  <a:alpha val="20000"/>
                </a:srgb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11480" rIns="9144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mj-lt"/>
                  <a:cs typeface="Segoe UI" pitchFamily="34" charset="0"/>
                </a:rPr>
                <a:t>Vector search</a:t>
              </a:r>
            </a:p>
          </p:txBody>
        </p:sp>
        <p:sp>
          <p:nvSpPr>
            <p:cNvPr id="17" name="TextBox 16">
              <a:extLst>
                <a:ext uri="{FF2B5EF4-FFF2-40B4-BE49-F238E27FC236}">
                  <a16:creationId xmlns:a16="http://schemas.microsoft.com/office/drawing/2014/main" id="{223CB884-993B-FD7A-38C9-9A3AF925A6B9}"/>
                </a:ext>
              </a:extLst>
            </p:cNvPr>
            <p:cNvSpPr txBox="1"/>
            <p:nvPr/>
          </p:nvSpPr>
          <p:spPr>
            <a:xfrm>
              <a:off x="6354467" y="3333750"/>
              <a:ext cx="2295525" cy="1944122"/>
            </a:xfrm>
            <a:prstGeom prst="rect">
              <a:avLst/>
            </a:prstGeom>
            <a:noFill/>
          </p:spPr>
          <p:txBody>
            <a:bodyPr wrap="square" lIns="91440" tIns="45720" rIns="91440" bIns="45720" rtlCol="0">
              <a:spAutoFit/>
            </a:bodyPr>
            <a:lstStyle/>
            <a:p>
              <a:pPr marL="228600" indent="-228600" defTabSz="914400">
                <a:spcBef>
                  <a:spcPts val="960"/>
                </a:spcBef>
                <a:buFont typeface="Arial" panose="020B0604020202020204" pitchFamily="34" charset="0"/>
                <a:buChar char="•"/>
                <a:defRPr/>
              </a:pPr>
              <a:r>
                <a:rPr lang="en-US" sz="1600" b="1" spc="-20">
                  <a:solidFill>
                    <a:srgbClr val="000000"/>
                  </a:solidFill>
                </a:rPr>
                <a:t>For conceptual similarity, or underlying meaning</a:t>
              </a:r>
              <a:endParaRPr lang="en-US" sz="1600" b="1">
                <a:solidFill>
                  <a:srgbClr val="000000"/>
                </a:solidFill>
              </a:endParaRPr>
            </a:p>
            <a:p>
              <a:pPr marL="228600" indent="-228600" defTabSz="914400">
                <a:spcBef>
                  <a:spcPts val="960"/>
                </a:spcBef>
                <a:buFont typeface="Arial" panose="020B0604020202020204" pitchFamily="34" charset="0"/>
                <a:buChar char="•"/>
                <a:defRPr/>
              </a:pPr>
              <a:r>
                <a:rPr lang="en-US" sz="1600">
                  <a:solidFill>
                    <a:srgbClr val="000000"/>
                  </a:solidFill>
                </a:rPr>
                <a:t>Weak performance on exact matches (like a product ID or code)</a:t>
              </a:r>
            </a:p>
          </p:txBody>
        </p:sp>
      </p:grpSp>
      <p:grpSp>
        <p:nvGrpSpPr>
          <p:cNvPr id="19" name="Group 18" descr="Hybrid Search&#10;Better results for broader set of queries">
            <a:extLst>
              <a:ext uri="{FF2B5EF4-FFF2-40B4-BE49-F238E27FC236}">
                <a16:creationId xmlns:a16="http://schemas.microsoft.com/office/drawing/2014/main" id="{693FDD2F-8659-6C51-39BB-417292EBF00E}"/>
              </a:ext>
            </a:extLst>
          </p:cNvPr>
          <p:cNvGrpSpPr/>
          <p:nvPr/>
        </p:nvGrpSpPr>
        <p:grpSpPr>
          <a:xfrm>
            <a:off x="6157148" y="1459172"/>
            <a:ext cx="2546185" cy="4492048"/>
            <a:chOff x="9060028" y="1459172"/>
            <a:chExt cx="2546185" cy="4492048"/>
          </a:xfrm>
        </p:grpSpPr>
        <p:sp>
          <p:nvSpPr>
            <p:cNvPr id="20" name="Freeform: Shape 19">
              <a:extLst>
                <a:ext uri="{FF2B5EF4-FFF2-40B4-BE49-F238E27FC236}">
                  <a16:creationId xmlns:a16="http://schemas.microsoft.com/office/drawing/2014/main" id="{275CADCE-C2A2-932F-5DD1-AC10BF4C31F1}"/>
                </a:ext>
                <a:ext uri="{C183D7F6-B498-43B3-948B-1728B52AA6E4}">
                  <adec:decorative xmlns:adec="http://schemas.microsoft.com/office/drawing/2017/decorative" val="1"/>
                </a:ext>
              </a:extLst>
            </p:cNvPr>
            <p:cNvSpPr/>
            <p:nvPr/>
          </p:nvSpPr>
          <p:spPr>
            <a:xfrm>
              <a:off x="9060028" y="1459172"/>
              <a:ext cx="2546185" cy="4492048"/>
            </a:xfrm>
            <a:custGeom>
              <a:avLst/>
              <a:gdLst>
                <a:gd name="connsiteX0" fmla="*/ 1273092 w 2546185"/>
                <a:gd name="connsiteY0" fmla="*/ 0 h 4492048"/>
                <a:gd name="connsiteX1" fmla="*/ 1821210 w 2546185"/>
                <a:gd name="connsiteY1" fmla="*/ 548640 h 4492048"/>
                <a:gd name="connsiteX2" fmla="*/ 1820053 w 2546185"/>
                <a:gd name="connsiteY2" fmla="*/ 560128 h 4492048"/>
                <a:gd name="connsiteX3" fmla="*/ 2457043 w 2546185"/>
                <a:gd name="connsiteY3" fmla="*/ 560128 h 4492048"/>
                <a:gd name="connsiteX4" fmla="*/ 2546185 w 2546185"/>
                <a:gd name="connsiteY4" fmla="*/ 649270 h 4492048"/>
                <a:gd name="connsiteX5" fmla="*/ 2546185 w 2546185"/>
                <a:gd name="connsiteY5" fmla="*/ 4402906 h 4492048"/>
                <a:gd name="connsiteX6" fmla="*/ 2457043 w 2546185"/>
                <a:gd name="connsiteY6" fmla="*/ 4492048 h 4492048"/>
                <a:gd name="connsiteX7" fmla="*/ 89142 w 2546185"/>
                <a:gd name="connsiteY7" fmla="*/ 4492048 h 4492048"/>
                <a:gd name="connsiteX8" fmla="*/ 0 w 2546185"/>
                <a:gd name="connsiteY8" fmla="*/ 4402906 h 4492048"/>
                <a:gd name="connsiteX9" fmla="*/ 0 w 2546185"/>
                <a:gd name="connsiteY9" fmla="*/ 649270 h 4492048"/>
                <a:gd name="connsiteX10" fmla="*/ 89142 w 2546185"/>
                <a:gd name="connsiteY10" fmla="*/ 560128 h 4492048"/>
                <a:gd name="connsiteX11" fmla="*/ 726131 w 2546185"/>
                <a:gd name="connsiteY11" fmla="*/ 560128 h 4492048"/>
                <a:gd name="connsiteX12" fmla="*/ 724974 w 2546185"/>
                <a:gd name="connsiteY12" fmla="*/ 548640 h 4492048"/>
                <a:gd name="connsiteX13" fmla="*/ 1273092 w 2546185"/>
                <a:gd name="connsiteY13" fmla="*/ 0 h 44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85" h="4492048">
                  <a:moveTo>
                    <a:pt x="1273092" y="0"/>
                  </a:moveTo>
                  <a:cubicBezTo>
                    <a:pt x="1575809" y="0"/>
                    <a:pt x="1821210" y="245634"/>
                    <a:pt x="1821210" y="548640"/>
                  </a:cubicBezTo>
                  <a:lnTo>
                    <a:pt x="1820053" y="560128"/>
                  </a:lnTo>
                  <a:lnTo>
                    <a:pt x="2457043" y="560128"/>
                  </a:lnTo>
                  <a:cubicBezTo>
                    <a:pt x="2506275" y="560128"/>
                    <a:pt x="2546185" y="600038"/>
                    <a:pt x="2546185" y="649270"/>
                  </a:cubicBezTo>
                  <a:lnTo>
                    <a:pt x="2546185" y="4402906"/>
                  </a:lnTo>
                  <a:cubicBezTo>
                    <a:pt x="2546185" y="4452138"/>
                    <a:pt x="2506275" y="4492048"/>
                    <a:pt x="2457043" y="4492048"/>
                  </a:cubicBezTo>
                  <a:lnTo>
                    <a:pt x="89142" y="4492048"/>
                  </a:lnTo>
                  <a:cubicBezTo>
                    <a:pt x="39910" y="4492048"/>
                    <a:pt x="0" y="4452138"/>
                    <a:pt x="0" y="4402906"/>
                  </a:cubicBezTo>
                  <a:lnTo>
                    <a:pt x="0" y="649270"/>
                  </a:lnTo>
                  <a:cubicBezTo>
                    <a:pt x="0" y="600038"/>
                    <a:pt x="39910" y="560128"/>
                    <a:pt x="89142" y="560128"/>
                  </a:cubicBezTo>
                  <a:lnTo>
                    <a:pt x="726131" y="560128"/>
                  </a:lnTo>
                  <a:lnTo>
                    <a:pt x="724974" y="548640"/>
                  </a:lnTo>
                  <a:cubicBezTo>
                    <a:pt x="724974" y="245634"/>
                    <a:pt x="970375" y="0"/>
                    <a:pt x="1273092" y="0"/>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endParaRPr lang="en-US" sz="2000">
                <a:solidFill>
                  <a:schemeClr val="tx1"/>
                </a:solidFill>
                <a:latin typeface="+mj-lt"/>
                <a:cs typeface="Segoe UI" panose="020B0502040204020203" pitchFamily="34" charset="0"/>
              </a:endParaRPr>
            </a:p>
          </p:txBody>
        </p:sp>
        <p:sp>
          <p:nvSpPr>
            <p:cNvPr id="21" name="Freeform: Shape 20">
              <a:extLst>
                <a:ext uri="{FF2B5EF4-FFF2-40B4-BE49-F238E27FC236}">
                  <a16:creationId xmlns:a16="http://schemas.microsoft.com/office/drawing/2014/main" id="{5428C05B-ED35-E077-836B-414815404EED}"/>
                </a:ext>
              </a:extLst>
            </p:cNvPr>
            <p:cNvSpPr/>
            <p:nvPr/>
          </p:nvSpPr>
          <p:spPr bwMode="auto">
            <a:xfrm>
              <a:off x="9185358" y="2148660"/>
              <a:ext cx="2295525" cy="1023165"/>
            </a:xfrm>
            <a:custGeom>
              <a:avLst/>
              <a:gdLst>
                <a:gd name="connsiteX0" fmla="*/ 37663 w 2295525"/>
                <a:gd name="connsiteY0" fmla="*/ 0 h 1023165"/>
                <a:gd name="connsiteX1" fmla="*/ 620170 w 2295525"/>
                <a:gd name="connsiteY1" fmla="*/ 0 h 1023165"/>
                <a:gd name="connsiteX2" fmla="*/ 642718 w 2295525"/>
                <a:gd name="connsiteY2" fmla="*/ 72708 h 1023165"/>
                <a:gd name="connsiteX3" fmla="*/ 1147762 w 2295525"/>
                <a:gd name="connsiteY3" fmla="*/ 407792 h 1023165"/>
                <a:gd name="connsiteX4" fmla="*/ 1652806 w 2295525"/>
                <a:gd name="connsiteY4" fmla="*/ 72708 h 1023165"/>
                <a:gd name="connsiteX5" fmla="*/ 1675354 w 2295525"/>
                <a:gd name="connsiteY5" fmla="*/ 0 h 1023165"/>
                <a:gd name="connsiteX6" fmla="*/ 2257862 w 2295525"/>
                <a:gd name="connsiteY6" fmla="*/ 0 h 1023165"/>
                <a:gd name="connsiteX7" fmla="*/ 2295525 w 2295525"/>
                <a:gd name="connsiteY7" fmla="*/ 37663 h 1023165"/>
                <a:gd name="connsiteX8" fmla="*/ 2295525 w 2295525"/>
                <a:gd name="connsiteY8" fmla="*/ 985502 h 1023165"/>
                <a:gd name="connsiteX9" fmla="*/ 2257862 w 2295525"/>
                <a:gd name="connsiteY9" fmla="*/ 1023165 h 1023165"/>
                <a:gd name="connsiteX10" fmla="*/ 37663 w 2295525"/>
                <a:gd name="connsiteY10" fmla="*/ 1023165 h 1023165"/>
                <a:gd name="connsiteX11" fmla="*/ 0 w 2295525"/>
                <a:gd name="connsiteY11" fmla="*/ 985502 h 1023165"/>
                <a:gd name="connsiteX12" fmla="*/ 0 w 2295525"/>
                <a:gd name="connsiteY12" fmla="*/ 37663 h 1023165"/>
                <a:gd name="connsiteX13" fmla="*/ 37663 w 2295525"/>
                <a:gd name="connsiteY13" fmla="*/ 0 h 10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5" h="1023165">
                  <a:moveTo>
                    <a:pt x="37663" y="0"/>
                  </a:moveTo>
                  <a:lnTo>
                    <a:pt x="620170" y="0"/>
                  </a:lnTo>
                  <a:lnTo>
                    <a:pt x="642718" y="72708"/>
                  </a:lnTo>
                  <a:cubicBezTo>
                    <a:pt x="725927" y="269623"/>
                    <a:pt x="920724" y="407792"/>
                    <a:pt x="1147762" y="407792"/>
                  </a:cubicBezTo>
                  <a:cubicBezTo>
                    <a:pt x="1374800" y="407792"/>
                    <a:pt x="1569597" y="269623"/>
                    <a:pt x="1652806" y="72708"/>
                  </a:cubicBezTo>
                  <a:lnTo>
                    <a:pt x="1675354" y="0"/>
                  </a:lnTo>
                  <a:lnTo>
                    <a:pt x="2257862" y="0"/>
                  </a:lnTo>
                  <a:cubicBezTo>
                    <a:pt x="2278663" y="0"/>
                    <a:pt x="2295525" y="16862"/>
                    <a:pt x="2295525" y="37663"/>
                  </a:cubicBezTo>
                  <a:lnTo>
                    <a:pt x="2295525" y="985502"/>
                  </a:lnTo>
                  <a:cubicBezTo>
                    <a:pt x="2295525" y="1006303"/>
                    <a:pt x="2278663" y="1023165"/>
                    <a:pt x="2257862" y="1023165"/>
                  </a:cubicBezTo>
                  <a:lnTo>
                    <a:pt x="37663" y="1023165"/>
                  </a:lnTo>
                  <a:cubicBezTo>
                    <a:pt x="16862" y="1023165"/>
                    <a:pt x="0" y="1006303"/>
                    <a:pt x="0" y="985502"/>
                  </a:cubicBezTo>
                  <a:lnTo>
                    <a:pt x="0" y="37663"/>
                  </a:lnTo>
                  <a:cubicBezTo>
                    <a:pt x="0" y="16862"/>
                    <a:pt x="16862" y="0"/>
                    <a:pt x="37663" y="0"/>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innerShdw blurRad="63500" dist="127000" dir="13500000">
                <a:srgbClr val="454142">
                  <a:alpha val="20000"/>
                </a:srgb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11480" rIns="9144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mj-lt"/>
                  <a:cs typeface="Segoe UI" pitchFamily="34" charset="0"/>
                </a:rPr>
                <a:t>Hybrid search</a:t>
              </a:r>
            </a:p>
          </p:txBody>
        </p:sp>
        <p:sp>
          <p:nvSpPr>
            <p:cNvPr id="22" name="TextBox 21">
              <a:extLst>
                <a:ext uri="{FF2B5EF4-FFF2-40B4-BE49-F238E27FC236}">
                  <a16:creationId xmlns:a16="http://schemas.microsoft.com/office/drawing/2014/main" id="{668AE967-A57E-CE96-33ED-CCE5945AD7AC}"/>
                </a:ext>
              </a:extLst>
            </p:cNvPr>
            <p:cNvSpPr txBox="1"/>
            <p:nvPr/>
          </p:nvSpPr>
          <p:spPr>
            <a:xfrm>
              <a:off x="9185358" y="3333750"/>
              <a:ext cx="2295525" cy="1944122"/>
            </a:xfrm>
            <a:prstGeom prst="rect">
              <a:avLst/>
            </a:prstGeom>
            <a:noFill/>
          </p:spPr>
          <p:txBody>
            <a:bodyPr wrap="square" lIns="91440" tIns="45720" rIns="91440" bIns="45720" rtlCol="0">
              <a:spAutoFit/>
            </a:bodyPr>
            <a:lstStyle/>
            <a:p>
              <a:pPr marL="228600" indent="-228600" defTabSz="914400">
                <a:spcBef>
                  <a:spcPts val="960"/>
                </a:spcBef>
                <a:buFont typeface="Arial" panose="020B0604020202020204" pitchFamily="34" charset="0"/>
                <a:buChar char="•"/>
                <a:defRPr/>
              </a:pPr>
              <a:r>
                <a:rPr lang="en-US" sz="1600" b="1">
                  <a:solidFill>
                    <a:srgbClr val="000000"/>
                  </a:solidFill>
                </a:rPr>
                <a:t>Best of both vectors and keywords</a:t>
              </a:r>
            </a:p>
            <a:p>
              <a:pPr marL="228600" indent="-228600" defTabSz="914400">
                <a:spcBef>
                  <a:spcPts val="960"/>
                </a:spcBef>
                <a:buFont typeface="Arial" panose="020B0604020202020204" pitchFamily="34" charset="0"/>
                <a:buChar char="•"/>
                <a:defRPr/>
              </a:pPr>
              <a:r>
                <a:rPr lang="en-US" sz="1600">
                  <a:solidFill>
                    <a:srgbClr val="000000"/>
                  </a:solidFill>
                </a:rPr>
                <a:t>Brings more accurate responses across various scenarios</a:t>
              </a:r>
            </a:p>
          </p:txBody>
        </p:sp>
      </p:grpSp>
      <p:grpSp>
        <p:nvGrpSpPr>
          <p:cNvPr id="5" name="Group 4" descr="search re-ranking: scores and ranks all retrieved documents by relevance. (reranking runs after performing search, can't retrieve info)">
            <a:extLst>
              <a:ext uri="{FF2B5EF4-FFF2-40B4-BE49-F238E27FC236}">
                <a16:creationId xmlns:a16="http://schemas.microsoft.com/office/drawing/2014/main" id="{9F071D5E-C789-98A2-F897-7A3E4791594A}"/>
              </a:ext>
              <a:ext uri="{C183D7F6-B498-43B3-948B-1728B52AA6E4}">
                <adec:decorative xmlns:adec="http://schemas.microsoft.com/office/drawing/2017/decorative" val="0"/>
              </a:ext>
            </a:extLst>
          </p:cNvPr>
          <p:cNvGrpSpPr/>
          <p:nvPr/>
        </p:nvGrpSpPr>
        <p:grpSpPr>
          <a:xfrm>
            <a:off x="8952044" y="1459172"/>
            <a:ext cx="2546185" cy="4492048"/>
            <a:chOff x="3398248" y="1459172"/>
            <a:chExt cx="2546185" cy="4492048"/>
          </a:xfrm>
        </p:grpSpPr>
        <p:grpSp>
          <p:nvGrpSpPr>
            <p:cNvPr id="9" name="Group 8" descr="Search Re-ranking&#10;Relevancy is based on the semantics of the user's query and detects domain-specific patterns">
              <a:extLst>
                <a:ext uri="{FF2B5EF4-FFF2-40B4-BE49-F238E27FC236}">
                  <a16:creationId xmlns:a16="http://schemas.microsoft.com/office/drawing/2014/main" id="{946A218B-D44B-A99F-248F-72515F7BA3CB}"/>
                </a:ext>
              </a:extLst>
            </p:cNvPr>
            <p:cNvGrpSpPr/>
            <p:nvPr/>
          </p:nvGrpSpPr>
          <p:grpSpPr>
            <a:xfrm>
              <a:off x="3398248" y="1459172"/>
              <a:ext cx="2546185" cy="4492048"/>
              <a:chOff x="3398248" y="1459172"/>
              <a:chExt cx="2546185" cy="4492048"/>
            </a:xfrm>
          </p:grpSpPr>
          <p:sp>
            <p:nvSpPr>
              <p:cNvPr id="10" name="Freeform: Shape 9">
                <a:extLst>
                  <a:ext uri="{FF2B5EF4-FFF2-40B4-BE49-F238E27FC236}">
                    <a16:creationId xmlns:a16="http://schemas.microsoft.com/office/drawing/2014/main" id="{02EF9D78-DEA9-B84A-3901-36E7F7F35368}"/>
                  </a:ext>
                  <a:ext uri="{C183D7F6-B498-43B3-948B-1728B52AA6E4}">
                    <adec:decorative xmlns:adec="http://schemas.microsoft.com/office/drawing/2017/decorative" val="1"/>
                  </a:ext>
                </a:extLst>
              </p:cNvPr>
              <p:cNvSpPr/>
              <p:nvPr/>
            </p:nvSpPr>
            <p:spPr>
              <a:xfrm>
                <a:off x="3398248" y="1459172"/>
                <a:ext cx="2546185" cy="4492048"/>
              </a:xfrm>
              <a:custGeom>
                <a:avLst/>
                <a:gdLst>
                  <a:gd name="connsiteX0" fmla="*/ 1273092 w 2546185"/>
                  <a:gd name="connsiteY0" fmla="*/ 0 h 4492048"/>
                  <a:gd name="connsiteX1" fmla="*/ 1821210 w 2546185"/>
                  <a:gd name="connsiteY1" fmla="*/ 548640 h 4492048"/>
                  <a:gd name="connsiteX2" fmla="*/ 1820053 w 2546185"/>
                  <a:gd name="connsiteY2" fmla="*/ 560128 h 4492048"/>
                  <a:gd name="connsiteX3" fmla="*/ 2457043 w 2546185"/>
                  <a:gd name="connsiteY3" fmla="*/ 560128 h 4492048"/>
                  <a:gd name="connsiteX4" fmla="*/ 2546185 w 2546185"/>
                  <a:gd name="connsiteY4" fmla="*/ 649270 h 4492048"/>
                  <a:gd name="connsiteX5" fmla="*/ 2546185 w 2546185"/>
                  <a:gd name="connsiteY5" fmla="*/ 4402906 h 4492048"/>
                  <a:gd name="connsiteX6" fmla="*/ 2457043 w 2546185"/>
                  <a:gd name="connsiteY6" fmla="*/ 4492048 h 4492048"/>
                  <a:gd name="connsiteX7" fmla="*/ 89142 w 2546185"/>
                  <a:gd name="connsiteY7" fmla="*/ 4492048 h 4492048"/>
                  <a:gd name="connsiteX8" fmla="*/ 0 w 2546185"/>
                  <a:gd name="connsiteY8" fmla="*/ 4402906 h 4492048"/>
                  <a:gd name="connsiteX9" fmla="*/ 0 w 2546185"/>
                  <a:gd name="connsiteY9" fmla="*/ 649270 h 4492048"/>
                  <a:gd name="connsiteX10" fmla="*/ 89142 w 2546185"/>
                  <a:gd name="connsiteY10" fmla="*/ 560128 h 4492048"/>
                  <a:gd name="connsiteX11" fmla="*/ 726131 w 2546185"/>
                  <a:gd name="connsiteY11" fmla="*/ 560128 h 4492048"/>
                  <a:gd name="connsiteX12" fmla="*/ 724974 w 2546185"/>
                  <a:gd name="connsiteY12" fmla="*/ 548640 h 4492048"/>
                  <a:gd name="connsiteX13" fmla="*/ 1273092 w 2546185"/>
                  <a:gd name="connsiteY13" fmla="*/ 0 h 44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85" h="4492048">
                    <a:moveTo>
                      <a:pt x="1273092" y="0"/>
                    </a:moveTo>
                    <a:cubicBezTo>
                      <a:pt x="1575809" y="0"/>
                      <a:pt x="1821210" y="245634"/>
                      <a:pt x="1821210" y="548640"/>
                    </a:cubicBezTo>
                    <a:lnTo>
                      <a:pt x="1820053" y="560128"/>
                    </a:lnTo>
                    <a:lnTo>
                      <a:pt x="2457043" y="560128"/>
                    </a:lnTo>
                    <a:cubicBezTo>
                      <a:pt x="2506275" y="560128"/>
                      <a:pt x="2546185" y="600038"/>
                      <a:pt x="2546185" y="649270"/>
                    </a:cubicBezTo>
                    <a:lnTo>
                      <a:pt x="2546185" y="4402906"/>
                    </a:lnTo>
                    <a:cubicBezTo>
                      <a:pt x="2546185" y="4452138"/>
                      <a:pt x="2506275" y="4492048"/>
                      <a:pt x="2457043" y="4492048"/>
                    </a:cubicBezTo>
                    <a:lnTo>
                      <a:pt x="89142" y="4492048"/>
                    </a:lnTo>
                    <a:cubicBezTo>
                      <a:pt x="39910" y="4492048"/>
                      <a:pt x="0" y="4452138"/>
                      <a:pt x="0" y="4402906"/>
                    </a:cubicBezTo>
                    <a:lnTo>
                      <a:pt x="0" y="649270"/>
                    </a:lnTo>
                    <a:cubicBezTo>
                      <a:pt x="0" y="600038"/>
                      <a:pt x="39910" y="560128"/>
                      <a:pt x="89142" y="560128"/>
                    </a:cubicBezTo>
                    <a:lnTo>
                      <a:pt x="726131" y="560128"/>
                    </a:lnTo>
                    <a:lnTo>
                      <a:pt x="724974" y="548640"/>
                    </a:lnTo>
                    <a:cubicBezTo>
                      <a:pt x="724974" y="245634"/>
                      <a:pt x="970375" y="0"/>
                      <a:pt x="1273092" y="0"/>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endParaRPr lang="en-US" sz="2000">
                  <a:solidFill>
                    <a:schemeClr val="tx1"/>
                  </a:solidFill>
                  <a:latin typeface="+mj-lt"/>
                  <a:cs typeface="Segoe UI" panose="020B0502040204020203" pitchFamily="34" charset="0"/>
                </a:endParaRPr>
              </a:p>
            </p:txBody>
          </p:sp>
          <p:sp>
            <p:nvSpPr>
              <p:cNvPr id="11" name="Freeform: Shape 10">
                <a:extLst>
                  <a:ext uri="{FF2B5EF4-FFF2-40B4-BE49-F238E27FC236}">
                    <a16:creationId xmlns:a16="http://schemas.microsoft.com/office/drawing/2014/main" id="{6365281F-9682-2859-6075-F84536D561D4}"/>
                  </a:ext>
                </a:extLst>
              </p:cNvPr>
              <p:cNvSpPr/>
              <p:nvPr/>
            </p:nvSpPr>
            <p:spPr bwMode="auto">
              <a:xfrm>
                <a:off x="3523578" y="2148660"/>
                <a:ext cx="2295525" cy="1023165"/>
              </a:xfrm>
              <a:custGeom>
                <a:avLst/>
                <a:gdLst>
                  <a:gd name="connsiteX0" fmla="*/ 37663 w 2295525"/>
                  <a:gd name="connsiteY0" fmla="*/ 0 h 1023165"/>
                  <a:gd name="connsiteX1" fmla="*/ 620170 w 2295525"/>
                  <a:gd name="connsiteY1" fmla="*/ 0 h 1023165"/>
                  <a:gd name="connsiteX2" fmla="*/ 642718 w 2295525"/>
                  <a:gd name="connsiteY2" fmla="*/ 72708 h 1023165"/>
                  <a:gd name="connsiteX3" fmla="*/ 1147762 w 2295525"/>
                  <a:gd name="connsiteY3" fmla="*/ 407792 h 1023165"/>
                  <a:gd name="connsiteX4" fmla="*/ 1652806 w 2295525"/>
                  <a:gd name="connsiteY4" fmla="*/ 72708 h 1023165"/>
                  <a:gd name="connsiteX5" fmla="*/ 1675354 w 2295525"/>
                  <a:gd name="connsiteY5" fmla="*/ 0 h 1023165"/>
                  <a:gd name="connsiteX6" fmla="*/ 2257862 w 2295525"/>
                  <a:gd name="connsiteY6" fmla="*/ 0 h 1023165"/>
                  <a:gd name="connsiteX7" fmla="*/ 2295525 w 2295525"/>
                  <a:gd name="connsiteY7" fmla="*/ 37663 h 1023165"/>
                  <a:gd name="connsiteX8" fmla="*/ 2295525 w 2295525"/>
                  <a:gd name="connsiteY8" fmla="*/ 985502 h 1023165"/>
                  <a:gd name="connsiteX9" fmla="*/ 2257862 w 2295525"/>
                  <a:gd name="connsiteY9" fmla="*/ 1023165 h 1023165"/>
                  <a:gd name="connsiteX10" fmla="*/ 37663 w 2295525"/>
                  <a:gd name="connsiteY10" fmla="*/ 1023165 h 1023165"/>
                  <a:gd name="connsiteX11" fmla="*/ 0 w 2295525"/>
                  <a:gd name="connsiteY11" fmla="*/ 985502 h 1023165"/>
                  <a:gd name="connsiteX12" fmla="*/ 0 w 2295525"/>
                  <a:gd name="connsiteY12" fmla="*/ 37663 h 1023165"/>
                  <a:gd name="connsiteX13" fmla="*/ 37663 w 2295525"/>
                  <a:gd name="connsiteY13" fmla="*/ 0 h 10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5" h="1023165">
                    <a:moveTo>
                      <a:pt x="37663" y="0"/>
                    </a:moveTo>
                    <a:lnTo>
                      <a:pt x="620170" y="0"/>
                    </a:lnTo>
                    <a:lnTo>
                      <a:pt x="642718" y="72708"/>
                    </a:lnTo>
                    <a:cubicBezTo>
                      <a:pt x="725927" y="269623"/>
                      <a:pt x="920724" y="407792"/>
                      <a:pt x="1147762" y="407792"/>
                    </a:cubicBezTo>
                    <a:cubicBezTo>
                      <a:pt x="1374800" y="407792"/>
                      <a:pt x="1569597" y="269623"/>
                      <a:pt x="1652806" y="72708"/>
                    </a:cubicBezTo>
                    <a:lnTo>
                      <a:pt x="1675354" y="0"/>
                    </a:lnTo>
                    <a:lnTo>
                      <a:pt x="2257862" y="0"/>
                    </a:lnTo>
                    <a:cubicBezTo>
                      <a:pt x="2278663" y="0"/>
                      <a:pt x="2295525" y="16862"/>
                      <a:pt x="2295525" y="37663"/>
                    </a:cubicBezTo>
                    <a:lnTo>
                      <a:pt x="2295525" y="985502"/>
                    </a:lnTo>
                    <a:cubicBezTo>
                      <a:pt x="2295525" y="1006303"/>
                      <a:pt x="2278663" y="1023165"/>
                      <a:pt x="2257862" y="1023165"/>
                    </a:cubicBezTo>
                    <a:lnTo>
                      <a:pt x="37663" y="1023165"/>
                    </a:lnTo>
                    <a:cubicBezTo>
                      <a:pt x="16862" y="1023165"/>
                      <a:pt x="0" y="1006303"/>
                      <a:pt x="0" y="985502"/>
                    </a:cubicBezTo>
                    <a:lnTo>
                      <a:pt x="0" y="37663"/>
                    </a:lnTo>
                    <a:cubicBezTo>
                      <a:pt x="0" y="16862"/>
                      <a:pt x="16862" y="0"/>
                      <a:pt x="37663" y="0"/>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innerShdw blurRad="63500" dist="127000" dir="13500000">
                  <a:srgbClr val="454142">
                    <a:alpha val="20000"/>
                  </a:srgb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11480" rIns="9144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mj-lt"/>
                    <a:cs typeface="Segoe UI" pitchFamily="34" charset="0"/>
                  </a:rPr>
                  <a:t>Search re-ranking</a:t>
                </a:r>
              </a:p>
            </p:txBody>
          </p:sp>
          <p:sp>
            <p:nvSpPr>
              <p:cNvPr id="12" name="TextBox 11">
                <a:extLst>
                  <a:ext uri="{FF2B5EF4-FFF2-40B4-BE49-F238E27FC236}">
                    <a16:creationId xmlns:a16="http://schemas.microsoft.com/office/drawing/2014/main" id="{3F6E4E04-1022-D567-F92D-E3FB93650E40}"/>
                  </a:ext>
                </a:extLst>
              </p:cNvPr>
              <p:cNvSpPr txBox="1"/>
              <p:nvPr/>
            </p:nvSpPr>
            <p:spPr>
              <a:xfrm>
                <a:off x="3523578" y="3333750"/>
                <a:ext cx="2295525" cy="2190343"/>
              </a:xfrm>
              <a:prstGeom prst="rect">
                <a:avLst/>
              </a:prstGeom>
              <a:noFill/>
            </p:spPr>
            <p:txBody>
              <a:bodyPr wrap="square" lIns="91440" tIns="45720" rIns="91440" bIns="45720" rtlCol="0">
                <a:spAutoFit/>
              </a:bodyPr>
              <a:lstStyle/>
              <a:p>
                <a:pPr marL="228600" indent="-228600" defTabSz="914400">
                  <a:spcBef>
                    <a:spcPts val="960"/>
                  </a:spcBef>
                  <a:buFont typeface="Arial" panose="020B0604020202020204" pitchFamily="34" charset="0"/>
                  <a:buChar char="•"/>
                  <a:defRPr/>
                </a:pPr>
                <a:r>
                  <a:rPr lang="en-US" sz="1600" b="1" dirty="0">
                    <a:solidFill>
                      <a:srgbClr val="000000"/>
                    </a:solidFill>
                  </a:rPr>
                  <a:t>Scores and ranks all retrieved documents by relevance</a:t>
                </a:r>
                <a:endParaRPr lang="en-US" sz="1600" dirty="0">
                  <a:solidFill>
                    <a:srgbClr val="000000"/>
                  </a:solidFill>
                </a:endParaRPr>
              </a:p>
              <a:p>
                <a:pPr marL="228600" indent="-228600" defTabSz="914400">
                  <a:spcBef>
                    <a:spcPts val="960"/>
                  </a:spcBef>
                  <a:buFont typeface="Arial" panose="020B0604020202020204" pitchFamily="34" charset="0"/>
                  <a:buChar char="•"/>
                  <a:defRPr/>
                </a:pPr>
                <a:r>
                  <a:rPr lang="en-US" sz="1600" dirty="0">
                    <a:solidFill>
                      <a:srgbClr val="000000"/>
                    </a:solidFill>
                  </a:rPr>
                  <a:t>Reranking runs after performing search strategy (can’t retrieve information)</a:t>
                </a:r>
              </a:p>
            </p:txBody>
          </p:sp>
        </p:grpSp>
        <p:sp>
          <p:nvSpPr>
            <p:cNvPr id="24" name="Freeform: Shape 23">
              <a:extLst>
                <a:ext uri="{FF2B5EF4-FFF2-40B4-BE49-F238E27FC236}">
                  <a16:creationId xmlns:a16="http://schemas.microsoft.com/office/drawing/2014/main" id="{1A25EC50-BE2F-8056-B5EC-0D283B468C8A}"/>
                </a:ext>
                <a:ext uri="{C183D7F6-B498-43B3-948B-1728B52AA6E4}">
                  <adec:decorative xmlns:adec="http://schemas.microsoft.com/office/drawing/2017/decorative" val="1"/>
                </a:ext>
              </a:extLst>
            </p:cNvPr>
            <p:cNvSpPr/>
            <p:nvPr/>
          </p:nvSpPr>
          <p:spPr>
            <a:xfrm>
              <a:off x="4408662" y="1788915"/>
              <a:ext cx="525356" cy="450769"/>
            </a:xfrm>
            <a:custGeom>
              <a:avLst/>
              <a:gdLst>
                <a:gd name="connsiteX0" fmla="*/ 112581 w 525356"/>
                <a:gd name="connsiteY0" fmla="*/ 212643 h 450769"/>
                <a:gd name="connsiteX1" fmla="*/ 37531 w 525356"/>
                <a:gd name="connsiteY1" fmla="*/ 287693 h 450769"/>
                <a:gd name="connsiteX2" fmla="*/ 112581 w 525356"/>
                <a:gd name="connsiteY2" fmla="*/ 362743 h 450769"/>
                <a:gd name="connsiteX3" fmla="*/ 187631 w 525356"/>
                <a:gd name="connsiteY3" fmla="*/ 287693 h 450769"/>
                <a:gd name="connsiteX4" fmla="*/ 112581 w 525356"/>
                <a:gd name="connsiteY4" fmla="*/ 212643 h 450769"/>
                <a:gd name="connsiteX5" fmla="*/ 93817 w 525356"/>
                <a:gd name="connsiteY5" fmla="*/ 176693 h 450769"/>
                <a:gd name="connsiteX6" fmla="*/ 177802 w 525356"/>
                <a:gd name="connsiteY6" fmla="*/ 195934 h 450769"/>
                <a:gd name="connsiteX7" fmla="*/ 204342 w 525356"/>
                <a:gd name="connsiteY7" fmla="*/ 352911 h 450769"/>
                <a:gd name="connsiteX8" fmla="*/ 269686 w 525356"/>
                <a:gd name="connsiteY8" fmla="*/ 418280 h 450769"/>
                <a:gd name="connsiteX9" fmla="*/ 270621 w 525356"/>
                <a:gd name="connsiteY9" fmla="*/ 419216 h 450769"/>
                <a:gd name="connsiteX10" fmla="*/ 269686 w 525356"/>
                <a:gd name="connsiteY10" fmla="*/ 445733 h 450769"/>
                <a:gd name="connsiteX11" fmla="*/ 243168 w 525356"/>
                <a:gd name="connsiteY11" fmla="*/ 444798 h 450769"/>
                <a:gd name="connsiteX12" fmla="*/ 177799 w 525356"/>
                <a:gd name="connsiteY12" fmla="*/ 379454 h 450769"/>
                <a:gd name="connsiteX13" fmla="*/ 112581 w 525356"/>
                <a:gd name="connsiteY13" fmla="*/ 400268 h 450769"/>
                <a:gd name="connsiteX14" fmla="*/ 47365 w 525356"/>
                <a:gd name="connsiteY14" fmla="*/ 379452 h 450769"/>
                <a:gd name="connsiteX15" fmla="*/ 20824 w 525356"/>
                <a:gd name="connsiteY15" fmla="*/ 222474 h 450769"/>
                <a:gd name="connsiteX16" fmla="*/ 93817 w 525356"/>
                <a:gd name="connsiteY16" fmla="*/ 176693 h 450769"/>
                <a:gd name="connsiteX17" fmla="*/ 143851 w 525356"/>
                <a:gd name="connsiteY17" fmla="*/ 100067 h 450769"/>
                <a:gd name="connsiteX18" fmla="*/ 125089 w 525356"/>
                <a:gd name="connsiteY18" fmla="*/ 118829 h 450769"/>
                <a:gd name="connsiteX19" fmla="*/ 143851 w 525356"/>
                <a:gd name="connsiteY19" fmla="*/ 137592 h 450769"/>
                <a:gd name="connsiteX20" fmla="*/ 306460 w 525356"/>
                <a:gd name="connsiteY20" fmla="*/ 137592 h 450769"/>
                <a:gd name="connsiteX21" fmla="*/ 325223 w 525356"/>
                <a:gd name="connsiteY21" fmla="*/ 118829 h 450769"/>
                <a:gd name="connsiteX22" fmla="*/ 306460 w 525356"/>
                <a:gd name="connsiteY22" fmla="*/ 100067 h 450769"/>
                <a:gd name="connsiteX23" fmla="*/ 93818 w 525356"/>
                <a:gd name="connsiteY23" fmla="*/ 0 h 450769"/>
                <a:gd name="connsiteX24" fmla="*/ 456560 w 525356"/>
                <a:gd name="connsiteY24" fmla="*/ 0 h 450769"/>
                <a:gd name="connsiteX25" fmla="*/ 525356 w 525356"/>
                <a:gd name="connsiteY25" fmla="*/ 68796 h 450769"/>
                <a:gd name="connsiteX26" fmla="*/ 525356 w 525356"/>
                <a:gd name="connsiteY26" fmla="*/ 331471 h 450769"/>
                <a:gd name="connsiteX27" fmla="*/ 456560 w 525356"/>
                <a:gd name="connsiteY27" fmla="*/ 400267 h 450769"/>
                <a:gd name="connsiteX28" fmla="*/ 287072 w 525356"/>
                <a:gd name="connsiteY28" fmla="*/ 400267 h 450769"/>
                <a:gd name="connsiteX29" fmla="*/ 235788 w 525356"/>
                <a:gd name="connsiteY29" fmla="*/ 348983 h 450769"/>
                <a:gd name="connsiteX30" fmla="*/ 250172 w 525356"/>
                <a:gd name="connsiteY30" fmla="*/ 287692 h 450769"/>
                <a:gd name="connsiteX31" fmla="*/ 356493 w 525356"/>
                <a:gd name="connsiteY31" fmla="*/ 287692 h 450769"/>
                <a:gd name="connsiteX32" fmla="*/ 375256 w 525356"/>
                <a:gd name="connsiteY32" fmla="*/ 268930 h 450769"/>
                <a:gd name="connsiteX33" fmla="*/ 356493 w 525356"/>
                <a:gd name="connsiteY33" fmla="*/ 250167 h 450769"/>
                <a:gd name="connsiteX34" fmla="*/ 244994 w 525356"/>
                <a:gd name="connsiteY34" fmla="*/ 250167 h 450769"/>
                <a:gd name="connsiteX35" fmla="*/ 227933 w 525356"/>
                <a:gd name="connsiteY35" fmla="*/ 212642 h 450769"/>
                <a:gd name="connsiteX36" fmla="*/ 406527 w 525356"/>
                <a:gd name="connsiteY36" fmla="*/ 212642 h 450769"/>
                <a:gd name="connsiteX37" fmla="*/ 425289 w 525356"/>
                <a:gd name="connsiteY37" fmla="*/ 193879 h 450769"/>
                <a:gd name="connsiteX38" fmla="*/ 406527 w 525356"/>
                <a:gd name="connsiteY38" fmla="*/ 175117 h 450769"/>
                <a:gd name="connsiteX39" fmla="*/ 191708 w 525356"/>
                <a:gd name="connsiteY39" fmla="*/ 175117 h 450769"/>
                <a:gd name="connsiteX40" fmla="*/ 112580 w 525356"/>
                <a:gd name="connsiteY40" fmla="*/ 150100 h 450769"/>
                <a:gd name="connsiteX41" fmla="*/ 25022 w 525356"/>
                <a:gd name="connsiteY41" fmla="*/ 181546 h 450769"/>
                <a:gd name="connsiteX42" fmla="*/ 25022 w 525356"/>
                <a:gd name="connsiteY42" fmla="*/ 68796 h 450769"/>
                <a:gd name="connsiteX43" fmla="*/ 93818 w 525356"/>
                <a:gd name="connsiteY43" fmla="*/ 0 h 45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5356" h="450769">
                  <a:moveTo>
                    <a:pt x="112581" y="212643"/>
                  </a:moveTo>
                  <a:cubicBezTo>
                    <a:pt x="71132" y="212643"/>
                    <a:pt x="37531" y="246243"/>
                    <a:pt x="37531" y="287693"/>
                  </a:cubicBezTo>
                  <a:cubicBezTo>
                    <a:pt x="37531" y="329143"/>
                    <a:pt x="71132" y="362743"/>
                    <a:pt x="112581" y="362743"/>
                  </a:cubicBezTo>
                  <a:cubicBezTo>
                    <a:pt x="154030" y="362743"/>
                    <a:pt x="187631" y="329143"/>
                    <a:pt x="187631" y="287693"/>
                  </a:cubicBezTo>
                  <a:cubicBezTo>
                    <a:pt x="187631" y="246243"/>
                    <a:pt x="154030" y="212643"/>
                    <a:pt x="112581" y="212643"/>
                  </a:cubicBezTo>
                  <a:close/>
                  <a:moveTo>
                    <a:pt x="93817" y="176693"/>
                  </a:moveTo>
                  <a:cubicBezTo>
                    <a:pt x="122224" y="171891"/>
                    <a:pt x="152464" y="177925"/>
                    <a:pt x="177802" y="195934"/>
                  </a:cubicBezTo>
                  <a:cubicBezTo>
                    <a:pt x="228478" y="231953"/>
                    <a:pt x="240361" y="302235"/>
                    <a:pt x="204342" y="352911"/>
                  </a:cubicBezTo>
                  <a:lnTo>
                    <a:pt x="269686" y="418280"/>
                  </a:lnTo>
                  <a:cubicBezTo>
                    <a:pt x="270009" y="418580"/>
                    <a:pt x="270321" y="418893"/>
                    <a:pt x="270621" y="419216"/>
                  </a:cubicBezTo>
                  <a:cubicBezTo>
                    <a:pt x="277686" y="426798"/>
                    <a:pt x="277266" y="438669"/>
                    <a:pt x="269686" y="445733"/>
                  </a:cubicBezTo>
                  <a:cubicBezTo>
                    <a:pt x="262106" y="452798"/>
                    <a:pt x="250233" y="452378"/>
                    <a:pt x="243168" y="444798"/>
                  </a:cubicBezTo>
                  <a:lnTo>
                    <a:pt x="177799" y="379454"/>
                  </a:lnTo>
                  <a:cubicBezTo>
                    <a:pt x="158763" y="393023"/>
                    <a:pt x="135959" y="400303"/>
                    <a:pt x="112581" y="400268"/>
                  </a:cubicBezTo>
                  <a:cubicBezTo>
                    <a:pt x="89208" y="400268"/>
                    <a:pt x="66415" y="392993"/>
                    <a:pt x="47365" y="379452"/>
                  </a:cubicBezTo>
                  <a:cubicBezTo>
                    <a:pt x="-3312" y="343432"/>
                    <a:pt x="-15195" y="273151"/>
                    <a:pt x="20824" y="222474"/>
                  </a:cubicBezTo>
                  <a:cubicBezTo>
                    <a:pt x="38834" y="197136"/>
                    <a:pt x="65409" y="181496"/>
                    <a:pt x="93817" y="176693"/>
                  </a:cubicBezTo>
                  <a:close/>
                  <a:moveTo>
                    <a:pt x="143851" y="100067"/>
                  </a:moveTo>
                  <a:cubicBezTo>
                    <a:pt x="133489" y="100067"/>
                    <a:pt x="125089" y="108467"/>
                    <a:pt x="125089" y="118829"/>
                  </a:cubicBezTo>
                  <a:cubicBezTo>
                    <a:pt x="125089" y="129192"/>
                    <a:pt x="133489" y="137592"/>
                    <a:pt x="143851" y="137592"/>
                  </a:cubicBezTo>
                  <a:lnTo>
                    <a:pt x="306460" y="137592"/>
                  </a:lnTo>
                  <a:cubicBezTo>
                    <a:pt x="316822" y="137592"/>
                    <a:pt x="325223" y="129192"/>
                    <a:pt x="325223" y="118829"/>
                  </a:cubicBezTo>
                  <a:cubicBezTo>
                    <a:pt x="325223" y="108467"/>
                    <a:pt x="316822" y="100067"/>
                    <a:pt x="306460" y="100067"/>
                  </a:cubicBezTo>
                  <a:close/>
                  <a:moveTo>
                    <a:pt x="93818" y="0"/>
                  </a:moveTo>
                  <a:lnTo>
                    <a:pt x="456560" y="0"/>
                  </a:lnTo>
                  <a:cubicBezTo>
                    <a:pt x="494556" y="0"/>
                    <a:pt x="525356" y="30801"/>
                    <a:pt x="525356" y="68796"/>
                  </a:cubicBezTo>
                  <a:lnTo>
                    <a:pt x="525356" y="331471"/>
                  </a:lnTo>
                  <a:cubicBezTo>
                    <a:pt x="525356" y="369467"/>
                    <a:pt x="494556" y="400267"/>
                    <a:pt x="456560" y="400267"/>
                  </a:cubicBezTo>
                  <a:lnTo>
                    <a:pt x="287072" y="400267"/>
                  </a:lnTo>
                  <a:lnTo>
                    <a:pt x="235788" y="348983"/>
                  </a:lnTo>
                  <a:cubicBezTo>
                    <a:pt x="244994" y="330546"/>
                    <a:pt x="250172" y="309707"/>
                    <a:pt x="250172" y="287692"/>
                  </a:cubicBezTo>
                  <a:lnTo>
                    <a:pt x="356493" y="287692"/>
                  </a:lnTo>
                  <a:cubicBezTo>
                    <a:pt x="366855" y="287692"/>
                    <a:pt x="375256" y="279292"/>
                    <a:pt x="375256" y="268930"/>
                  </a:cubicBezTo>
                  <a:cubicBezTo>
                    <a:pt x="375256" y="258568"/>
                    <a:pt x="366855" y="250167"/>
                    <a:pt x="356493" y="250167"/>
                  </a:cubicBezTo>
                  <a:lnTo>
                    <a:pt x="244994" y="250167"/>
                  </a:lnTo>
                  <a:cubicBezTo>
                    <a:pt x="241234" y="236868"/>
                    <a:pt x="235483" y="224217"/>
                    <a:pt x="227933" y="212642"/>
                  </a:cubicBezTo>
                  <a:lnTo>
                    <a:pt x="406527" y="212642"/>
                  </a:lnTo>
                  <a:cubicBezTo>
                    <a:pt x="416889" y="212642"/>
                    <a:pt x="425289" y="204241"/>
                    <a:pt x="425289" y="193879"/>
                  </a:cubicBezTo>
                  <a:cubicBezTo>
                    <a:pt x="425289" y="183518"/>
                    <a:pt x="416889" y="175117"/>
                    <a:pt x="406527" y="175117"/>
                  </a:cubicBezTo>
                  <a:lnTo>
                    <a:pt x="191708" y="175117"/>
                  </a:lnTo>
                  <a:cubicBezTo>
                    <a:pt x="169318" y="159356"/>
                    <a:pt x="142025" y="150100"/>
                    <a:pt x="112580" y="150100"/>
                  </a:cubicBezTo>
                  <a:cubicBezTo>
                    <a:pt x="79308" y="150100"/>
                    <a:pt x="48788" y="161908"/>
                    <a:pt x="25022" y="181546"/>
                  </a:cubicBezTo>
                  <a:lnTo>
                    <a:pt x="25022" y="68796"/>
                  </a:lnTo>
                  <a:cubicBezTo>
                    <a:pt x="25022" y="30801"/>
                    <a:pt x="55823" y="0"/>
                    <a:pt x="93818"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600">
                <a:ln w="3175">
                  <a:noFill/>
                </a:ln>
                <a:solidFill>
                  <a:srgbClr val="FFFFFF"/>
                </a:solidFill>
                <a:latin typeface="+mj-lt"/>
                <a:cs typeface="Segoe UI" pitchFamily="34" charset="0"/>
              </a:endParaRPr>
            </a:p>
          </p:txBody>
        </p:sp>
      </p:grpSp>
      <p:pic>
        <p:nvPicPr>
          <p:cNvPr id="33" name="Graphic 32">
            <a:extLst>
              <a:ext uri="{FF2B5EF4-FFF2-40B4-BE49-F238E27FC236}">
                <a16:creationId xmlns:a16="http://schemas.microsoft.com/office/drawing/2014/main" id="{F42B8D60-5CE4-D655-C87F-EB426C7E77B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5411" y="1477433"/>
            <a:ext cx="1029392" cy="1029392"/>
          </a:xfrm>
          <a:prstGeom prst="rect">
            <a:avLst/>
          </a:prstGeom>
        </p:spPr>
      </p:pic>
      <p:pic>
        <p:nvPicPr>
          <p:cNvPr id="35" name="Graphic 34">
            <a:extLst>
              <a:ext uri="{FF2B5EF4-FFF2-40B4-BE49-F238E27FC236}">
                <a16:creationId xmlns:a16="http://schemas.microsoft.com/office/drawing/2014/main" id="{D354EC44-3FEB-22CD-9A87-C588EC13F04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38049" y="2667000"/>
            <a:ext cx="1168022" cy="1168022"/>
          </a:xfrm>
          <a:prstGeom prst="rect">
            <a:avLst/>
          </a:prstGeom>
        </p:spPr>
      </p:pic>
      <p:pic>
        <p:nvPicPr>
          <p:cNvPr id="37" name="Graphic 36">
            <a:extLst>
              <a:ext uri="{FF2B5EF4-FFF2-40B4-BE49-F238E27FC236}">
                <a16:creationId xmlns:a16="http://schemas.microsoft.com/office/drawing/2014/main" id="{119CB1F0-0EE8-954C-1C03-8EFE134CA87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0817" y="1486513"/>
            <a:ext cx="1029392" cy="1029392"/>
          </a:xfrm>
          <a:prstGeom prst="rect">
            <a:avLst/>
          </a:prstGeom>
        </p:spPr>
      </p:pic>
    </p:spTree>
    <p:extLst>
      <p:ext uri="{BB962C8B-B14F-4D97-AF65-F5344CB8AC3E}">
        <p14:creationId xmlns:p14="http://schemas.microsoft.com/office/powerpoint/2010/main" val="414603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200"/>
                                  </p:stCondLst>
                                  <p:childTnLst>
                                    <p:animMotion origin="layout" path="M -1.04167E-6 2.22222E-6 L -1.04167E-6 0.02616 " pathEditMode="relative" rAng="0" ptsTypes="AA">
                                      <p:cBhvr>
                                        <p:cTn id="9" dur="500" spd="-100000" fill="hold"/>
                                        <p:tgtEl>
                                          <p:spTgt spid="3"/>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16">
            <a:extLst>
              <a:ext uri="{FF2B5EF4-FFF2-40B4-BE49-F238E27FC236}">
                <a16:creationId xmlns:a16="http://schemas.microsoft.com/office/drawing/2014/main" id="{E954AAD0-0349-7FBE-BA0E-03DCACDBAEE8}"/>
              </a:ext>
              <a:ext uri="{C183D7F6-B498-43B3-948B-1728B52AA6E4}">
                <adec:decorative xmlns:adec="http://schemas.microsoft.com/office/drawing/2017/decorative" val="1"/>
              </a:ext>
            </a:extLst>
          </p:cNvPr>
          <p:cNvSpPr/>
          <p:nvPr/>
        </p:nvSpPr>
        <p:spPr bwMode="auto">
          <a:xfrm>
            <a:off x="547962" y="587375"/>
            <a:ext cx="3494089" cy="5683250"/>
          </a:xfrm>
          <a:prstGeom prst="roundRect">
            <a:avLst>
              <a:gd name="adj" fmla="val 297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a:solidFill>
                <a:prstClr val="black"/>
              </a:solidFill>
              <a:latin typeface="Aptos Display" panose="02110004020202020204"/>
              <a:cs typeface="Segoe UI" pitchFamily="34" charset="0"/>
            </a:endParaRPr>
          </a:p>
        </p:txBody>
      </p:sp>
      <p:sp>
        <p:nvSpPr>
          <p:cNvPr id="28" name="Rectangle: Rounded Corners 27">
            <a:extLst>
              <a:ext uri="{FF2B5EF4-FFF2-40B4-BE49-F238E27FC236}">
                <a16:creationId xmlns:a16="http://schemas.microsoft.com/office/drawing/2014/main" id="{2D872D31-E41F-FCDB-BA6F-A84ECE1D1CAD}"/>
              </a:ext>
              <a:ext uri="{C183D7F6-B498-43B3-948B-1728B52AA6E4}">
                <adec:decorative xmlns:adec="http://schemas.microsoft.com/office/drawing/2017/decorative" val="1"/>
              </a:ext>
            </a:extLst>
          </p:cNvPr>
          <p:cNvSpPr>
            <a:spLocks/>
          </p:cNvSpPr>
          <p:nvPr/>
        </p:nvSpPr>
        <p:spPr bwMode="auto">
          <a:xfrm>
            <a:off x="4352429" y="585787"/>
            <a:ext cx="7256957" cy="5683251"/>
          </a:xfrm>
          <a:prstGeom prst="roundRect">
            <a:avLst>
              <a:gd name="adj" fmla="val 136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800" err="1">
              <a:solidFill>
                <a:prstClr val="black"/>
              </a:solidFill>
              <a:latin typeface="Aptos Display" panose="02110004020202020204"/>
              <a:cs typeface="Segoe UI" pitchFamily="34" charset="0"/>
            </a:endParaRPr>
          </a:p>
        </p:txBody>
      </p:sp>
      <p:sp>
        <p:nvSpPr>
          <p:cNvPr id="8" name="Graphic 6">
            <a:extLst>
              <a:ext uri="{FF2B5EF4-FFF2-40B4-BE49-F238E27FC236}">
                <a16:creationId xmlns:a16="http://schemas.microsoft.com/office/drawing/2014/main" id="{C2CDC094-7B1A-D447-8AED-C50F0EE349AB}"/>
              </a:ext>
              <a:ext uri="{C183D7F6-B498-43B3-948B-1728B52AA6E4}">
                <adec:decorative xmlns:adec="http://schemas.microsoft.com/office/drawing/2017/decorative" val="1"/>
              </a:ext>
            </a:extLst>
          </p:cNvPr>
          <p:cNvSpPr/>
          <p:nvPr/>
        </p:nvSpPr>
        <p:spPr>
          <a:xfrm>
            <a:off x="875594" y="1974273"/>
            <a:ext cx="558565" cy="587963"/>
          </a:xfrm>
          <a:custGeom>
            <a:avLst/>
            <a:gdLst>
              <a:gd name="connsiteX0" fmla="*/ 411574 w 558565"/>
              <a:gd name="connsiteY0" fmla="*/ 58796 h 587963"/>
              <a:gd name="connsiteX1" fmla="*/ 382176 w 558565"/>
              <a:gd name="connsiteY1" fmla="*/ 29398 h 587963"/>
              <a:gd name="connsiteX2" fmla="*/ 411574 w 558565"/>
              <a:gd name="connsiteY2" fmla="*/ 0 h 587963"/>
              <a:gd name="connsiteX3" fmla="*/ 529167 w 558565"/>
              <a:gd name="connsiteY3" fmla="*/ 0 h 587963"/>
              <a:gd name="connsiteX4" fmla="*/ 558565 w 558565"/>
              <a:gd name="connsiteY4" fmla="*/ 29398 h 587963"/>
              <a:gd name="connsiteX5" fmla="*/ 558565 w 558565"/>
              <a:gd name="connsiteY5" fmla="*/ 146991 h 587963"/>
              <a:gd name="connsiteX6" fmla="*/ 529167 w 558565"/>
              <a:gd name="connsiteY6" fmla="*/ 176389 h 587963"/>
              <a:gd name="connsiteX7" fmla="*/ 499769 w 558565"/>
              <a:gd name="connsiteY7" fmla="*/ 146991 h 587963"/>
              <a:gd name="connsiteX8" fmla="*/ 499769 w 558565"/>
              <a:gd name="connsiteY8" fmla="*/ 100365 h 587963"/>
              <a:gd name="connsiteX9" fmla="*/ 329465 w 558565"/>
              <a:gd name="connsiteY9" fmla="*/ 270669 h 587963"/>
              <a:gd name="connsiteX10" fmla="*/ 287896 w 558565"/>
              <a:gd name="connsiteY10" fmla="*/ 270669 h 587963"/>
              <a:gd name="connsiteX11" fmla="*/ 205787 w 558565"/>
              <a:gd name="connsiteY11" fmla="*/ 188560 h 587963"/>
              <a:gd name="connsiteX12" fmla="*/ 50183 w 558565"/>
              <a:gd name="connsiteY12" fmla="*/ 344164 h 587963"/>
              <a:gd name="connsiteX13" fmla="*/ 8614 w 558565"/>
              <a:gd name="connsiteY13" fmla="*/ 343441 h 587963"/>
              <a:gd name="connsiteX14" fmla="*/ 8614 w 558565"/>
              <a:gd name="connsiteY14" fmla="*/ 302595 h 587963"/>
              <a:gd name="connsiteX15" fmla="*/ 185003 w 558565"/>
              <a:gd name="connsiteY15" fmla="*/ 126206 h 587963"/>
              <a:gd name="connsiteX16" fmla="*/ 226572 w 558565"/>
              <a:gd name="connsiteY16" fmla="*/ 126206 h 587963"/>
              <a:gd name="connsiteX17" fmla="*/ 308681 w 558565"/>
              <a:gd name="connsiteY17" fmla="*/ 208315 h 587963"/>
              <a:gd name="connsiteX18" fmla="*/ 458200 w 558565"/>
              <a:gd name="connsiteY18" fmla="*/ 58796 h 587963"/>
              <a:gd name="connsiteX19" fmla="*/ 411574 w 558565"/>
              <a:gd name="connsiteY19" fmla="*/ 58796 h 587963"/>
              <a:gd name="connsiteX20" fmla="*/ 58796 w 558565"/>
              <a:gd name="connsiteY20" fmla="*/ 470371 h 587963"/>
              <a:gd name="connsiteX21" fmla="*/ 58796 w 558565"/>
              <a:gd name="connsiteY21" fmla="*/ 558565 h 587963"/>
              <a:gd name="connsiteX22" fmla="*/ 29398 w 558565"/>
              <a:gd name="connsiteY22" fmla="*/ 587963 h 587963"/>
              <a:gd name="connsiteX23" fmla="*/ 0 w 558565"/>
              <a:gd name="connsiteY23" fmla="*/ 558565 h 587963"/>
              <a:gd name="connsiteX24" fmla="*/ 0 w 558565"/>
              <a:gd name="connsiteY24" fmla="*/ 470371 h 587963"/>
              <a:gd name="connsiteX25" fmla="*/ 29398 w 558565"/>
              <a:gd name="connsiteY25" fmla="*/ 440973 h 587963"/>
              <a:gd name="connsiteX26" fmla="*/ 58796 w 558565"/>
              <a:gd name="connsiteY26" fmla="*/ 470371 h 587963"/>
              <a:gd name="connsiteX27" fmla="*/ 205787 w 558565"/>
              <a:gd name="connsiteY27" fmla="*/ 352778 h 587963"/>
              <a:gd name="connsiteX28" fmla="*/ 176389 w 558565"/>
              <a:gd name="connsiteY28" fmla="*/ 323380 h 587963"/>
              <a:gd name="connsiteX29" fmla="*/ 146991 w 558565"/>
              <a:gd name="connsiteY29" fmla="*/ 352778 h 587963"/>
              <a:gd name="connsiteX30" fmla="*/ 146991 w 558565"/>
              <a:gd name="connsiteY30" fmla="*/ 558565 h 587963"/>
              <a:gd name="connsiteX31" fmla="*/ 176389 w 558565"/>
              <a:gd name="connsiteY31" fmla="*/ 587963 h 587963"/>
              <a:gd name="connsiteX32" fmla="*/ 205787 w 558565"/>
              <a:gd name="connsiteY32" fmla="*/ 558565 h 587963"/>
              <a:gd name="connsiteX33" fmla="*/ 205787 w 558565"/>
              <a:gd name="connsiteY33" fmla="*/ 352778 h 587963"/>
              <a:gd name="connsiteX34" fmla="*/ 323380 w 558565"/>
              <a:gd name="connsiteY34" fmla="*/ 382176 h 587963"/>
              <a:gd name="connsiteX35" fmla="*/ 352778 w 558565"/>
              <a:gd name="connsiteY35" fmla="*/ 411574 h 587963"/>
              <a:gd name="connsiteX36" fmla="*/ 352778 w 558565"/>
              <a:gd name="connsiteY36" fmla="*/ 558565 h 587963"/>
              <a:gd name="connsiteX37" fmla="*/ 323380 w 558565"/>
              <a:gd name="connsiteY37" fmla="*/ 587963 h 587963"/>
              <a:gd name="connsiteX38" fmla="*/ 293982 w 558565"/>
              <a:gd name="connsiteY38" fmla="*/ 558565 h 587963"/>
              <a:gd name="connsiteX39" fmla="*/ 293982 w 558565"/>
              <a:gd name="connsiteY39" fmla="*/ 411574 h 587963"/>
              <a:gd name="connsiteX40" fmla="*/ 323380 w 558565"/>
              <a:gd name="connsiteY40" fmla="*/ 382176 h 587963"/>
              <a:gd name="connsiteX41" fmla="*/ 499769 w 558565"/>
              <a:gd name="connsiteY41" fmla="*/ 264584 h 587963"/>
              <a:gd name="connsiteX42" fmla="*/ 470371 w 558565"/>
              <a:gd name="connsiteY42" fmla="*/ 235185 h 587963"/>
              <a:gd name="connsiteX43" fmla="*/ 440973 w 558565"/>
              <a:gd name="connsiteY43" fmla="*/ 264584 h 587963"/>
              <a:gd name="connsiteX44" fmla="*/ 440973 w 558565"/>
              <a:gd name="connsiteY44" fmla="*/ 558565 h 587963"/>
              <a:gd name="connsiteX45" fmla="*/ 470371 w 558565"/>
              <a:gd name="connsiteY45" fmla="*/ 587963 h 587963"/>
              <a:gd name="connsiteX46" fmla="*/ 499769 w 558565"/>
              <a:gd name="connsiteY46" fmla="*/ 558565 h 587963"/>
              <a:gd name="connsiteX47" fmla="*/ 499769 w 558565"/>
              <a:gd name="connsiteY47" fmla="*/ 264584 h 5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565" h="587963">
                <a:moveTo>
                  <a:pt x="411574" y="58796"/>
                </a:moveTo>
                <a:cubicBezTo>
                  <a:pt x="395338" y="58796"/>
                  <a:pt x="382176" y="45634"/>
                  <a:pt x="382176" y="29398"/>
                </a:cubicBezTo>
                <a:cubicBezTo>
                  <a:pt x="382176" y="13162"/>
                  <a:pt x="395338" y="0"/>
                  <a:pt x="411574" y="0"/>
                </a:cubicBezTo>
                <a:lnTo>
                  <a:pt x="529167" y="0"/>
                </a:lnTo>
                <a:cubicBezTo>
                  <a:pt x="545404" y="0"/>
                  <a:pt x="558565" y="13162"/>
                  <a:pt x="558565" y="29398"/>
                </a:cubicBezTo>
                <a:lnTo>
                  <a:pt x="558565" y="146991"/>
                </a:lnTo>
                <a:cubicBezTo>
                  <a:pt x="558565" y="163227"/>
                  <a:pt x="545404" y="176389"/>
                  <a:pt x="529167" y="176389"/>
                </a:cubicBezTo>
                <a:cubicBezTo>
                  <a:pt x="512930" y="176389"/>
                  <a:pt x="499769" y="163227"/>
                  <a:pt x="499769" y="146991"/>
                </a:cubicBezTo>
                <a:lnTo>
                  <a:pt x="499769" y="100365"/>
                </a:lnTo>
                <a:lnTo>
                  <a:pt x="329465" y="270669"/>
                </a:lnTo>
                <a:cubicBezTo>
                  <a:pt x="317985" y="282146"/>
                  <a:pt x="299376" y="282146"/>
                  <a:pt x="287896" y="270669"/>
                </a:cubicBezTo>
                <a:lnTo>
                  <a:pt x="205787" y="188560"/>
                </a:lnTo>
                <a:lnTo>
                  <a:pt x="50183" y="344164"/>
                </a:lnTo>
                <a:cubicBezTo>
                  <a:pt x="38504" y="355444"/>
                  <a:pt x="19893" y="355121"/>
                  <a:pt x="8614" y="343441"/>
                </a:cubicBezTo>
                <a:cubicBezTo>
                  <a:pt x="-2389" y="332049"/>
                  <a:pt x="-2389" y="313987"/>
                  <a:pt x="8614" y="302595"/>
                </a:cubicBezTo>
                <a:lnTo>
                  <a:pt x="185003" y="126206"/>
                </a:lnTo>
                <a:cubicBezTo>
                  <a:pt x="196483" y="114730"/>
                  <a:pt x="215092" y="114730"/>
                  <a:pt x="226572" y="126206"/>
                </a:cubicBezTo>
                <a:lnTo>
                  <a:pt x="308681" y="208315"/>
                </a:lnTo>
                <a:lnTo>
                  <a:pt x="458200" y="58796"/>
                </a:lnTo>
                <a:lnTo>
                  <a:pt x="411574" y="58796"/>
                </a:lnTo>
                <a:close/>
                <a:moveTo>
                  <a:pt x="58796" y="470371"/>
                </a:moveTo>
                <a:lnTo>
                  <a:pt x="58796" y="558565"/>
                </a:lnTo>
                <a:cubicBezTo>
                  <a:pt x="58796" y="574802"/>
                  <a:pt x="45634" y="587963"/>
                  <a:pt x="29398" y="587963"/>
                </a:cubicBezTo>
                <a:cubicBezTo>
                  <a:pt x="13162" y="587963"/>
                  <a:pt x="0" y="574802"/>
                  <a:pt x="0" y="558565"/>
                </a:cubicBezTo>
                <a:lnTo>
                  <a:pt x="0" y="470371"/>
                </a:lnTo>
                <a:cubicBezTo>
                  <a:pt x="0" y="454134"/>
                  <a:pt x="13162" y="440973"/>
                  <a:pt x="29398" y="440973"/>
                </a:cubicBezTo>
                <a:cubicBezTo>
                  <a:pt x="45634" y="440973"/>
                  <a:pt x="58796" y="454134"/>
                  <a:pt x="58796" y="470371"/>
                </a:cubicBezTo>
                <a:close/>
                <a:moveTo>
                  <a:pt x="205787" y="352778"/>
                </a:moveTo>
                <a:cubicBezTo>
                  <a:pt x="205787" y="336541"/>
                  <a:pt x="192625" y="323380"/>
                  <a:pt x="176389" y="323380"/>
                </a:cubicBezTo>
                <a:cubicBezTo>
                  <a:pt x="160153" y="323380"/>
                  <a:pt x="146991" y="336541"/>
                  <a:pt x="146991" y="352778"/>
                </a:cubicBezTo>
                <a:lnTo>
                  <a:pt x="146991" y="558565"/>
                </a:lnTo>
                <a:cubicBezTo>
                  <a:pt x="146991" y="574802"/>
                  <a:pt x="160153" y="587963"/>
                  <a:pt x="176389" y="587963"/>
                </a:cubicBezTo>
                <a:cubicBezTo>
                  <a:pt x="192625" y="587963"/>
                  <a:pt x="205787" y="574802"/>
                  <a:pt x="205787" y="558565"/>
                </a:cubicBezTo>
                <a:lnTo>
                  <a:pt x="205787" y="352778"/>
                </a:lnTo>
                <a:close/>
                <a:moveTo>
                  <a:pt x="323380" y="382176"/>
                </a:moveTo>
                <a:cubicBezTo>
                  <a:pt x="339616" y="382176"/>
                  <a:pt x="352778" y="395338"/>
                  <a:pt x="352778" y="411574"/>
                </a:cubicBezTo>
                <a:lnTo>
                  <a:pt x="352778" y="558565"/>
                </a:lnTo>
                <a:cubicBezTo>
                  <a:pt x="352778" y="574802"/>
                  <a:pt x="339616" y="587963"/>
                  <a:pt x="323380" y="587963"/>
                </a:cubicBezTo>
                <a:cubicBezTo>
                  <a:pt x="307143" y="587963"/>
                  <a:pt x="293982" y="574802"/>
                  <a:pt x="293982" y="558565"/>
                </a:cubicBezTo>
                <a:lnTo>
                  <a:pt x="293982" y="411574"/>
                </a:lnTo>
                <a:cubicBezTo>
                  <a:pt x="293982" y="395338"/>
                  <a:pt x="307143" y="382176"/>
                  <a:pt x="323380" y="382176"/>
                </a:cubicBezTo>
                <a:close/>
                <a:moveTo>
                  <a:pt x="499769" y="264584"/>
                </a:moveTo>
                <a:cubicBezTo>
                  <a:pt x="499769" y="248347"/>
                  <a:pt x="486607" y="235185"/>
                  <a:pt x="470371" y="235185"/>
                </a:cubicBezTo>
                <a:cubicBezTo>
                  <a:pt x="454134" y="235185"/>
                  <a:pt x="440973" y="248347"/>
                  <a:pt x="440973" y="264584"/>
                </a:cubicBezTo>
                <a:lnTo>
                  <a:pt x="440973" y="558565"/>
                </a:lnTo>
                <a:cubicBezTo>
                  <a:pt x="440973" y="574802"/>
                  <a:pt x="454134" y="587963"/>
                  <a:pt x="470371" y="587963"/>
                </a:cubicBezTo>
                <a:cubicBezTo>
                  <a:pt x="486607" y="587963"/>
                  <a:pt x="499769" y="574802"/>
                  <a:pt x="499769" y="558565"/>
                </a:cubicBezTo>
                <a:lnTo>
                  <a:pt x="499769" y="264584"/>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0" name="Title 1">
            <a:extLst>
              <a:ext uri="{FF2B5EF4-FFF2-40B4-BE49-F238E27FC236}">
                <a16:creationId xmlns:a16="http://schemas.microsoft.com/office/drawing/2014/main" id="{2A3F4D6A-DBA6-4319-3CA4-94A1CFAFC0A0}"/>
              </a:ext>
            </a:extLst>
          </p:cNvPr>
          <p:cNvSpPr txBox="1">
            <a:spLocks noGrp="1"/>
          </p:cNvSpPr>
          <p:nvPr>
            <p:ph type="title"/>
          </p:nvPr>
        </p:nvSpPr>
        <p:spPr>
          <a:xfrm>
            <a:off x="861460" y="2875002"/>
            <a:ext cx="2944368"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solidFill>
                  <a:schemeClr val="tx1"/>
                </a:solidFill>
                <a:effectLst/>
                <a:uLnTx/>
                <a:uFillTx/>
                <a:latin typeface="+mj-lt"/>
                <a:ea typeface="+mn-ea"/>
                <a:cs typeface="Segoe UI" pitchFamily="34" charset="0"/>
              </a:rPr>
              <a:t>Better results with a robust retrieval system</a:t>
            </a:r>
          </a:p>
        </p:txBody>
      </p:sp>
      <p:graphicFrame>
        <p:nvGraphicFramePr>
          <p:cNvPr id="2" name="Chart 1">
            <a:extLst>
              <a:ext uri="{FF2B5EF4-FFF2-40B4-BE49-F238E27FC236}">
                <a16:creationId xmlns:a16="http://schemas.microsoft.com/office/drawing/2014/main" id="{B8FBE2B8-9E84-B409-0334-5A0E404A09A1}"/>
              </a:ext>
              <a:ext uri="{C183D7F6-B498-43B3-948B-1728B52AA6E4}">
                <adec:decorative xmlns:adec="http://schemas.microsoft.com/office/drawing/2017/decorative" val="1"/>
              </a:ext>
            </a:extLst>
          </p:cNvPr>
          <p:cNvGraphicFramePr/>
          <p:nvPr/>
        </p:nvGraphicFramePr>
        <p:xfrm>
          <a:off x="4523874" y="1258196"/>
          <a:ext cx="6916828" cy="428085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13">
            <a:extLst>
              <a:ext uri="{FF2B5EF4-FFF2-40B4-BE49-F238E27FC236}">
                <a16:creationId xmlns:a16="http://schemas.microsoft.com/office/drawing/2014/main" id="{E14CC508-F6D2-9222-6406-FFDFE977FFB8}"/>
              </a:ext>
            </a:extLst>
          </p:cNvPr>
          <p:cNvSpPr txBox="1"/>
          <p:nvPr/>
        </p:nvSpPr>
        <p:spPr>
          <a:xfrm>
            <a:off x="443405" y="6464752"/>
            <a:ext cx="5510782" cy="338554"/>
          </a:xfrm>
          <a:prstGeom prst="rect">
            <a:avLst/>
          </a:prstGeom>
          <a:noFill/>
        </p:spPr>
        <p:txBody>
          <a:bodyPr wrap="square" lIns="91440" tIns="0" rIns="0" bIns="9144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Yu Gothic" panose="020B0400000000000000" pitchFamily="34" charset="-128"/>
                <a:cs typeface="Arial" panose="020B0604020202020204" pitchFamily="34" charset="0"/>
              </a:rPr>
              <a:t>Retrieval comparison using Azure AI Search in various retrieval modes on customer and academic benchmarks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Yu Gothic" panose="020B0400000000000000" pitchFamily="34" charset="-128"/>
                <a:cs typeface="Arial" panose="020B0604020202020204" pitchFamily="34" charset="0"/>
              </a:rPr>
              <a:t>Source: </a:t>
            </a:r>
            <a:r>
              <a:rPr kumimoji="0" lang="en-US" sz="800" b="0" i="0" u="none" strike="noStrike" kern="1200" cap="none" spc="0" normalizeH="0" baseline="0" noProof="0">
                <a:ln>
                  <a:noFill/>
                </a:ln>
                <a:solidFill>
                  <a:srgbClr val="000000"/>
                </a:solidFill>
                <a:effectLst/>
                <a:uLnTx/>
                <a:uFillTx/>
                <a:latin typeface="Segoe UI"/>
                <a:ea typeface="Yu Gothic" panose="020B0400000000000000" pitchFamily="34" charset="-128"/>
                <a:cs typeface="Arial" panose="020B0604020202020204" pitchFamily="34" charset="0"/>
                <a:hlinkClick r:id="rId4">
                  <a:extLst>
                    <a:ext uri="{A12FA001-AC4F-418D-AE19-62706E023703}">
                      <ahyp:hlinkClr xmlns:ahyp="http://schemas.microsoft.com/office/drawing/2018/hyperlinkcolor" val="tx"/>
                    </a:ext>
                  </a:extLst>
                </a:hlinkClick>
              </a:rPr>
              <a:t>Outperforming vector search with hybrid + reranking</a:t>
            </a: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029412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4EFE94-6486-EDE9-8A9F-69D649C2B2C4}"/>
              </a:ext>
            </a:extLst>
          </p:cNvPr>
          <p:cNvSpPr>
            <a:spLocks noGrp="1"/>
          </p:cNvSpPr>
          <p:nvPr>
            <p:ph type="title"/>
          </p:nvPr>
        </p:nvSpPr>
        <p:spPr>
          <a:xfrm>
            <a:off x="588263" y="2936558"/>
            <a:ext cx="3171125" cy="553998"/>
          </a:xfrm>
        </p:spPr>
        <p:txBody>
          <a:bodyPr wrap="none"/>
          <a:lstStyle/>
          <a:p>
            <a:r>
              <a:rPr lang="en-US"/>
              <a:t>RAG Takeaways</a:t>
            </a:r>
            <a:endParaRPr lang="en-US" i="1" spc="0">
              <a:solidFill>
                <a:schemeClr val="tx1"/>
              </a:solidFill>
              <a:latin typeface="Segoe UI Semibold" panose="020B0702040204020203" pitchFamily="34" charset="0"/>
              <a:cs typeface="Segoe UI Semibold" panose="020B0702040204020203" pitchFamily="34" charset="0"/>
            </a:endParaRPr>
          </a:p>
        </p:txBody>
      </p:sp>
      <p:sp>
        <p:nvSpPr>
          <p:cNvPr id="12" name="Rectangle: Rounded Corners 11">
            <a:extLst>
              <a:ext uri="{FF2B5EF4-FFF2-40B4-BE49-F238E27FC236}">
                <a16:creationId xmlns:a16="http://schemas.microsoft.com/office/drawing/2014/main" id="{08A71D97-BA6D-608C-A1FD-307DF18C002E}"/>
              </a:ext>
            </a:extLst>
          </p:cNvPr>
          <p:cNvSpPr/>
          <p:nvPr/>
        </p:nvSpPr>
        <p:spPr bwMode="auto">
          <a:xfrm>
            <a:off x="5299075" y="585788"/>
            <a:ext cx="6304662" cy="1700784"/>
          </a:xfrm>
          <a:prstGeom prst="roundRect">
            <a:avLst>
              <a:gd name="adj" fmla="val 462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800">
                <a:solidFill>
                  <a:prstClr val="black"/>
                </a:solidFill>
                <a:latin typeface="+mj-lt"/>
                <a:cs typeface="Segoe UI" pitchFamily="34" charset="0"/>
              </a:rPr>
              <a:t>Knowledge with RAG</a:t>
            </a:r>
          </a:p>
          <a:p>
            <a:pPr defTabSz="932472" fontAlgn="base">
              <a:spcBef>
                <a:spcPct val="0"/>
              </a:spcBef>
              <a:spcAft>
                <a:spcPct val="0"/>
              </a:spcAft>
            </a:pPr>
            <a:r>
              <a:rPr lang="en-US" sz="2400">
                <a:solidFill>
                  <a:prstClr val="black"/>
                </a:solidFill>
                <a:cs typeface="Segoe UI" pitchFamily="34" charset="0"/>
              </a:rPr>
              <a:t>Incorporate domain-specific knowledge into your </a:t>
            </a:r>
            <a:r>
              <a:rPr lang="en-US" sz="2400" err="1">
                <a:solidFill>
                  <a:prstClr val="black"/>
                </a:solidFill>
                <a:cs typeface="Segoe UI" pitchFamily="34" charset="0"/>
              </a:rPr>
              <a:t>GenAI</a:t>
            </a:r>
            <a:r>
              <a:rPr lang="en-US" sz="2400">
                <a:solidFill>
                  <a:prstClr val="black"/>
                </a:solidFill>
                <a:cs typeface="Segoe UI" pitchFamily="34" charset="0"/>
              </a:rPr>
              <a:t> app</a:t>
            </a:r>
          </a:p>
        </p:txBody>
      </p:sp>
      <p:sp>
        <p:nvSpPr>
          <p:cNvPr id="14" name="Rectangle: Rounded Corners 13">
            <a:extLst>
              <a:ext uri="{FF2B5EF4-FFF2-40B4-BE49-F238E27FC236}">
                <a16:creationId xmlns:a16="http://schemas.microsoft.com/office/drawing/2014/main" id="{3C1A1C95-9850-B658-3158-5A0FD49FC93D}"/>
              </a:ext>
            </a:extLst>
          </p:cNvPr>
          <p:cNvSpPr/>
          <p:nvPr/>
        </p:nvSpPr>
        <p:spPr bwMode="auto">
          <a:xfrm>
            <a:off x="5299075" y="2577021"/>
            <a:ext cx="6304662" cy="1700784"/>
          </a:xfrm>
          <a:prstGeom prst="roundRect">
            <a:avLst>
              <a:gd name="adj" fmla="val 462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800">
                <a:solidFill>
                  <a:prstClr val="black"/>
                </a:solidFill>
                <a:latin typeface="+mj-lt"/>
                <a:cs typeface="Segoe UI" pitchFamily="34" charset="0"/>
              </a:rPr>
              <a:t>Retrieval matters</a:t>
            </a:r>
          </a:p>
          <a:p>
            <a:pPr defTabSz="932472" fontAlgn="base">
              <a:spcBef>
                <a:spcPct val="0"/>
              </a:spcBef>
              <a:spcAft>
                <a:spcPct val="0"/>
              </a:spcAft>
            </a:pPr>
            <a:r>
              <a:rPr lang="en-US" sz="2400">
                <a:solidFill>
                  <a:prstClr val="black"/>
                </a:solidFill>
                <a:cs typeface="Segoe UI" pitchFamily="34" charset="0"/>
              </a:rPr>
              <a:t>A retrieval system delivers better information, you can’t rely on the LLM</a:t>
            </a:r>
          </a:p>
        </p:txBody>
      </p:sp>
      <p:sp>
        <p:nvSpPr>
          <p:cNvPr id="15" name="Rectangle: Rounded Corners 14">
            <a:extLst>
              <a:ext uri="{FF2B5EF4-FFF2-40B4-BE49-F238E27FC236}">
                <a16:creationId xmlns:a16="http://schemas.microsoft.com/office/drawing/2014/main" id="{A2A4D080-2149-4E8F-1C94-5593D5108651}"/>
              </a:ext>
            </a:extLst>
          </p:cNvPr>
          <p:cNvSpPr/>
          <p:nvPr/>
        </p:nvSpPr>
        <p:spPr bwMode="auto">
          <a:xfrm>
            <a:off x="5299075" y="4568254"/>
            <a:ext cx="6304662" cy="2015426"/>
          </a:xfrm>
          <a:prstGeom prst="roundRect">
            <a:avLst>
              <a:gd name="adj" fmla="val 4622"/>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800">
                <a:solidFill>
                  <a:prstClr val="black"/>
                </a:solidFill>
                <a:latin typeface="+mj-lt"/>
                <a:cs typeface="Segoe UI" pitchFamily="34" charset="0"/>
              </a:rPr>
              <a:t>Better results with robust search</a:t>
            </a:r>
          </a:p>
          <a:p>
            <a:pPr defTabSz="932472" fontAlgn="base">
              <a:spcBef>
                <a:spcPct val="0"/>
              </a:spcBef>
              <a:spcAft>
                <a:spcPct val="0"/>
              </a:spcAft>
            </a:pPr>
            <a:r>
              <a:rPr lang="en-US" sz="2400">
                <a:solidFill>
                  <a:prstClr val="black"/>
                </a:solidFill>
                <a:cs typeface="Segoe UI" pitchFamily="34" charset="0"/>
              </a:rPr>
              <a:t>Using multiple search strategies will retrieve more relevant information</a:t>
            </a:r>
          </a:p>
        </p:txBody>
      </p:sp>
      <p:sp>
        <p:nvSpPr>
          <p:cNvPr id="23" name="Graphic 17">
            <a:extLst>
              <a:ext uri="{FF2B5EF4-FFF2-40B4-BE49-F238E27FC236}">
                <a16:creationId xmlns:a16="http://schemas.microsoft.com/office/drawing/2014/main" id="{6E73D11F-A09E-2C28-BF47-BCC79E96BBDC}"/>
              </a:ext>
              <a:ext uri="{C183D7F6-B498-43B3-948B-1728B52AA6E4}">
                <adec:decorative xmlns:adec="http://schemas.microsoft.com/office/drawing/2017/decorative" val="1"/>
              </a:ext>
            </a:extLst>
          </p:cNvPr>
          <p:cNvSpPr>
            <a:spLocks noChangeAspect="1"/>
          </p:cNvSpPr>
          <p:nvPr/>
        </p:nvSpPr>
        <p:spPr>
          <a:xfrm>
            <a:off x="5598795" y="1127570"/>
            <a:ext cx="617220" cy="617220"/>
          </a:xfrm>
          <a:custGeom>
            <a:avLst/>
            <a:gdLst>
              <a:gd name="connsiteX0" fmla="*/ 77153 w 617220"/>
              <a:gd name="connsiteY0" fmla="*/ 0 h 617220"/>
              <a:gd name="connsiteX1" fmla="*/ 0 w 617220"/>
              <a:gd name="connsiteY1" fmla="*/ 77153 h 617220"/>
              <a:gd name="connsiteX2" fmla="*/ 0 w 617220"/>
              <a:gd name="connsiteY2" fmla="*/ 540068 h 617220"/>
              <a:gd name="connsiteX3" fmla="*/ 77153 w 617220"/>
              <a:gd name="connsiteY3" fmla="*/ 617220 h 617220"/>
              <a:gd name="connsiteX4" fmla="*/ 540068 w 617220"/>
              <a:gd name="connsiteY4" fmla="*/ 617220 h 617220"/>
              <a:gd name="connsiteX5" fmla="*/ 617220 w 617220"/>
              <a:gd name="connsiteY5" fmla="*/ 540068 h 617220"/>
              <a:gd name="connsiteX6" fmla="*/ 617220 w 617220"/>
              <a:gd name="connsiteY6" fmla="*/ 77153 h 617220"/>
              <a:gd name="connsiteX7" fmla="*/ 540068 w 617220"/>
              <a:gd name="connsiteY7" fmla="*/ 0 h 617220"/>
              <a:gd name="connsiteX8" fmla="*/ 77153 w 617220"/>
              <a:gd name="connsiteY8" fmla="*/ 0 h 617220"/>
              <a:gd name="connsiteX9" fmla="*/ 102870 w 617220"/>
              <a:gd name="connsiteY9" fmla="*/ 128588 h 617220"/>
              <a:gd name="connsiteX10" fmla="*/ 128588 w 617220"/>
              <a:gd name="connsiteY10" fmla="*/ 102870 h 617220"/>
              <a:gd name="connsiteX11" fmla="*/ 214313 w 617220"/>
              <a:gd name="connsiteY11" fmla="*/ 102870 h 617220"/>
              <a:gd name="connsiteX12" fmla="*/ 240030 w 617220"/>
              <a:gd name="connsiteY12" fmla="*/ 128588 h 617220"/>
              <a:gd name="connsiteX13" fmla="*/ 214313 w 617220"/>
              <a:gd name="connsiteY13" fmla="*/ 154305 h 617220"/>
              <a:gd name="connsiteX14" fmla="*/ 190652 w 617220"/>
              <a:gd name="connsiteY14" fmla="*/ 154305 h 617220"/>
              <a:gd name="connsiteX15" fmla="*/ 249631 w 617220"/>
              <a:gd name="connsiteY15" fmla="*/ 213284 h 617220"/>
              <a:gd name="connsiteX16" fmla="*/ 250914 w 617220"/>
              <a:gd name="connsiteY16" fmla="*/ 249631 h 617220"/>
              <a:gd name="connsiteX17" fmla="*/ 214567 w 617220"/>
              <a:gd name="connsiteY17" fmla="*/ 250914 h 617220"/>
              <a:gd name="connsiteX18" fmla="*/ 213284 w 617220"/>
              <a:gd name="connsiteY18" fmla="*/ 249631 h 617220"/>
              <a:gd name="connsiteX19" fmla="*/ 154305 w 617220"/>
              <a:gd name="connsiteY19" fmla="*/ 190652 h 617220"/>
              <a:gd name="connsiteX20" fmla="*/ 154305 w 617220"/>
              <a:gd name="connsiteY20" fmla="*/ 214347 h 617220"/>
              <a:gd name="connsiteX21" fmla="*/ 128588 w 617220"/>
              <a:gd name="connsiteY21" fmla="*/ 240064 h 617220"/>
              <a:gd name="connsiteX22" fmla="*/ 102870 w 617220"/>
              <a:gd name="connsiteY22" fmla="*/ 214347 h 617220"/>
              <a:gd name="connsiteX23" fmla="*/ 102870 w 617220"/>
              <a:gd name="connsiteY23" fmla="*/ 128588 h 617220"/>
              <a:gd name="connsiteX24" fmla="*/ 506806 w 617220"/>
              <a:gd name="connsiteY24" fmla="*/ 506841 h 617220"/>
              <a:gd name="connsiteX25" fmla="*/ 488633 w 617220"/>
              <a:gd name="connsiteY25" fmla="*/ 514384 h 617220"/>
              <a:gd name="connsiteX26" fmla="*/ 402908 w 617220"/>
              <a:gd name="connsiteY26" fmla="*/ 514384 h 617220"/>
              <a:gd name="connsiteX27" fmla="*/ 377190 w 617220"/>
              <a:gd name="connsiteY27" fmla="*/ 488667 h 617220"/>
              <a:gd name="connsiteX28" fmla="*/ 402908 w 617220"/>
              <a:gd name="connsiteY28" fmla="*/ 462949 h 617220"/>
              <a:gd name="connsiteX29" fmla="*/ 426568 w 617220"/>
              <a:gd name="connsiteY29" fmla="*/ 462949 h 617220"/>
              <a:gd name="connsiteX30" fmla="*/ 367589 w 617220"/>
              <a:gd name="connsiteY30" fmla="*/ 403971 h 617220"/>
              <a:gd name="connsiteX31" fmla="*/ 368203 w 617220"/>
              <a:gd name="connsiteY31" fmla="*/ 367606 h 617220"/>
              <a:gd name="connsiteX32" fmla="*/ 403936 w 617220"/>
              <a:gd name="connsiteY32" fmla="*/ 367589 h 617220"/>
              <a:gd name="connsiteX33" fmla="*/ 462915 w 617220"/>
              <a:gd name="connsiteY33" fmla="*/ 426568 h 617220"/>
              <a:gd name="connsiteX34" fmla="*/ 462915 w 617220"/>
              <a:gd name="connsiteY34" fmla="*/ 402908 h 617220"/>
              <a:gd name="connsiteX35" fmla="*/ 488633 w 617220"/>
              <a:gd name="connsiteY35" fmla="*/ 377190 h 617220"/>
              <a:gd name="connsiteX36" fmla="*/ 514350 w 617220"/>
              <a:gd name="connsiteY36" fmla="*/ 402908 h 617220"/>
              <a:gd name="connsiteX37" fmla="*/ 514350 w 617220"/>
              <a:gd name="connsiteY37" fmla="*/ 488667 h 617220"/>
              <a:gd name="connsiteX38" fmla="*/ 506806 w 617220"/>
              <a:gd name="connsiteY38" fmla="*/ 506841 h 617220"/>
              <a:gd name="connsiteX39" fmla="*/ 514350 w 617220"/>
              <a:gd name="connsiteY39" fmla="*/ 128622 h 617220"/>
              <a:gd name="connsiteX40" fmla="*/ 514350 w 617220"/>
              <a:gd name="connsiteY40" fmla="*/ 214347 h 617220"/>
              <a:gd name="connsiteX41" fmla="*/ 488633 w 617220"/>
              <a:gd name="connsiteY41" fmla="*/ 240064 h 617220"/>
              <a:gd name="connsiteX42" fmla="*/ 462915 w 617220"/>
              <a:gd name="connsiteY42" fmla="*/ 214347 h 617220"/>
              <a:gd name="connsiteX43" fmla="*/ 462915 w 617220"/>
              <a:gd name="connsiteY43" fmla="*/ 190687 h 617220"/>
              <a:gd name="connsiteX44" fmla="*/ 403936 w 617220"/>
              <a:gd name="connsiteY44" fmla="*/ 249666 h 617220"/>
              <a:gd name="connsiteX45" fmla="*/ 367572 w 617220"/>
              <a:gd name="connsiteY45" fmla="*/ 250279 h 617220"/>
              <a:gd name="connsiteX46" fmla="*/ 366958 w 617220"/>
              <a:gd name="connsiteY46" fmla="*/ 213915 h 617220"/>
              <a:gd name="connsiteX47" fmla="*/ 367589 w 617220"/>
              <a:gd name="connsiteY47" fmla="*/ 213284 h 617220"/>
              <a:gd name="connsiteX48" fmla="*/ 426568 w 617220"/>
              <a:gd name="connsiteY48" fmla="*/ 154305 h 617220"/>
              <a:gd name="connsiteX49" fmla="*/ 402908 w 617220"/>
              <a:gd name="connsiteY49" fmla="*/ 154305 h 617220"/>
              <a:gd name="connsiteX50" fmla="*/ 377190 w 617220"/>
              <a:gd name="connsiteY50" fmla="*/ 128588 h 617220"/>
              <a:gd name="connsiteX51" fmla="*/ 402908 w 617220"/>
              <a:gd name="connsiteY51" fmla="*/ 102870 h 617220"/>
              <a:gd name="connsiteX52" fmla="*/ 488633 w 617220"/>
              <a:gd name="connsiteY52" fmla="*/ 102870 h 617220"/>
              <a:gd name="connsiteX53" fmla="*/ 514350 w 617220"/>
              <a:gd name="connsiteY53" fmla="*/ 128588 h 617220"/>
              <a:gd name="connsiteX54" fmla="*/ 110414 w 617220"/>
              <a:gd name="connsiteY54" fmla="*/ 506806 h 617220"/>
              <a:gd name="connsiteX55" fmla="*/ 102870 w 617220"/>
              <a:gd name="connsiteY55" fmla="*/ 488633 h 617220"/>
              <a:gd name="connsiteX56" fmla="*/ 102870 w 617220"/>
              <a:gd name="connsiteY56" fmla="*/ 402908 h 617220"/>
              <a:gd name="connsiteX57" fmla="*/ 128588 w 617220"/>
              <a:gd name="connsiteY57" fmla="*/ 377190 h 617220"/>
              <a:gd name="connsiteX58" fmla="*/ 154305 w 617220"/>
              <a:gd name="connsiteY58" fmla="*/ 402908 h 617220"/>
              <a:gd name="connsiteX59" fmla="*/ 154305 w 617220"/>
              <a:gd name="connsiteY59" fmla="*/ 426533 h 617220"/>
              <a:gd name="connsiteX60" fmla="*/ 213284 w 617220"/>
              <a:gd name="connsiteY60" fmla="*/ 367555 h 617220"/>
              <a:gd name="connsiteX61" fmla="*/ 249631 w 617220"/>
              <a:gd name="connsiteY61" fmla="*/ 368837 h 617220"/>
              <a:gd name="connsiteX62" fmla="*/ 249631 w 617220"/>
              <a:gd name="connsiteY62" fmla="*/ 403902 h 617220"/>
              <a:gd name="connsiteX63" fmla="*/ 190652 w 617220"/>
              <a:gd name="connsiteY63" fmla="*/ 462915 h 617220"/>
              <a:gd name="connsiteX64" fmla="*/ 214347 w 617220"/>
              <a:gd name="connsiteY64" fmla="*/ 462915 h 617220"/>
              <a:gd name="connsiteX65" fmla="*/ 240064 w 617220"/>
              <a:gd name="connsiteY65" fmla="*/ 488633 h 617220"/>
              <a:gd name="connsiteX66" fmla="*/ 214347 w 617220"/>
              <a:gd name="connsiteY66" fmla="*/ 514350 h 617220"/>
              <a:gd name="connsiteX67" fmla="*/ 128588 w 617220"/>
              <a:gd name="connsiteY67" fmla="*/ 514350 h 617220"/>
              <a:gd name="connsiteX68" fmla="*/ 110414 w 617220"/>
              <a:gd name="connsiteY68" fmla="*/ 506806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7220" h="617220">
                <a:moveTo>
                  <a:pt x="77153" y="0"/>
                </a:moveTo>
                <a:cubicBezTo>
                  <a:pt x="34542" y="0"/>
                  <a:pt x="0" y="34542"/>
                  <a:pt x="0" y="77153"/>
                </a:cubicBezTo>
                <a:lnTo>
                  <a:pt x="0" y="540068"/>
                </a:lnTo>
                <a:cubicBezTo>
                  <a:pt x="0" y="582676"/>
                  <a:pt x="34542" y="617220"/>
                  <a:pt x="77153" y="617220"/>
                </a:cubicBezTo>
                <a:lnTo>
                  <a:pt x="540068" y="617220"/>
                </a:lnTo>
                <a:cubicBezTo>
                  <a:pt x="582676" y="617220"/>
                  <a:pt x="617220" y="582676"/>
                  <a:pt x="617220" y="540068"/>
                </a:cubicBezTo>
                <a:lnTo>
                  <a:pt x="617220" y="77153"/>
                </a:lnTo>
                <a:cubicBezTo>
                  <a:pt x="617220" y="34542"/>
                  <a:pt x="582676" y="0"/>
                  <a:pt x="540068" y="0"/>
                </a:cubicBezTo>
                <a:lnTo>
                  <a:pt x="77153" y="0"/>
                </a:lnTo>
                <a:close/>
                <a:moveTo>
                  <a:pt x="102870" y="128588"/>
                </a:moveTo>
                <a:cubicBezTo>
                  <a:pt x="102870" y="114384"/>
                  <a:pt x="114384" y="102870"/>
                  <a:pt x="128588" y="102870"/>
                </a:cubicBezTo>
                <a:lnTo>
                  <a:pt x="214313" y="102870"/>
                </a:lnTo>
                <a:cubicBezTo>
                  <a:pt x="228516" y="102870"/>
                  <a:pt x="240030" y="114384"/>
                  <a:pt x="240030" y="128588"/>
                </a:cubicBezTo>
                <a:cubicBezTo>
                  <a:pt x="240030" y="142791"/>
                  <a:pt x="228516" y="154305"/>
                  <a:pt x="214313" y="154305"/>
                </a:cubicBezTo>
                <a:lnTo>
                  <a:pt x="190652" y="154305"/>
                </a:lnTo>
                <a:lnTo>
                  <a:pt x="249631" y="213284"/>
                </a:lnTo>
                <a:cubicBezTo>
                  <a:pt x="260021" y="222967"/>
                  <a:pt x="260597" y="239240"/>
                  <a:pt x="250914" y="249631"/>
                </a:cubicBezTo>
                <a:cubicBezTo>
                  <a:pt x="241230" y="260021"/>
                  <a:pt x="224958" y="260597"/>
                  <a:pt x="214567" y="250914"/>
                </a:cubicBezTo>
                <a:cubicBezTo>
                  <a:pt x="214124" y="250502"/>
                  <a:pt x="213696" y="250074"/>
                  <a:pt x="213284" y="249631"/>
                </a:cubicBezTo>
                <a:lnTo>
                  <a:pt x="154305" y="190652"/>
                </a:lnTo>
                <a:lnTo>
                  <a:pt x="154305" y="214347"/>
                </a:lnTo>
                <a:cubicBezTo>
                  <a:pt x="154305" y="228550"/>
                  <a:pt x="142791" y="240064"/>
                  <a:pt x="128588" y="240064"/>
                </a:cubicBezTo>
                <a:cubicBezTo>
                  <a:pt x="114384" y="240064"/>
                  <a:pt x="102870" y="228550"/>
                  <a:pt x="102870" y="214347"/>
                </a:cubicBezTo>
                <a:lnTo>
                  <a:pt x="102870" y="128588"/>
                </a:lnTo>
                <a:close/>
                <a:moveTo>
                  <a:pt x="506806" y="506841"/>
                </a:moveTo>
                <a:cubicBezTo>
                  <a:pt x="501988" y="511665"/>
                  <a:pt x="495449" y="514377"/>
                  <a:pt x="488633" y="514384"/>
                </a:cubicBezTo>
                <a:lnTo>
                  <a:pt x="402908" y="514384"/>
                </a:lnTo>
                <a:cubicBezTo>
                  <a:pt x="388705" y="514384"/>
                  <a:pt x="377190" y="502870"/>
                  <a:pt x="377190" y="488667"/>
                </a:cubicBezTo>
                <a:cubicBezTo>
                  <a:pt x="377190" y="474464"/>
                  <a:pt x="388705" y="462949"/>
                  <a:pt x="402908" y="462949"/>
                </a:cubicBezTo>
                <a:lnTo>
                  <a:pt x="426568" y="462949"/>
                </a:lnTo>
                <a:lnTo>
                  <a:pt x="367589" y="403971"/>
                </a:lnTo>
                <a:cubicBezTo>
                  <a:pt x="357717" y="393759"/>
                  <a:pt x="357991" y="377478"/>
                  <a:pt x="368203" y="367606"/>
                </a:cubicBezTo>
                <a:cubicBezTo>
                  <a:pt x="378164" y="357974"/>
                  <a:pt x="393965" y="357967"/>
                  <a:pt x="403936" y="367589"/>
                </a:cubicBezTo>
                <a:lnTo>
                  <a:pt x="462915" y="426568"/>
                </a:lnTo>
                <a:lnTo>
                  <a:pt x="462915" y="402908"/>
                </a:lnTo>
                <a:cubicBezTo>
                  <a:pt x="462915" y="388705"/>
                  <a:pt x="474430" y="377190"/>
                  <a:pt x="488633" y="377190"/>
                </a:cubicBezTo>
                <a:cubicBezTo>
                  <a:pt x="502835" y="377190"/>
                  <a:pt x="514350" y="388705"/>
                  <a:pt x="514350" y="402908"/>
                </a:cubicBezTo>
                <a:lnTo>
                  <a:pt x="514350" y="488667"/>
                </a:lnTo>
                <a:cubicBezTo>
                  <a:pt x="514343" y="495484"/>
                  <a:pt x="511631" y="502023"/>
                  <a:pt x="506806" y="506841"/>
                </a:cubicBezTo>
                <a:close/>
                <a:moveTo>
                  <a:pt x="514350" y="128622"/>
                </a:moveTo>
                <a:lnTo>
                  <a:pt x="514350" y="214347"/>
                </a:lnTo>
                <a:cubicBezTo>
                  <a:pt x="514350" y="228550"/>
                  <a:pt x="502835" y="240064"/>
                  <a:pt x="488633" y="240064"/>
                </a:cubicBezTo>
                <a:cubicBezTo>
                  <a:pt x="474430" y="240064"/>
                  <a:pt x="462915" y="228550"/>
                  <a:pt x="462915" y="214347"/>
                </a:cubicBezTo>
                <a:lnTo>
                  <a:pt x="462915" y="190687"/>
                </a:lnTo>
                <a:lnTo>
                  <a:pt x="403936" y="249666"/>
                </a:lnTo>
                <a:cubicBezTo>
                  <a:pt x="394064" y="259877"/>
                  <a:pt x="377783" y="260151"/>
                  <a:pt x="367572" y="250279"/>
                </a:cubicBezTo>
                <a:cubicBezTo>
                  <a:pt x="357360" y="240407"/>
                  <a:pt x="357086" y="224127"/>
                  <a:pt x="366958" y="213915"/>
                </a:cubicBezTo>
                <a:cubicBezTo>
                  <a:pt x="367164" y="213701"/>
                  <a:pt x="367373" y="213491"/>
                  <a:pt x="367589" y="213284"/>
                </a:cubicBezTo>
                <a:lnTo>
                  <a:pt x="426568" y="154305"/>
                </a:lnTo>
                <a:lnTo>
                  <a:pt x="402908" y="154305"/>
                </a:lnTo>
                <a:cubicBezTo>
                  <a:pt x="388705" y="154305"/>
                  <a:pt x="377190" y="142791"/>
                  <a:pt x="377190" y="128588"/>
                </a:cubicBezTo>
                <a:cubicBezTo>
                  <a:pt x="377190" y="114384"/>
                  <a:pt x="388705" y="102870"/>
                  <a:pt x="402908" y="102870"/>
                </a:cubicBezTo>
                <a:lnTo>
                  <a:pt x="488633" y="102870"/>
                </a:lnTo>
                <a:cubicBezTo>
                  <a:pt x="502835" y="102870"/>
                  <a:pt x="514350" y="114384"/>
                  <a:pt x="514350" y="128588"/>
                </a:cubicBezTo>
                <a:close/>
                <a:moveTo>
                  <a:pt x="110414" y="506806"/>
                </a:moveTo>
                <a:cubicBezTo>
                  <a:pt x="105590" y="501988"/>
                  <a:pt x="102876" y="495449"/>
                  <a:pt x="102870" y="488633"/>
                </a:cubicBezTo>
                <a:lnTo>
                  <a:pt x="102870" y="402908"/>
                </a:lnTo>
                <a:cubicBezTo>
                  <a:pt x="102870" y="388705"/>
                  <a:pt x="114384" y="377190"/>
                  <a:pt x="128588" y="377190"/>
                </a:cubicBezTo>
                <a:cubicBezTo>
                  <a:pt x="142791" y="377190"/>
                  <a:pt x="154305" y="388705"/>
                  <a:pt x="154305" y="402908"/>
                </a:cubicBezTo>
                <a:lnTo>
                  <a:pt x="154305" y="426533"/>
                </a:lnTo>
                <a:lnTo>
                  <a:pt x="213284" y="367555"/>
                </a:lnTo>
                <a:cubicBezTo>
                  <a:pt x="223675" y="357871"/>
                  <a:pt x="239948" y="358447"/>
                  <a:pt x="249631" y="368837"/>
                </a:cubicBezTo>
                <a:cubicBezTo>
                  <a:pt x="258835" y="378712"/>
                  <a:pt x="258835" y="394026"/>
                  <a:pt x="249631" y="403902"/>
                </a:cubicBezTo>
                <a:lnTo>
                  <a:pt x="190652" y="462915"/>
                </a:lnTo>
                <a:lnTo>
                  <a:pt x="214347" y="462915"/>
                </a:lnTo>
                <a:cubicBezTo>
                  <a:pt x="228550" y="462915"/>
                  <a:pt x="240064" y="474430"/>
                  <a:pt x="240064" y="488633"/>
                </a:cubicBezTo>
                <a:cubicBezTo>
                  <a:pt x="240064" y="502835"/>
                  <a:pt x="228550" y="514350"/>
                  <a:pt x="214347" y="514350"/>
                </a:cubicBezTo>
                <a:lnTo>
                  <a:pt x="128588" y="514350"/>
                </a:lnTo>
                <a:cubicBezTo>
                  <a:pt x="121769" y="514343"/>
                  <a:pt x="115232" y="511631"/>
                  <a:pt x="110414" y="506806"/>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7" name="Freeform: Shape 26">
            <a:extLst>
              <a:ext uri="{FF2B5EF4-FFF2-40B4-BE49-F238E27FC236}">
                <a16:creationId xmlns:a16="http://schemas.microsoft.com/office/drawing/2014/main" id="{262558C6-68C7-9F4C-BC62-F016284A545E}"/>
              </a:ext>
              <a:ext uri="{C183D7F6-B498-43B3-948B-1728B52AA6E4}">
                <adec:decorative xmlns:adec="http://schemas.microsoft.com/office/drawing/2017/decorative" val="1"/>
              </a:ext>
            </a:extLst>
          </p:cNvPr>
          <p:cNvSpPr>
            <a:spLocks noChangeAspect="1"/>
          </p:cNvSpPr>
          <p:nvPr/>
        </p:nvSpPr>
        <p:spPr>
          <a:xfrm>
            <a:off x="5667375" y="3084600"/>
            <a:ext cx="480060" cy="685627"/>
          </a:xfrm>
          <a:custGeom>
            <a:avLst/>
            <a:gdLst>
              <a:gd name="connsiteX0" fmla="*/ 411549 w 480060"/>
              <a:gd name="connsiteY0" fmla="*/ 454171 h 685627"/>
              <a:gd name="connsiteX1" fmla="*/ 411480 w 480060"/>
              <a:gd name="connsiteY1" fmla="*/ 659911 h 685627"/>
              <a:gd name="connsiteX2" fmla="*/ 411514 w 480060"/>
              <a:gd name="connsiteY2" fmla="*/ 659911 h 685627"/>
              <a:gd name="connsiteX3" fmla="*/ 406820 w 480060"/>
              <a:gd name="connsiteY3" fmla="*/ 674721 h 685627"/>
              <a:gd name="connsiteX4" fmla="*/ 370984 w 480060"/>
              <a:gd name="connsiteY4" fmla="*/ 680931 h 685627"/>
              <a:gd name="connsiteX5" fmla="*/ 240064 w 480060"/>
              <a:gd name="connsiteY5" fmla="*/ 588794 h 685627"/>
              <a:gd name="connsiteX6" fmla="*/ 109179 w 480060"/>
              <a:gd name="connsiteY6" fmla="*/ 680931 h 685627"/>
              <a:gd name="connsiteX7" fmla="*/ 94462 w 480060"/>
              <a:gd name="connsiteY7" fmla="*/ 685601 h 685627"/>
              <a:gd name="connsiteX8" fmla="*/ 68683 w 480060"/>
              <a:gd name="connsiteY8" fmla="*/ 659945 h 685627"/>
              <a:gd name="connsiteX9" fmla="*/ 68580 w 480060"/>
              <a:gd name="connsiteY9" fmla="*/ 454205 h 685627"/>
              <a:gd name="connsiteX10" fmla="*/ 240030 w 480060"/>
              <a:gd name="connsiteY10" fmla="*/ 514350 h 685627"/>
              <a:gd name="connsiteX11" fmla="*/ 411549 w 480060"/>
              <a:gd name="connsiteY11" fmla="*/ 454171 h 685627"/>
              <a:gd name="connsiteX12" fmla="*/ 243877 w 480060"/>
              <a:gd name="connsiteY12" fmla="*/ 120878 h 685627"/>
              <a:gd name="connsiteX13" fmla="*/ 232178 w 480060"/>
              <a:gd name="connsiteY13" fmla="*/ 124884 h 685627"/>
              <a:gd name="connsiteX14" fmla="*/ 200905 w 480060"/>
              <a:gd name="connsiteY14" fmla="*/ 188424 h 685627"/>
              <a:gd name="connsiteX15" fmla="*/ 130816 w 480060"/>
              <a:gd name="connsiteY15" fmla="*/ 198539 h 685627"/>
              <a:gd name="connsiteX16" fmla="*/ 125731 w 480060"/>
              <a:gd name="connsiteY16" fmla="*/ 201126 h 685627"/>
              <a:gd name="connsiteX17" fmla="*/ 125947 w 480060"/>
              <a:gd name="connsiteY17" fmla="*/ 213490 h 685627"/>
              <a:gd name="connsiteX18" fmla="*/ 176696 w 480060"/>
              <a:gd name="connsiteY18" fmla="*/ 262867 h 685627"/>
              <a:gd name="connsiteX19" fmla="*/ 164695 w 480060"/>
              <a:gd name="connsiteY19" fmla="*/ 332647 h 685627"/>
              <a:gd name="connsiteX20" fmla="*/ 165573 w 480060"/>
              <a:gd name="connsiteY20" fmla="*/ 338202 h 685627"/>
              <a:gd name="connsiteX21" fmla="*/ 177382 w 480060"/>
              <a:gd name="connsiteY21" fmla="*/ 341871 h 685627"/>
              <a:gd name="connsiteX22" fmla="*/ 240030 w 480060"/>
              <a:gd name="connsiteY22" fmla="*/ 308884 h 685627"/>
              <a:gd name="connsiteX23" fmla="*/ 302712 w 480060"/>
              <a:gd name="connsiteY23" fmla="*/ 341871 h 685627"/>
              <a:gd name="connsiteX24" fmla="*/ 308267 w 480060"/>
              <a:gd name="connsiteY24" fmla="*/ 342749 h 685627"/>
              <a:gd name="connsiteX25" fmla="*/ 315399 w 480060"/>
              <a:gd name="connsiteY25" fmla="*/ 332647 h 685627"/>
              <a:gd name="connsiteX26" fmla="*/ 303398 w 480060"/>
              <a:gd name="connsiteY26" fmla="*/ 262833 h 685627"/>
              <a:gd name="connsiteX27" fmla="*/ 354113 w 480060"/>
              <a:gd name="connsiteY27" fmla="*/ 213455 h 685627"/>
              <a:gd name="connsiteX28" fmla="*/ 349244 w 480060"/>
              <a:gd name="connsiteY28" fmla="*/ 198539 h 685627"/>
              <a:gd name="connsiteX29" fmla="*/ 279155 w 480060"/>
              <a:gd name="connsiteY29" fmla="*/ 188424 h 685627"/>
              <a:gd name="connsiteX30" fmla="*/ 247882 w 480060"/>
              <a:gd name="connsiteY30" fmla="*/ 124884 h 685627"/>
              <a:gd name="connsiteX31" fmla="*/ 243877 w 480060"/>
              <a:gd name="connsiteY31" fmla="*/ 120878 h 685627"/>
              <a:gd name="connsiteX32" fmla="*/ 240030 w 480060"/>
              <a:gd name="connsiteY32" fmla="*/ 0 h 685627"/>
              <a:gd name="connsiteX33" fmla="*/ 480060 w 480060"/>
              <a:gd name="connsiteY33" fmla="*/ 240030 h 685627"/>
              <a:gd name="connsiteX34" fmla="*/ 240030 w 480060"/>
              <a:gd name="connsiteY34" fmla="*/ 480060 h 685627"/>
              <a:gd name="connsiteX35" fmla="*/ 0 w 480060"/>
              <a:gd name="connsiteY35" fmla="*/ 240030 h 685627"/>
              <a:gd name="connsiteX36" fmla="*/ 240030 w 480060"/>
              <a:gd name="connsiteY36" fmla="*/ 0 h 6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0060" h="685627">
                <a:moveTo>
                  <a:pt x="411549" y="454171"/>
                </a:moveTo>
                <a:lnTo>
                  <a:pt x="411480" y="659911"/>
                </a:lnTo>
                <a:lnTo>
                  <a:pt x="411514" y="659911"/>
                </a:lnTo>
                <a:cubicBezTo>
                  <a:pt x="411514" y="665212"/>
                  <a:pt x="409875" y="670387"/>
                  <a:pt x="406820" y="674721"/>
                </a:cubicBezTo>
                <a:cubicBezTo>
                  <a:pt x="398638" y="686331"/>
                  <a:pt x="382594" y="689112"/>
                  <a:pt x="370984" y="680931"/>
                </a:cubicBezTo>
                <a:lnTo>
                  <a:pt x="240064" y="588794"/>
                </a:lnTo>
                <a:lnTo>
                  <a:pt x="109179" y="680931"/>
                </a:lnTo>
                <a:cubicBezTo>
                  <a:pt x="104868" y="683959"/>
                  <a:pt x="99730" y="685587"/>
                  <a:pt x="94462" y="685601"/>
                </a:cubicBezTo>
                <a:cubicBezTo>
                  <a:pt x="80258" y="685635"/>
                  <a:pt x="68717" y="674148"/>
                  <a:pt x="68683" y="659945"/>
                </a:cubicBezTo>
                <a:lnTo>
                  <a:pt x="68580" y="454205"/>
                </a:lnTo>
                <a:cubicBezTo>
                  <a:pt x="117193" y="493231"/>
                  <a:pt x="177691" y="514453"/>
                  <a:pt x="240030" y="514350"/>
                </a:cubicBezTo>
                <a:cubicBezTo>
                  <a:pt x="302397" y="514460"/>
                  <a:pt x="362922" y="493224"/>
                  <a:pt x="411549" y="454171"/>
                </a:cubicBezTo>
                <a:close/>
                <a:moveTo>
                  <a:pt x="243877" y="120878"/>
                </a:moveTo>
                <a:cubicBezTo>
                  <a:pt x="239540" y="118754"/>
                  <a:pt x="234304" y="120548"/>
                  <a:pt x="232178" y="124884"/>
                </a:cubicBezTo>
                <a:lnTo>
                  <a:pt x="200905" y="188424"/>
                </a:lnTo>
                <a:lnTo>
                  <a:pt x="130816" y="198539"/>
                </a:lnTo>
                <a:cubicBezTo>
                  <a:pt x="128880" y="198809"/>
                  <a:pt x="127089" y="199719"/>
                  <a:pt x="125731" y="201126"/>
                </a:cubicBezTo>
                <a:cubicBezTo>
                  <a:pt x="122377" y="204600"/>
                  <a:pt x="122473" y="210135"/>
                  <a:pt x="125947" y="213490"/>
                </a:cubicBezTo>
                <a:lnTo>
                  <a:pt x="176696" y="262867"/>
                </a:lnTo>
                <a:lnTo>
                  <a:pt x="164695" y="332647"/>
                </a:lnTo>
                <a:cubicBezTo>
                  <a:pt x="164368" y="334547"/>
                  <a:pt x="164676" y="336498"/>
                  <a:pt x="165573" y="338202"/>
                </a:cubicBezTo>
                <a:cubicBezTo>
                  <a:pt x="167821" y="342478"/>
                  <a:pt x="173110" y="344121"/>
                  <a:pt x="177382" y="341871"/>
                </a:cubicBezTo>
                <a:lnTo>
                  <a:pt x="240030" y="308884"/>
                </a:lnTo>
                <a:lnTo>
                  <a:pt x="302712" y="341871"/>
                </a:lnTo>
                <a:cubicBezTo>
                  <a:pt x="304416" y="342766"/>
                  <a:pt x="306371" y="343075"/>
                  <a:pt x="308267" y="342749"/>
                </a:cubicBezTo>
                <a:cubicBezTo>
                  <a:pt x="313027" y="341930"/>
                  <a:pt x="316219" y="337407"/>
                  <a:pt x="315399" y="332647"/>
                </a:cubicBezTo>
                <a:lnTo>
                  <a:pt x="303398" y="262833"/>
                </a:lnTo>
                <a:lnTo>
                  <a:pt x="354113" y="213455"/>
                </a:lnTo>
                <a:cubicBezTo>
                  <a:pt x="359291" y="208415"/>
                  <a:pt x="356445" y="199568"/>
                  <a:pt x="349244" y="198539"/>
                </a:cubicBezTo>
                <a:lnTo>
                  <a:pt x="279155" y="188424"/>
                </a:lnTo>
                <a:lnTo>
                  <a:pt x="247882" y="124884"/>
                </a:lnTo>
                <a:cubicBezTo>
                  <a:pt x="247029" y="123141"/>
                  <a:pt x="245619" y="121732"/>
                  <a:pt x="243877" y="120878"/>
                </a:cubicBezTo>
                <a:close/>
                <a:moveTo>
                  <a:pt x="240030" y="0"/>
                </a:moveTo>
                <a:cubicBezTo>
                  <a:pt x="372595" y="0"/>
                  <a:pt x="480060" y="107465"/>
                  <a:pt x="480060" y="240030"/>
                </a:cubicBezTo>
                <a:cubicBezTo>
                  <a:pt x="480060" y="372595"/>
                  <a:pt x="372595" y="480060"/>
                  <a:pt x="240030" y="480060"/>
                </a:cubicBezTo>
                <a:cubicBezTo>
                  <a:pt x="107465" y="480060"/>
                  <a:pt x="0" y="372595"/>
                  <a:pt x="0" y="240030"/>
                </a:cubicBezTo>
                <a:cubicBezTo>
                  <a:pt x="0" y="107465"/>
                  <a:pt x="107465" y="0"/>
                  <a:pt x="240030"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8" name="Graphic 21">
            <a:extLst>
              <a:ext uri="{FF2B5EF4-FFF2-40B4-BE49-F238E27FC236}">
                <a16:creationId xmlns:a16="http://schemas.microsoft.com/office/drawing/2014/main" id="{44A8FAB6-0329-16E0-6811-EDB22CE73E47}"/>
              </a:ext>
              <a:ext uri="{C183D7F6-B498-43B3-948B-1728B52AA6E4}">
                <adec:decorative xmlns:adec="http://schemas.microsoft.com/office/drawing/2017/decorative" val="1"/>
              </a:ext>
            </a:extLst>
          </p:cNvPr>
          <p:cNvSpPr>
            <a:spLocks noChangeAspect="1"/>
          </p:cNvSpPr>
          <p:nvPr/>
        </p:nvSpPr>
        <p:spPr>
          <a:xfrm>
            <a:off x="5547360" y="5058589"/>
            <a:ext cx="720090" cy="720114"/>
          </a:xfrm>
          <a:custGeom>
            <a:avLst/>
            <a:gdLst>
              <a:gd name="connsiteX0" fmla="*/ 572986 w 720090"/>
              <a:gd name="connsiteY0" fmla="*/ 10037 h 720114"/>
              <a:gd name="connsiteX1" fmla="*/ 524483 w 720090"/>
              <a:gd name="connsiteY1" fmla="*/ 10054 h 720114"/>
              <a:gd name="connsiteX2" fmla="*/ 524500 w 720090"/>
              <a:gd name="connsiteY2" fmla="*/ 58557 h 720114"/>
              <a:gd name="connsiteX3" fmla="*/ 568803 w 720090"/>
              <a:gd name="connsiteY3" fmla="*/ 102791 h 720114"/>
              <a:gd name="connsiteX4" fmla="*/ 377053 w 720090"/>
              <a:gd name="connsiteY4" fmla="*/ 102791 h 720114"/>
              <a:gd name="connsiteX5" fmla="*/ 274183 w 720090"/>
              <a:gd name="connsiteY5" fmla="*/ 205661 h 720114"/>
              <a:gd name="connsiteX6" fmla="*/ 274183 w 720090"/>
              <a:gd name="connsiteY6" fmla="*/ 514237 h 720114"/>
              <a:gd name="connsiteX7" fmla="*/ 239893 w 720090"/>
              <a:gd name="connsiteY7" fmla="*/ 548527 h 720114"/>
              <a:gd name="connsiteX8" fmla="*/ 199842 w 720090"/>
              <a:gd name="connsiteY8" fmla="*/ 548527 h 720114"/>
              <a:gd name="connsiteX9" fmla="*/ 68374 w 720090"/>
              <a:gd name="connsiteY9" fmla="*/ 486119 h 720114"/>
              <a:gd name="connsiteX10" fmla="*/ 0 w 720090"/>
              <a:gd name="connsiteY10" fmla="*/ 582954 h 720114"/>
              <a:gd name="connsiteX11" fmla="*/ 102854 w 720090"/>
              <a:gd name="connsiteY11" fmla="*/ 685841 h 720114"/>
              <a:gd name="connsiteX12" fmla="*/ 199911 w 720090"/>
              <a:gd name="connsiteY12" fmla="*/ 617107 h 720114"/>
              <a:gd name="connsiteX13" fmla="*/ 239893 w 720090"/>
              <a:gd name="connsiteY13" fmla="*/ 617107 h 720114"/>
              <a:gd name="connsiteX14" fmla="*/ 342763 w 720090"/>
              <a:gd name="connsiteY14" fmla="*/ 514237 h 720114"/>
              <a:gd name="connsiteX15" fmla="*/ 342763 w 720090"/>
              <a:gd name="connsiteY15" fmla="*/ 205627 h 720114"/>
              <a:gd name="connsiteX16" fmla="*/ 377053 w 720090"/>
              <a:gd name="connsiteY16" fmla="*/ 171337 h 720114"/>
              <a:gd name="connsiteX17" fmla="*/ 568700 w 720090"/>
              <a:gd name="connsiteY17" fmla="*/ 171337 h 720114"/>
              <a:gd name="connsiteX18" fmla="*/ 524294 w 720090"/>
              <a:gd name="connsiteY18" fmla="*/ 215605 h 720114"/>
              <a:gd name="connsiteX19" fmla="*/ 522638 w 720090"/>
              <a:gd name="connsiteY19" fmla="*/ 264071 h 720114"/>
              <a:gd name="connsiteX20" fmla="*/ 571103 w 720090"/>
              <a:gd name="connsiteY20" fmla="*/ 265726 h 720114"/>
              <a:gd name="connsiteX21" fmla="*/ 572643 w 720090"/>
              <a:gd name="connsiteY21" fmla="*/ 264194 h 720114"/>
              <a:gd name="connsiteX22" fmla="*/ 675856 w 720090"/>
              <a:gd name="connsiteY22" fmla="*/ 161324 h 720114"/>
              <a:gd name="connsiteX23" fmla="*/ 675883 w 720090"/>
              <a:gd name="connsiteY23" fmla="*/ 112831 h 720114"/>
              <a:gd name="connsiteX24" fmla="*/ 675856 w 720090"/>
              <a:gd name="connsiteY24" fmla="*/ 112804 h 720114"/>
              <a:gd name="connsiteX25" fmla="*/ 572986 w 720090"/>
              <a:gd name="connsiteY25" fmla="*/ 10037 h 720114"/>
              <a:gd name="connsiteX26" fmla="*/ 411480 w 720090"/>
              <a:gd name="connsiteY26" fmla="*/ 480084 h 720114"/>
              <a:gd name="connsiteX27" fmla="*/ 445770 w 720090"/>
              <a:gd name="connsiteY27" fmla="*/ 445794 h 720114"/>
              <a:gd name="connsiteX28" fmla="*/ 617220 w 720090"/>
              <a:gd name="connsiteY28" fmla="*/ 445794 h 720114"/>
              <a:gd name="connsiteX29" fmla="*/ 651510 w 720090"/>
              <a:gd name="connsiteY29" fmla="*/ 480084 h 720114"/>
              <a:gd name="connsiteX30" fmla="*/ 651510 w 720090"/>
              <a:gd name="connsiteY30" fmla="*/ 617244 h 720114"/>
              <a:gd name="connsiteX31" fmla="*/ 617220 w 720090"/>
              <a:gd name="connsiteY31" fmla="*/ 651534 h 720114"/>
              <a:gd name="connsiteX32" fmla="*/ 445770 w 720090"/>
              <a:gd name="connsiteY32" fmla="*/ 651534 h 720114"/>
              <a:gd name="connsiteX33" fmla="*/ 411480 w 720090"/>
              <a:gd name="connsiteY33" fmla="*/ 617244 h 720114"/>
              <a:gd name="connsiteX34" fmla="*/ 411480 w 720090"/>
              <a:gd name="connsiteY34" fmla="*/ 480084 h 720114"/>
              <a:gd name="connsiteX35" fmla="*/ 720090 w 720090"/>
              <a:gd name="connsiteY35" fmla="*/ 531519 h 720114"/>
              <a:gd name="connsiteX36" fmla="*/ 702945 w 720090"/>
              <a:gd name="connsiteY36" fmla="*/ 514374 h 720114"/>
              <a:gd name="connsiteX37" fmla="*/ 685800 w 720090"/>
              <a:gd name="connsiteY37" fmla="*/ 531519 h 720114"/>
              <a:gd name="connsiteX38" fmla="*/ 685800 w 720090"/>
              <a:gd name="connsiteY38" fmla="*/ 634389 h 720114"/>
              <a:gd name="connsiteX39" fmla="*/ 634365 w 720090"/>
              <a:gd name="connsiteY39" fmla="*/ 685824 h 720114"/>
              <a:gd name="connsiteX40" fmla="*/ 497205 w 720090"/>
              <a:gd name="connsiteY40" fmla="*/ 685824 h 720114"/>
              <a:gd name="connsiteX41" fmla="*/ 480060 w 720090"/>
              <a:gd name="connsiteY41" fmla="*/ 702969 h 720114"/>
              <a:gd name="connsiteX42" fmla="*/ 497205 w 720090"/>
              <a:gd name="connsiteY42" fmla="*/ 720114 h 720114"/>
              <a:gd name="connsiteX43" fmla="*/ 634365 w 720090"/>
              <a:gd name="connsiteY43" fmla="*/ 720114 h 720114"/>
              <a:gd name="connsiteX44" fmla="*/ 720090 w 720090"/>
              <a:gd name="connsiteY44" fmla="*/ 634389 h 720114"/>
              <a:gd name="connsiteX45" fmla="*/ 720090 w 720090"/>
              <a:gd name="connsiteY45" fmla="*/ 531519 h 72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0090" h="720114">
                <a:moveTo>
                  <a:pt x="572986" y="10037"/>
                </a:moveTo>
                <a:cubicBezTo>
                  <a:pt x="559589" y="-3352"/>
                  <a:pt x="537873" y="-3345"/>
                  <a:pt x="524483" y="10054"/>
                </a:cubicBezTo>
                <a:cubicBezTo>
                  <a:pt x="511092" y="23452"/>
                  <a:pt x="511103" y="45168"/>
                  <a:pt x="524500" y="58557"/>
                </a:cubicBezTo>
                <a:lnTo>
                  <a:pt x="568803" y="102791"/>
                </a:lnTo>
                <a:lnTo>
                  <a:pt x="377053" y="102791"/>
                </a:lnTo>
                <a:cubicBezTo>
                  <a:pt x="320238" y="102791"/>
                  <a:pt x="274183" y="148848"/>
                  <a:pt x="274183" y="205661"/>
                </a:cubicBezTo>
                <a:lnTo>
                  <a:pt x="274183" y="514237"/>
                </a:lnTo>
                <a:cubicBezTo>
                  <a:pt x="274183" y="533175"/>
                  <a:pt x="258831" y="548527"/>
                  <a:pt x="239893" y="548527"/>
                </a:cubicBezTo>
                <a:lnTo>
                  <a:pt x="199842" y="548527"/>
                </a:lnTo>
                <a:cubicBezTo>
                  <a:pt x="180772" y="494990"/>
                  <a:pt x="121911" y="467051"/>
                  <a:pt x="68374" y="486119"/>
                </a:cubicBezTo>
                <a:cubicBezTo>
                  <a:pt x="27413" y="500710"/>
                  <a:pt x="44" y="539471"/>
                  <a:pt x="0" y="582954"/>
                </a:cubicBezTo>
                <a:cubicBezTo>
                  <a:pt x="-9" y="639769"/>
                  <a:pt x="46041" y="685831"/>
                  <a:pt x="102854" y="685841"/>
                </a:cubicBezTo>
                <a:cubicBezTo>
                  <a:pt x="146514" y="685848"/>
                  <a:pt x="185422" y="658293"/>
                  <a:pt x="199911" y="617107"/>
                </a:cubicBezTo>
                <a:lnTo>
                  <a:pt x="239893" y="617107"/>
                </a:lnTo>
                <a:cubicBezTo>
                  <a:pt x="296708" y="617107"/>
                  <a:pt x="342763" y="571052"/>
                  <a:pt x="342763" y="514237"/>
                </a:cubicBezTo>
                <a:lnTo>
                  <a:pt x="342763" y="205627"/>
                </a:lnTo>
                <a:cubicBezTo>
                  <a:pt x="342763" y="186689"/>
                  <a:pt x="358114" y="171337"/>
                  <a:pt x="377053" y="171337"/>
                </a:cubicBezTo>
                <a:lnTo>
                  <a:pt x="568700" y="171337"/>
                </a:lnTo>
                <a:lnTo>
                  <a:pt x="524294" y="215605"/>
                </a:lnTo>
                <a:cubicBezTo>
                  <a:pt x="510455" y="228531"/>
                  <a:pt x="509714" y="250230"/>
                  <a:pt x="522638" y="264071"/>
                </a:cubicBezTo>
                <a:cubicBezTo>
                  <a:pt x="535565" y="277910"/>
                  <a:pt x="557264" y="278651"/>
                  <a:pt x="571103" y="265726"/>
                </a:cubicBezTo>
                <a:cubicBezTo>
                  <a:pt x="571631" y="265232"/>
                  <a:pt x="572146" y="264721"/>
                  <a:pt x="572643" y="264194"/>
                </a:cubicBezTo>
                <a:lnTo>
                  <a:pt x="675856" y="161324"/>
                </a:lnTo>
                <a:cubicBezTo>
                  <a:pt x="689253" y="147941"/>
                  <a:pt x="689267" y="126230"/>
                  <a:pt x="675883" y="112831"/>
                </a:cubicBezTo>
                <a:cubicBezTo>
                  <a:pt x="675873" y="112822"/>
                  <a:pt x="675866" y="112813"/>
                  <a:pt x="675856" y="112804"/>
                </a:cubicBezTo>
                <a:lnTo>
                  <a:pt x="572986" y="10037"/>
                </a:lnTo>
                <a:close/>
                <a:moveTo>
                  <a:pt x="411480" y="480084"/>
                </a:moveTo>
                <a:cubicBezTo>
                  <a:pt x="411480" y="461146"/>
                  <a:pt x="426832" y="445794"/>
                  <a:pt x="445770" y="445794"/>
                </a:cubicBezTo>
                <a:lnTo>
                  <a:pt x="617220" y="445794"/>
                </a:lnTo>
                <a:cubicBezTo>
                  <a:pt x="636158" y="445794"/>
                  <a:pt x="651510" y="461146"/>
                  <a:pt x="651510" y="480084"/>
                </a:cubicBezTo>
                <a:lnTo>
                  <a:pt x="651510" y="617244"/>
                </a:lnTo>
                <a:cubicBezTo>
                  <a:pt x="651510" y="636183"/>
                  <a:pt x="636158" y="651534"/>
                  <a:pt x="617220" y="651534"/>
                </a:cubicBezTo>
                <a:lnTo>
                  <a:pt x="445770" y="651534"/>
                </a:lnTo>
                <a:cubicBezTo>
                  <a:pt x="426832" y="651534"/>
                  <a:pt x="411480" y="636183"/>
                  <a:pt x="411480" y="617244"/>
                </a:cubicBezTo>
                <a:lnTo>
                  <a:pt x="411480" y="480084"/>
                </a:lnTo>
                <a:close/>
                <a:moveTo>
                  <a:pt x="720090" y="531519"/>
                </a:moveTo>
                <a:cubicBezTo>
                  <a:pt x="720090" y="522052"/>
                  <a:pt x="712413" y="514374"/>
                  <a:pt x="702945" y="514374"/>
                </a:cubicBezTo>
                <a:cubicBezTo>
                  <a:pt x="693478" y="514374"/>
                  <a:pt x="685800" y="522052"/>
                  <a:pt x="685800" y="531519"/>
                </a:cubicBezTo>
                <a:lnTo>
                  <a:pt x="685800" y="634389"/>
                </a:lnTo>
                <a:cubicBezTo>
                  <a:pt x="685800" y="662795"/>
                  <a:pt x="662771" y="685824"/>
                  <a:pt x="634365" y="685824"/>
                </a:cubicBezTo>
                <a:lnTo>
                  <a:pt x="497205" y="685824"/>
                </a:lnTo>
                <a:cubicBezTo>
                  <a:pt x="487738" y="685824"/>
                  <a:pt x="480060" y="693502"/>
                  <a:pt x="480060" y="702969"/>
                </a:cubicBezTo>
                <a:cubicBezTo>
                  <a:pt x="480060" y="712437"/>
                  <a:pt x="487738" y="720114"/>
                  <a:pt x="497205" y="720114"/>
                </a:cubicBezTo>
                <a:lnTo>
                  <a:pt x="634365" y="720114"/>
                </a:lnTo>
                <a:cubicBezTo>
                  <a:pt x="681709" y="720114"/>
                  <a:pt x="720090" y="681733"/>
                  <a:pt x="720090" y="634389"/>
                </a:cubicBezTo>
                <a:lnTo>
                  <a:pt x="720090" y="531519"/>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Tree>
    <p:extLst>
      <p:ext uri="{BB962C8B-B14F-4D97-AF65-F5344CB8AC3E}">
        <p14:creationId xmlns:p14="http://schemas.microsoft.com/office/powerpoint/2010/main" val="288081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grpId="1" nodeType="withEffect">
                                  <p:stCondLst>
                                    <p:cond delay="200"/>
                                  </p:stCondLst>
                                  <p:childTnLst>
                                    <p:animMotion origin="layout" path="M 1.38778E-17 -1.48148E-6 L -0.01536 -1.48148E-6 " pathEditMode="relative" rAng="0" ptsTypes="AA">
                                      <p:cBhvr>
                                        <p:cTn id="9" dur="500" spd="-100000" fill="hold"/>
                                        <p:tgtEl>
                                          <p:spTgt spid="12"/>
                                        </p:tgtEl>
                                        <p:attrNameLst>
                                          <p:attrName>ppt_x</p:attrName>
                                          <p:attrName>ppt_y</p:attrName>
                                        </p:attrNameLst>
                                      </p:cBhvr>
                                      <p:rCtr x="-768"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35" presetClass="path" presetSubtype="0" decel="100000" fill="hold" grpId="1" nodeType="withEffect">
                                  <p:stCondLst>
                                    <p:cond delay="400"/>
                                  </p:stCondLst>
                                  <p:childTnLst>
                                    <p:animMotion origin="layout" path="M 1.38778E-17 -1.48148E-6 L -0.01536 -1.48148E-6 " pathEditMode="relative" rAng="0" ptsTypes="AA">
                                      <p:cBhvr>
                                        <p:cTn id="14" dur="500" spd="-100000" fill="hold"/>
                                        <p:tgtEl>
                                          <p:spTgt spid="14"/>
                                        </p:tgtEl>
                                        <p:attrNameLst>
                                          <p:attrName>ppt_x</p:attrName>
                                          <p:attrName>ppt_y</p:attrName>
                                        </p:attrNameLst>
                                      </p:cBhvr>
                                      <p:rCtr x="-768" y="0"/>
                                    </p:animMotion>
                                  </p:childTnLst>
                                </p:cTn>
                              </p:par>
                              <p:par>
                                <p:cTn id="15" presetID="10" presetClass="entr" presetSubtype="0" fill="hold" grpId="0" nodeType="withEffect">
                                  <p:stCondLst>
                                    <p:cond delay="6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5" presetClass="path" presetSubtype="0" decel="100000" fill="hold" grpId="1" nodeType="withEffect">
                                  <p:stCondLst>
                                    <p:cond delay="600"/>
                                  </p:stCondLst>
                                  <p:childTnLst>
                                    <p:animMotion origin="layout" path="M 1.04167E-6 -2.96296E-6 L -0.01537 -2.96296E-6 " pathEditMode="relative" rAng="0" ptsTypes="AA">
                                      <p:cBhvr>
                                        <p:cTn id="19" dur="500" spd="-100000" fill="hold"/>
                                        <p:tgtEl>
                                          <p:spTgt spid="15"/>
                                        </p:tgtEl>
                                        <p:attrNameLst>
                                          <p:attrName>ppt_x</p:attrName>
                                          <p:attrName>ppt_y</p:attrName>
                                        </p:attrNameLst>
                                      </p:cBhvr>
                                      <p:rCtr x="-768" y="0"/>
                                    </p:animMotion>
                                  </p:childTnLst>
                                </p:cTn>
                              </p:par>
                              <p:par>
                                <p:cTn id="20" presetID="23" presetClass="entr" presetSubtype="16"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300" fill="hold"/>
                                        <p:tgtEl>
                                          <p:spTgt spid="23"/>
                                        </p:tgtEl>
                                        <p:attrNameLst>
                                          <p:attrName>ppt_w</p:attrName>
                                        </p:attrNameLst>
                                      </p:cBhvr>
                                      <p:tavLst>
                                        <p:tav tm="0">
                                          <p:val>
                                            <p:fltVal val="0"/>
                                          </p:val>
                                        </p:tav>
                                        <p:tav tm="100000">
                                          <p:val>
                                            <p:strVal val="#ppt_w"/>
                                          </p:val>
                                        </p:tav>
                                      </p:tavLst>
                                    </p:anim>
                                    <p:anim calcmode="lin" valueType="num">
                                      <p:cBhvr>
                                        <p:cTn id="23" dur="300" fill="hold"/>
                                        <p:tgtEl>
                                          <p:spTgt spid="23"/>
                                        </p:tgtEl>
                                        <p:attrNameLst>
                                          <p:attrName>ppt_h</p:attrName>
                                        </p:attrNameLst>
                                      </p:cBhvr>
                                      <p:tavLst>
                                        <p:tav tm="0">
                                          <p:val>
                                            <p:fltVal val="0"/>
                                          </p:val>
                                        </p:tav>
                                        <p:tav tm="100000">
                                          <p:val>
                                            <p:strVal val="#ppt_h"/>
                                          </p:val>
                                        </p:tav>
                                      </p:tavLst>
                                    </p:anim>
                                  </p:childTnLst>
                                </p:cTn>
                              </p:par>
                              <p:par>
                                <p:cTn id="24" presetID="6" presetClass="emph" presetSubtype="0" accel="100000" autoRev="1" fill="hold" grpId="1" nodeType="withEffect">
                                  <p:stCondLst>
                                    <p:cond delay="200"/>
                                  </p:stCondLst>
                                  <p:childTnLst>
                                    <p:animScale>
                                      <p:cBhvr>
                                        <p:cTn id="25" dur="300" fill="hold"/>
                                        <p:tgtEl>
                                          <p:spTgt spid="23"/>
                                        </p:tgtEl>
                                      </p:cBhvr>
                                      <p:by x="110000" y="110000"/>
                                    </p:animScale>
                                  </p:childTnLst>
                                </p:cTn>
                              </p:par>
                              <p:par>
                                <p:cTn id="26" presetID="23" presetClass="entr" presetSubtype="16" fill="hold" grpId="0" nodeType="withEffect">
                                  <p:stCondLst>
                                    <p:cond delay="4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300" fill="hold"/>
                                        <p:tgtEl>
                                          <p:spTgt spid="27"/>
                                        </p:tgtEl>
                                        <p:attrNameLst>
                                          <p:attrName>ppt_w</p:attrName>
                                        </p:attrNameLst>
                                      </p:cBhvr>
                                      <p:tavLst>
                                        <p:tav tm="0">
                                          <p:val>
                                            <p:fltVal val="0"/>
                                          </p:val>
                                        </p:tav>
                                        <p:tav tm="100000">
                                          <p:val>
                                            <p:strVal val="#ppt_w"/>
                                          </p:val>
                                        </p:tav>
                                      </p:tavLst>
                                    </p:anim>
                                    <p:anim calcmode="lin" valueType="num">
                                      <p:cBhvr>
                                        <p:cTn id="29" dur="300" fill="hold"/>
                                        <p:tgtEl>
                                          <p:spTgt spid="27"/>
                                        </p:tgtEl>
                                        <p:attrNameLst>
                                          <p:attrName>ppt_h</p:attrName>
                                        </p:attrNameLst>
                                      </p:cBhvr>
                                      <p:tavLst>
                                        <p:tav tm="0">
                                          <p:val>
                                            <p:fltVal val="0"/>
                                          </p:val>
                                        </p:tav>
                                        <p:tav tm="100000">
                                          <p:val>
                                            <p:strVal val="#ppt_h"/>
                                          </p:val>
                                        </p:tav>
                                      </p:tavLst>
                                    </p:anim>
                                  </p:childTnLst>
                                </p:cTn>
                              </p:par>
                              <p:par>
                                <p:cTn id="30" presetID="6" presetClass="emph" presetSubtype="0" accel="100000" autoRev="1" fill="hold" grpId="1" nodeType="withEffect">
                                  <p:stCondLst>
                                    <p:cond delay="400"/>
                                  </p:stCondLst>
                                  <p:childTnLst>
                                    <p:animScale>
                                      <p:cBhvr>
                                        <p:cTn id="31" dur="300" fill="hold"/>
                                        <p:tgtEl>
                                          <p:spTgt spid="27"/>
                                        </p:tgtEl>
                                      </p:cBhvr>
                                      <p:by x="110000" y="110000"/>
                                    </p:animScale>
                                  </p:childTnLst>
                                </p:cTn>
                              </p:par>
                              <p:par>
                                <p:cTn id="32" presetID="23" presetClass="entr" presetSubtype="16" fill="hold" grpId="0" nodeType="withEffect">
                                  <p:stCondLst>
                                    <p:cond delay="600"/>
                                  </p:stCondLst>
                                  <p:childTnLst>
                                    <p:set>
                                      <p:cBhvr>
                                        <p:cTn id="33" dur="1" fill="hold">
                                          <p:stCondLst>
                                            <p:cond delay="0"/>
                                          </p:stCondLst>
                                        </p:cTn>
                                        <p:tgtEl>
                                          <p:spTgt spid="28"/>
                                        </p:tgtEl>
                                        <p:attrNameLst>
                                          <p:attrName>style.visibility</p:attrName>
                                        </p:attrNameLst>
                                      </p:cBhvr>
                                      <p:to>
                                        <p:strVal val="visible"/>
                                      </p:to>
                                    </p:set>
                                    <p:anim calcmode="lin" valueType="num">
                                      <p:cBhvr>
                                        <p:cTn id="34" dur="300" fill="hold"/>
                                        <p:tgtEl>
                                          <p:spTgt spid="28"/>
                                        </p:tgtEl>
                                        <p:attrNameLst>
                                          <p:attrName>ppt_w</p:attrName>
                                        </p:attrNameLst>
                                      </p:cBhvr>
                                      <p:tavLst>
                                        <p:tav tm="0">
                                          <p:val>
                                            <p:fltVal val="0"/>
                                          </p:val>
                                        </p:tav>
                                        <p:tav tm="100000">
                                          <p:val>
                                            <p:strVal val="#ppt_w"/>
                                          </p:val>
                                        </p:tav>
                                      </p:tavLst>
                                    </p:anim>
                                    <p:anim calcmode="lin" valueType="num">
                                      <p:cBhvr>
                                        <p:cTn id="35" dur="300" fill="hold"/>
                                        <p:tgtEl>
                                          <p:spTgt spid="28"/>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600"/>
                                  </p:stCondLst>
                                  <p:childTnLst>
                                    <p:animScale>
                                      <p:cBhvr>
                                        <p:cTn id="37" dur="300" fill="hold"/>
                                        <p:tgtEl>
                                          <p:spTgt spid="2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23" grpId="0" animBg="1"/>
      <p:bldP spid="23" grpId="1" animBg="1"/>
      <p:bldP spid="27" grpId="0" animBg="1"/>
      <p:bldP spid="27" grpId="1" animBg="1"/>
      <p:bldP spid="28" grpId="0" animBg="1"/>
      <p:bldP spid="28" grpId="1" animBg="1"/>
    </p:bldLst>
  </p:timing>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b1c3d6fc-5689-40cc-899d-3b916b4ff5bf">
      <UserInfo>
        <DisplayName>Julianne Hart</DisplayName>
        <AccountId>3505</AccountId>
        <AccountType/>
      </UserInfo>
      <UserInfo>
        <DisplayName>Pablo Castro</DisplayName>
        <AccountId>247</AccountId>
        <AccountType/>
      </UserInfo>
      <UserInfo>
        <DisplayName>Sarah Stelling</DisplayName>
        <AccountId>11351</AccountId>
        <AccountType/>
      </UserInfo>
      <UserInfo>
        <DisplayName>Allison Sparrow</DisplayName>
        <AccountId>3342</AccountId>
        <AccountType/>
      </UserInfo>
      <UserInfo>
        <DisplayName>Sunita Kannan</DisplayName>
        <AccountId>3632</AccountId>
        <AccountType/>
      </UserInfo>
      <UserInfo>
        <DisplayName>Chris Wells</DisplayName>
        <AccountId>11020</AccountId>
        <AccountType/>
      </UserInfo>
    </SharedWithUsers>
    <lcf76f155ced4ddcb4097134ff3c332f xmlns="07c5dfa0-33a3-47dd-bfb7-87fb96739115">
      <Terms xmlns="http://schemas.microsoft.com/office/infopath/2007/PartnerControls"/>
    </lcf76f155ced4ddcb4097134ff3c332f>
    <MediaServiceKeyPoints xmlns="07c5dfa0-33a3-47dd-bfb7-87fb96739115"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Props1.xml><?xml version="1.0" encoding="utf-8"?>
<ds:datastoreItem xmlns:ds="http://schemas.openxmlformats.org/officeDocument/2006/customXml" ds:itemID="{84DCC6C5-B8D9-4F45-9366-57EA69A7CE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97882F-9309-4D6B-832D-76FEE8E47C9E}">
  <ds:schemaRefs>
    <ds:schemaRef ds:uri="http://schemas.microsoft.com/sharepoint/v3/contenttype/forms"/>
  </ds:schemaRefs>
</ds:datastoreItem>
</file>

<file path=customXml/itemProps3.xml><?xml version="1.0" encoding="utf-8"?>
<ds:datastoreItem xmlns:ds="http://schemas.openxmlformats.org/officeDocument/2006/customXml" ds:itemID="{82349C57-9C65-474E-BDF5-1CE9BEF0223C}">
  <ds:schemaRefs>
    <ds:schemaRef ds:uri="http://schemas.microsoft.com/office/2006/documentManagement/types"/>
    <ds:schemaRef ds:uri="07c5dfa0-33a3-47dd-bfb7-87fb96739115"/>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http://purl.org/dc/terms/"/>
    <ds:schemaRef ds:uri="http://purl.org/dc/dcmitype/"/>
    <ds:schemaRef ds:uri="230e9df3-be65-4c73-a93b-d1236ebd677e"/>
    <ds:schemaRef ds:uri="b1c3d6fc-5689-40cc-899d-3b916b4ff5bf"/>
    <ds:schemaRef ds:uri="http://schemas.microsoft.com/sharepoint/v3"/>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Azure-template-2023</Template>
  <TotalTime>2</TotalTime>
  <Words>7680</Words>
  <Application>Microsoft Office PowerPoint</Application>
  <PresentationFormat>Widescreen</PresentationFormat>
  <Paragraphs>827</Paragraphs>
  <Slides>55</Slides>
  <Notes>41</Notes>
  <HiddenSlides>8</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55</vt:i4>
      </vt:variant>
    </vt:vector>
  </HeadingPairs>
  <TitlesOfParts>
    <vt:vector size="77" baseType="lpstr">
      <vt:lpstr>WordVisi_MSFontService</vt:lpstr>
      <vt:lpstr>WordVisiPilcrow_MSFontService</vt:lpstr>
      <vt:lpstr>Aptos</vt:lpstr>
      <vt:lpstr>Aptos Display</vt:lpstr>
      <vt:lpstr>Arial</vt:lpstr>
      <vt:lpstr>Calibri</vt:lpstr>
      <vt:lpstr>Consolas</vt:lpstr>
      <vt:lpstr>Segoe Sans Display</vt:lpstr>
      <vt:lpstr>Segoe Sans Text</vt:lpstr>
      <vt:lpstr>Segoe Sans Text Semibold</vt:lpstr>
      <vt:lpstr>Segoe UI</vt:lpstr>
      <vt:lpstr>Segoe UI Light</vt:lpstr>
      <vt:lpstr>Segoe UI Semibold</vt:lpstr>
      <vt:lpstr>Segoe UI Semilight</vt:lpstr>
      <vt:lpstr>Segoe UI Variable Display</vt:lpstr>
      <vt:lpstr>Segoe UI Variable Display Semib</vt:lpstr>
      <vt:lpstr>Segoe UI Variable Display Semibold</vt:lpstr>
      <vt:lpstr>Symbol</vt:lpstr>
      <vt:lpstr>Times New Roman</vt:lpstr>
      <vt:lpstr>Wingdings</vt:lpstr>
      <vt:lpstr>Azure 2023 Template</vt:lpstr>
      <vt:lpstr>Microsoft Build 16:9 Template Dark</vt:lpstr>
      <vt:lpstr>Azure AI Search  L100 Deck </vt:lpstr>
      <vt:lpstr>Agenda</vt:lpstr>
      <vt:lpstr>Retrieval-augmented generation</vt:lpstr>
      <vt:lpstr>Bring domain knowledge to LLMs</vt:lpstr>
      <vt:lpstr>Vector Databases</vt:lpstr>
      <vt:lpstr>Your retrieval strategy matters 1</vt:lpstr>
      <vt:lpstr>Retrieval strategies</vt:lpstr>
      <vt:lpstr>Better results with a robust retrieval system</vt:lpstr>
      <vt:lpstr>RAG Takeaways</vt:lpstr>
      <vt:lpstr>Azure AI Search</vt:lpstr>
      <vt:lpstr>Azure AI Search Revolutionary retrieval</vt:lpstr>
      <vt:lpstr>Top Use Cases</vt:lpstr>
      <vt:lpstr>Azure AI Search </vt:lpstr>
      <vt:lpstr>Built for quality</vt:lpstr>
      <vt:lpstr>Retrieval-augmented generation</vt:lpstr>
      <vt:lpstr>Better results</vt:lpstr>
      <vt:lpstr>Robust retrieval technology</vt:lpstr>
      <vt:lpstr>Apply search best practices out of the box</vt:lpstr>
      <vt:lpstr>Telus Health and NIQ Brandbank</vt:lpstr>
      <vt:lpstr>Giving grocery retailers a competitive edge</vt:lpstr>
      <vt:lpstr>Flexible development</vt:lpstr>
      <vt:lpstr>Seamless integrations for your GenAI deployments</vt:lpstr>
      <vt:lpstr>Seamless integrations for GenAI deployments</vt:lpstr>
      <vt:lpstr>Integrated vectorization</vt:lpstr>
      <vt:lpstr>PWC and Telstra</vt:lpstr>
      <vt:lpstr>Telstra</vt:lpstr>
      <vt:lpstr>PwC</vt:lpstr>
      <vt:lpstr>RAG at scale</vt:lpstr>
      <vt:lpstr>Vector database built for enterprise scale</vt:lpstr>
      <vt:lpstr>Enterprise-ready platform</vt:lpstr>
      <vt:lpstr>OpenAI and Dataverse</vt:lpstr>
      <vt:lpstr>More storage, lower cost, high performance</vt:lpstr>
      <vt:lpstr>AI Search</vt:lpstr>
      <vt:lpstr>Momentum and beyond GenAI</vt:lpstr>
      <vt:lpstr>RAG to ROI</vt:lpstr>
      <vt:lpstr>Resources</vt:lpstr>
      <vt:lpstr>Automation innovation from H&amp;R Block</vt:lpstr>
      <vt:lpstr>Petronas gets faster access to more relevant data</vt:lpstr>
      <vt:lpstr>What’s new</vt:lpstr>
      <vt:lpstr>Product Releases: what’s new</vt:lpstr>
      <vt:lpstr>Integrated vectorization</vt:lpstr>
      <vt:lpstr>Integrated vectorization</vt:lpstr>
      <vt:lpstr>Integrated vectorization for streamlined development</vt:lpstr>
      <vt:lpstr>Launch RAG faster Integrated vectorization in Azure AI Search</vt:lpstr>
      <vt:lpstr>Integrated Vectorization for Images</vt:lpstr>
      <vt:lpstr>Megastorage: increased capacity / compute</vt:lpstr>
      <vt:lpstr>Vector and hybrid search releases</vt:lpstr>
      <vt:lpstr>Reduce vector storage costs New capabilities in vector search</vt:lpstr>
      <vt:lpstr>Pillar view: relevance updates</vt:lpstr>
      <vt:lpstr>More relevant results with vector weighting</vt:lpstr>
      <vt:lpstr>More relevant results and enhanced performance Vector &amp; hybrid search | Azure AI Search</vt:lpstr>
      <vt:lpstr>Pillar view: Fabric Onelake integration</vt:lpstr>
      <vt:lpstr>Fabric OneLake for files integration</vt:lpstr>
      <vt:lpstr>AI Studio model catalog integration for embeddings</vt:lpstr>
      <vt:lpstr>Use more embedding models with new platform integrations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Allison Sparrow</dc:creator>
  <cp:lastModifiedBy>Taylor Davis (Lions and Tigers)</cp:lastModifiedBy>
  <cp:revision>4</cp:revision>
  <dcterms:created xsi:type="dcterms:W3CDTF">2024-02-14T19:33:28Z</dcterms:created>
  <dcterms:modified xsi:type="dcterms:W3CDTF">2024-07-29T17:50:28Z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